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43.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135.xml"/>
  <Override ContentType="application/vnd.openxmlformats-officedocument.presentationml.notesSlide+xml" PartName="/ppt/notesSlides/notesSlide137.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1.xml"/>
  <Override ContentType="application/vnd.openxmlformats-officedocument.presentationml.notesSlide+xml" PartName="/ppt/notesSlides/notesSlide123.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14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24.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140.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139.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128.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36.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141.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18.xml"/>
  <Override ContentType="application/vnd.openxmlformats-officedocument.presentationml.slide+xml" PartName="/ppt/slides/slide142.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125.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31.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31.xml"/>
  <Override ContentType="application/vnd.openxmlformats-officedocument.presentationml.slide+xml" PartName="/ppt/slides/slide127.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30.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11.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124.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09.xml"/>
  <Override ContentType="application/vnd.openxmlformats-officedocument.presentationml.slide+xml" PartName="/ppt/slides/slide134.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43.xml"/>
  <Override ContentType="application/vnd.openxmlformats-officedocument.presentationml.slide+xml" PartName="/ppt/slides/slide117.xml"/>
  <Override ContentType="application/vnd.openxmlformats-officedocument.presentationml.slide+xml" PartName="/ppt/slides/slide132.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12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7" r:id="rId5"/>
    <p:sldMasterId id="2147483668"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 id="336" r:id="rId88"/>
    <p:sldId id="337" r:id="rId89"/>
    <p:sldId id="338" r:id="rId90"/>
    <p:sldId id="339" r:id="rId91"/>
    <p:sldId id="340" r:id="rId92"/>
    <p:sldId id="341" r:id="rId93"/>
    <p:sldId id="342" r:id="rId94"/>
    <p:sldId id="343" r:id="rId95"/>
    <p:sldId id="344" r:id="rId96"/>
    <p:sldId id="345" r:id="rId97"/>
    <p:sldId id="346" r:id="rId98"/>
    <p:sldId id="347" r:id="rId99"/>
    <p:sldId id="348" r:id="rId100"/>
    <p:sldId id="349" r:id="rId101"/>
    <p:sldId id="350" r:id="rId102"/>
    <p:sldId id="351" r:id="rId103"/>
    <p:sldId id="352" r:id="rId104"/>
    <p:sldId id="353" r:id="rId105"/>
    <p:sldId id="354" r:id="rId106"/>
    <p:sldId id="355" r:id="rId107"/>
    <p:sldId id="356" r:id="rId108"/>
    <p:sldId id="357" r:id="rId109"/>
    <p:sldId id="358" r:id="rId110"/>
    <p:sldId id="359" r:id="rId111"/>
    <p:sldId id="360" r:id="rId112"/>
    <p:sldId id="361" r:id="rId113"/>
    <p:sldId id="362" r:id="rId114"/>
    <p:sldId id="363" r:id="rId115"/>
    <p:sldId id="364" r:id="rId116"/>
    <p:sldId id="365" r:id="rId117"/>
    <p:sldId id="366" r:id="rId118"/>
    <p:sldId id="367" r:id="rId119"/>
    <p:sldId id="368" r:id="rId120"/>
    <p:sldId id="369" r:id="rId121"/>
    <p:sldId id="370" r:id="rId122"/>
    <p:sldId id="371" r:id="rId123"/>
    <p:sldId id="372" r:id="rId124"/>
    <p:sldId id="373" r:id="rId125"/>
    <p:sldId id="374" r:id="rId126"/>
    <p:sldId id="375" r:id="rId127"/>
    <p:sldId id="376" r:id="rId128"/>
    <p:sldId id="377" r:id="rId129"/>
    <p:sldId id="378" r:id="rId130"/>
    <p:sldId id="379" r:id="rId131"/>
    <p:sldId id="380" r:id="rId132"/>
    <p:sldId id="381" r:id="rId133"/>
    <p:sldId id="382" r:id="rId134"/>
    <p:sldId id="383" r:id="rId135"/>
    <p:sldId id="384" r:id="rId136"/>
    <p:sldId id="385" r:id="rId137"/>
    <p:sldId id="386" r:id="rId138"/>
    <p:sldId id="387" r:id="rId139"/>
    <p:sldId id="388" r:id="rId140"/>
    <p:sldId id="389" r:id="rId141"/>
    <p:sldId id="390" r:id="rId142"/>
    <p:sldId id="391" r:id="rId143"/>
    <p:sldId id="392" r:id="rId144"/>
    <p:sldId id="393" r:id="rId145"/>
    <p:sldId id="394" r:id="rId146"/>
    <p:sldId id="395" r:id="rId147"/>
    <p:sldId id="396" r:id="rId148"/>
    <p:sldId id="397" r:id="rId149"/>
    <p:sldId id="398" r:id="rId150"/>
    <p:sldId id="399" r:id="rId151"/>
  </p:sldIdLst>
  <p:sldSz cy="5143500" cx="9144000"/>
  <p:notesSz cx="6858000" cy="9144000"/>
  <p:embeddedFontLst>
    <p:embeddedFont>
      <p:font typeface="Raleway"/>
      <p:regular r:id="rId152"/>
      <p:bold r:id="rId153"/>
      <p:italic r:id="rId154"/>
      <p:boldItalic r:id="rId155"/>
    </p:embeddedFont>
    <p:embeddedFont>
      <p:font typeface="DM Sans"/>
      <p:regular r:id="rId156"/>
      <p:bold r:id="rId157"/>
      <p:italic r:id="rId158"/>
      <p:boldItalic r:id="rId15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70E08C8F-F654-49D9-BCD7-6CD6A8E65E17}">
  <a:tblStyle styleId="{70E08C8F-F654-49D9-BCD7-6CD6A8E65E17}"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96ED18DA-744A-420B-979A-548ECF4F2292}" styleName="Table_1">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07" Type="http://schemas.openxmlformats.org/officeDocument/2006/relationships/slide" Target="slides/slide100.xml"/><Relationship Id="rId106" Type="http://schemas.openxmlformats.org/officeDocument/2006/relationships/slide" Target="slides/slide99.xml"/><Relationship Id="rId105" Type="http://schemas.openxmlformats.org/officeDocument/2006/relationships/slide" Target="slides/slide98.xml"/><Relationship Id="rId104" Type="http://schemas.openxmlformats.org/officeDocument/2006/relationships/slide" Target="slides/slide97.xml"/><Relationship Id="rId109" Type="http://schemas.openxmlformats.org/officeDocument/2006/relationships/slide" Target="slides/slide102.xml"/><Relationship Id="rId108" Type="http://schemas.openxmlformats.org/officeDocument/2006/relationships/slide" Target="slides/slide101.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103" Type="http://schemas.openxmlformats.org/officeDocument/2006/relationships/slide" Target="slides/slide96.xml"/><Relationship Id="rId102" Type="http://schemas.openxmlformats.org/officeDocument/2006/relationships/slide" Target="slides/slide95.xml"/><Relationship Id="rId101" Type="http://schemas.openxmlformats.org/officeDocument/2006/relationships/slide" Target="slides/slide94.xml"/><Relationship Id="rId100" Type="http://schemas.openxmlformats.org/officeDocument/2006/relationships/slide" Target="slides/slide93.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129" Type="http://schemas.openxmlformats.org/officeDocument/2006/relationships/slide" Target="slides/slide122.xml"/><Relationship Id="rId128" Type="http://schemas.openxmlformats.org/officeDocument/2006/relationships/slide" Target="slides/slide121.xml"/><Relationship Id="rId127" Type="http://schemas.openxmlformats.org/officeDocument/2006/relationships/slide" Target="slides/slide120.xml"/><Relationship Id="rId126" Type="http://schemas.openxmlformats.org/officeDocument/2006/relationships/slide" Target="slides/slide119.xml"/><Relationship Id="rId26" Type="http://schemas.openxmlformats.org/officeDocument/2006/relationships/slide" Target="slides/slide19.xml"/><Relationship Id="rId121" Type="http://schemas.openxmlformats.org/officeDocument/2006/relationships/slide" Target="slides/slide114.xml"/><Relationship Id="rId25" Type="http://schemas.openxmlformats.org/officeDocument/2006/relationships/slide" Target="slides/slide18.xml"/><Relationship Id="rId120" Type="http://schemas.openxmlformats.org/officeDocument/2006/relationships/slide" Target="slides/slide113.xml"/><Relationship Id="rId28" Type="http://schemas.openxmlformats.org/officeDocument/2006/relationships/slide" Target="slides/slide21.xml"/><Relationship Id="rId27" Type="http://schemas.openxmlformats.org/officeDocument/2006/relationships/slide" Target="slides/slide20.xml"/><Relationship Id="rId125" Type="http://schemas.openxmlformats.org/officeDocument/2006/relationships/slide" Target="slides/slide118.xml"/><Relationship Id="rId29" Type="http://schemas.openxmlformats.org/officeDocument/2006/relationships/slide" Target="slides/slide22.xml"/><Relationship Id="rId124" Type="http://schemas.openxmlformats.org/officeDocument/2006/relationships/slide" Target="slides/slide117.xml"/><Relationship Id="rId123" Type="http://schemas.openxmlformats.org/officeDocument/2006/relationships/slide" Target="slides/slide116.xml"/><Relationship Id="rId122" Type="http://schemas.openxmlformats.org/officeDocument/2006/relationships/slide" Target="slides/slide115.xml"/><Relationship Id="rId95" Type="http://schemas.openxmlformats.org/officeDocument/2006/relationships/slide" Target="slides/slide88.xml"/><Relationship Id="rId94" Type="http://schemas.openxmlformats.org/officeDocument/2006/relationships/slide" Target="slides/slide87.xml"/><Relationship Id="rId97" Type="http://schemas.openxmlformats.org/officeDocument/2006/relationships/slide" Target="slides/slide90.xml"/><Relationship Id="rId96" Type="http://schemas.openxmlformats.org/officeDocument/2006/relationships/slide" Target="slides/slide89.xml"/><Relationship Id="rId11" Type="http://schemas.openxmlformats.org/officeDocument/2006/relationships/slide" Target="slides/slide4.xml"/><Relationship Id="rId99" Type="http://schemas.openxmlformats.org/officeDocument/2006/relationships/slide" Target="slides/slide92.xml"/><Relationship Id="rId10" Type="http://schemas.openxmlformats.org/officeDocument/2006/relationships/slide" Target="slides/slide3.xml"/><Relationship Id="rId98" Type="http://schemas.openxmlformats.org/officeDocument/2006/relationships/slide" Target="slides/slide91.xml"/><Relationship Id="rId13" Type="http://schemas.openxmlformats.org/officeDocument/2006/relationships/slide" Target="slides/slide6.xml"/><Relationship Id="rId12" Type="http://schemas.openxmlformats.org/officeDocument/2006/relationships/slide" Target="slides/slide5.xml"/><Relationship Id="rId91" Type="http://schemas.openxmlformats.org/officeDocument/2006/relationships/slide" Target="slides/slide84.xml"/><Relationship Id="rId90" Type="http://schemas.openxmlformats.org/officeDocument/2006/relationships/slide" Target="slides/slide83.xml"/><Relationship Id="rId93" Type="http://schemas.openxmlformats.org/officeDocument/2006/relationships/slide" Target="slides/slide86.xml"/><Relationship Id="rId92" Type="http://schemas.openxmlformats.org/officeDocument/2006/relationships/slide" Target="slides/slide85.xml"/><Relationship Id="rId118" Type="http://schemas.openxmlformats.org/officeDocument/2006/relationships/slide" Target="slides/slide111.xml"/><Relationship Id="rId117" Type="http://schemas.openxmlformats.org/officeDocument/2006/relationships/slide" Target="slides/slide110.xml"/><Relationship Id="rId116" Type="http://schemas.openxmlformats.org/officeDocument/2006/relationships/slide" Target="slides/slide109.xml"/><Relationship Id="rId115" Type="http://schemas.openxmlformats.org/officeDocument/2006/relationships/slide" Target="slides/slide108.xml"/><Relationship Id="rId119" Type="http://schemas.openxmlformats.org/officeDocument/2006/relationships/slide" Target="slides/slide112.xml"/><Relationship Id="rId15" Type="http://schemas.openxmlformats.org/officeDocument/2006/relationships/slide" Target="slides/slide8.xml"/><Relationship Id="rId110" Type="http://schemas.openxmlformats.org/officeDocument/2006/relationships/slide" Target="slides/slide103.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14" Type="http://schemas.openxmlformats.org/officeDocument/2006/relationships/slide" Target="slides/slide107.xml"/><Relationship Id="rId18" Type="http://schemas.openxmlformats.org/officeDocument/2006/relationships/slide" Target="slides/slide11.xml"/><Relationship Id="rId113" Type="http://schemas.openxmlformats.org/officeDocument/2006/relationships/slide" Target="slides/slide106.xml"/><Relationship Id="rId112" Type="http://schemas.openxmlformats.org/officeDocument/2006/relationships/slide" Target="slides/slide105.xml"/><Relationship Id="rId111" Type="http://schemas.openxmlformats.org/officeDocument/2006/relationships/slide" Target="slides/slide104.xml"/><Relationship Id="rId84" Type="http://schemas.openxmlformats.org/officeDocument/2006/relationships/slide" Target="slides/slide77.xml"/><Relationship Id="rId83" Type="http://schemas.openxmlformats.org/officeDocument/2006/relationships/slide" Target="slides/slide76.xml"/><Relationship Id="rId86" Type="http://schemas.openxmlformats.org/officeDocument/2006/relationships/slide" Target="slides/slide79.xml"/><Relationship Id="rId85" Type="http://schemas.openxmlformats.org/officeDocument/2006/relationships/slide" Target="slides/slide78.xml"/><Relationship Id="rId88" Type="http://schemas.openxmlformats.org/officeDocument/2006/relationships/slide" Target="slides/slide81.xml"/><Relationship Id="rId150" Type="http://schemas.openxmlformats.org/officeDocument/2006/relationships/slide" Target="slides/slide143.xml"/><Relationship Id="rId87" Type="http://schemas.openxmlformats.org/officeDocument/2006/relationships/slide" Target="slides/slide80.xml"/><Relationship Id="rId89" Type="http://schemas.openxmlformats.org/officeDocument/2006/relationships/slide" Target="slides/slide82.xml"/><Relationship Id="rId80" Type="http://schemas.openxmlformats.org/officeDocument/2006/relationships/slide" Target="slides/slide73.xml"/><Relationship Id="rId82" Type="http://schemas.openxmlformats.org/officeDocument/2006/relationships/slide" Target="slides/slide75.xml"/><Relationship Id="rId81" Type="http://schemas.openxmlformats.org/officeDocument/2006/relationships/slide" Target="slides/slide74.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149" Type="http://schemas.openxmlformats.org/officeDocument/2006/relationships/slide" Target="slides/slide142.xml"/><Relationship Id="rId4" Type="http://schemas.openxmlformats.org/officeDocument/2006/relationships/tableStyles" Target="tableStyles.xml"/><Relationship Id="rId148" Type="http://schemas.openxmlformats.org/officeDocument/2006/relationships/slide" Target="slides/slide141.xml"/><Relationship Id="rId9" Type="http://schemas.openxmlformats.org/officeDocument/2006/relationships/slide" Target="slides/slide2.xml"/><Relationship Id="rId143" Type="http://schemas.openxmlformats.org/officeDocument/2006/relationships/slide" Target="slides/slide136.xml"/><Relationship Id="rId142" Type="http://schemas.openxmlformats.org/officeDocument/2006/relationships/slide" Target="slides/slide135.xml"/><Relationship Id="rId141" Type="http://schemas.openxmlformats.org/officeDocument/2006/relationships/slide" Target="slides/slide134.xml"/><Relationship Id="rId140" Type="http://schemas.openxmlformats.org/officeDocument/2006/relationships/slide" Target="slides/slide133.xml"/><Relationship Id="rId5" Type="http://schemas.openxmlformats.org/officeDocument/2006/relationships/slideMaster" Target="slideMasters/slideMaster1.xml"/><Relationship Id="rId147" Type="http://schemas.openxmlformats.org/officeDocument/2006/relationships/slide" Target="slides/slide140.xml"/><Relationship Id="rId6" Type="http://schemas.openxmlformats.org/officeDocument/2006/relationships/slideMaster" Target="slideMasters/slideMaster2.xml"/><Relationship Id="rId146" Type="http://schemas.openxmlformats.org/officeDocument/2006/relationships/slide" Target="slides/slide139.xml"/><Relationship Id="rId7" Type="http://schemas.openxmlformats.org/officeDocument/2006/relationships/notesMaster" Target="notesMasters/notesMaster1.xml"/><Relationship Id="rId145" Type="http://schemas.openxmlformats.org/officeDocument/2006/relationships/slide" Target="slides/slide138.xml"/><Relationship Id="rId8" Type="http://schemas.openxmlformats.org/officeDocument/2006/relationships/slide" Target="slides/slide1.xml"/><Relationship Id="rId144" Type="http://schemas.openxmlformats.org/officeDocument/2006/relationships/slide" Target="slides/slide137.xml"/><Relationship Id="rId73" Type="http://schemas.openxmlformats.org/officeDocument/2006/relationships/slide" Target="slides/slide66.xml"/><Relationship Id="rId72" Type="http://schemas.openxmlformats.org/officeDocument/2006/relationships/slide" Target="slides/slide65.xml"/><Relationship Id="rId75" Type="http://schemas.openxmlformats.org/officeDocument/2006/relationships/slide" Target="slides/slide68.xml"/><Relationship Id="rId74" Type="http://schemas.openxmlformats.org/officeDocument/2006/relationships/slide" Target="slides/slide67.xml"/><Relationship Id="rId77" Type="http://schemas.openxmlformats.org/officeDocument/2006/relationships/slide" Target="slides/slide70.xml"/><Relationship Id="rId76" Type="http://schemas.openxmlformats.org/officeDocument/2006/relationships/slide" Target="slides/slide69.xml"/><Relationship Id="rId79" Type="http://schemas.openxmlformats.org/officeDocument/2006/relationships/slide" Target="slides/slide72.xml"/><Relationship Id="rId78" Type="http://schemas.openxmlformats.org/officeDocument/2006/relationships/slide" Target="slides/slide71.xml"/><Relationship Id="rId71" Type="http://schemas.openxmlformats.org/officeDocument/2006/relationships/slide" Target="slides/slide64.xml"/><Relationship Id="rId70" Type="http://schemas.openxmlformats.org/officeDocument/2006/relationships/slide" Target="slides/slide63.xml"/><Relationship Id="rId139" Type="http://schemas.openxmlformats.org/officeDocument/2006/relationships/slide" Target="slides/slide132.xml"/><Relationship Id="rId138" Type="http://schemas.openxmlformats.org/officeDocument/2006/relationships/slide" Target="slides/slide131.xml"/><Relationship Id="rId137" Type="http://schemas.openxmlformats.org/officeDocument/2006/relationships/slide" Target="slides/slide130.xml"/><Relationship Id="rId132" Type="http://schemas.openxmlformats.org/officeDocument/2006/relationships/slide" Target="slides/slide125.xml"/><Relationship Id="rId131" Type="http://schemas.openxmlformats.org/officeDocument/2006/relationships/slide" Target="slides/slide124.xml"/><Relationship Id="rId130" Type="http://schemas.openxmlformats.org/officeDocument/2006/relationships/slide" Target="slides/slide123.xml"/><Relationship Id="rId136" Type="http://schemas.openxmlformats.org/officeDocument/2006/relationships/slide" Target="slides/slide129.xml"/><Relationship Id="rId135" Type="http://schemas.openxmlformats.org/officeDocument/2006/relationships/slide" Target="slides/slide128.xml"/><Relationship Id="rId134" Type="http://schemas.openxmlformats.org/officeDocument/2006/relationships/slide" Target="slides/slide127.xml"/><Relationship Id="rId133" Type="http://schemas.openxmlformats.org/officeDocument/2006/relationships/slide" Target="slides/slide126.xml"/><Relationship Id="rId62" Type="http://schemas.openxmlformats.org/officeDocument/2006/relationships/slide" Target="slides/slide55.xml"/><Relationship Id="rId61" Type="http://schemas.openxmlformats.org/officeDocument/2006/relationships/slide" Target="slides/slide54.xml"/><Relationship Id="rId64" Type="http://schemas.openxmlformats.org/officeDocument/2006/relationships/slide" Target="slides/slide57.xml"/><Relationship Id="rId63" Type="http://schemas.openxmlformats.org/officeDocument/2006/relationships/slide" Target="slides/slide56.xml"/><Relationship Id="rId66" Type="http://schemas.openxmlformats.org/officeDocument/2006/relationships/slide" Target="slides/slide59.xml"/><Relationship Id="rId65" Type="http://schemas.openxmlformats.org/officeDocument/2006/relationships/slide" Target="slides/slide58.xml"/><Relationship Id="rId68" Type="http://schemas.openxmlformats.org/officeDocument/2006/relationships/slide" Target="slides/slide61.xml"/><Relationship Id="rId67" Type="http://schemas.openxmlformats.org/officeDocument/2006/relationships/slide" Target="slides/slide60.xml"/><Relationship Id="rId60" Type="http://schemas.openxmlformats.org/officeDocument/2006/relationships/slide" Target="slides/slide53.xml"/><Relationship Id="rId69" Type="http://schemas.openxmlformats.org/officeDocument/2006/relationships/slide" Target="slides/slide6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55" Type="http://schemas.openxmlformats.org/officeDocument/2006/relationships/slide" Target="slides/slide48.xml"/><Relationship Id="rId54" Type="http://schemas.openxmlformats.org/officeDocument/2006/relationships/slide" Target="slides/slide47.xml"/><Relationship Id="rId57" Type="http://schemas.openxmlformats.org/officeDocument/2006/relationships/slide" Target="slides/slide50.xml"/><Relationship Id="rId56" Type="http://schemas.openxmlformats.org/officeDocument/2006/relationships/slide" Target="slides/slide49.xml"/><Relationship Id="rId159" Type="http://schemas.openxmlformats.org/officeDocument/2006/relationships/font" Target="fonts/DMSans-boldItalic.fntdata"/><Relationship Id="rId59" Type="http://schemas.openxmlformats.org/officeDocument/2006/relationships/slide" Target="slides/slide52.xml"/><Relationship Id="rId154" Type="http://schemas.openxmlformats.org/officeDocument/2006/relationships/font" Target="fonts/Raleway-italic.fntdata"/><Relationship Id="rId58" Type="http://schemas.openxmlformats.org/officeDocument/2006/relationships/slide" Target="slides/slide51.xml"/><Relationship Id="rId153" Type="http://schemas.openxmlformats.org/officeDocument/2006/relationships/font" Target="fonts/Raleway-bold.fntdata"/><Relationship Id="rId152" Type="http://schemas.openxmlformats.org/officeDocument/2006/relationships/font" Target="fonts/Raleway-regular.fntdata"/><Relationship Id="rId151" Type="http://schemas.openxmlformats.org/officeDocument/2006/relationships/slide" Target="slides/slide144.xml"/><Relationship Id="rId158" Type="http://schemas.openxmlformats.org/officeDocument/2006/relationships/font" Target="fonts/DMSans-italic.fntdata"/><Relationship Id="rId157" Type="http://schemas.openxmlformats.org/officeDocument/2006/relationships/font" Target="fonts/DMSans-bold.fntdata"/><Relationship Id="rId156" Type="http://schemas.openxmlformats.org/officeDocument/2006/relationships/font" Target="fonts/DMSans-regular.fntdata"/><Relationship Id="rId155" Type="http://schemas.openxmlformats.org/officeDocument/2006/relationships/font" Target="fonts/Raleway-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238c05d4c7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238c05d4c7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252abfaa16f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252abfaa16f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2" name="Shape 1252"/>
        <p:cNvGrpSpPr/>
        <p:nvPr/>
      </p:nvGrpSpPr>
      <p:grpSpPr>
        <a:xfrm>
          <a:off x="0" y="0"/>
          <a:ext cx="0" cy="0"/>
          <a:chOff x="0" y="0"/>
          <a:chExt cx="0" cy="0"/>
        </a:xfrm>
      </p:grpSpPr>
      <p:sp>
        <p:nvSpPr>
          <p:cNvPr id="1253" name="Google Shape;1253;g256dc478e75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4" name="Google Shape;1254;g256dc478e75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6" name="Shape 1266"/>
        <p:cNvGrpSpPr/>
        <p:nvPr/>
      </p:nvGrpSpPr>
      <p:grpSpPr>
        <a:xfrm>
          <a:off x="0" y="0"/>
          <a:ext cx="0" cy="0"/>
          <a:chOff x="0" y="0"/>
          <a:chExt cx="0" cy="0"/>
        </a:xfrm>
      </p:grpSpPr>
      <p:sp>
        <p:nvSpPr>
          <p:cNvPr id="1267" name="Google Shape;1267;g25e0b0aee77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8" name="Google Shape;1268;g25e0b0aee77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5" name="Shape 1275"/>
        <p:cNvGrpSpPr/>
        <p:nvPr/>
      </p:nvGrpSpPr>
      <p:grpSpPr>
        <a:xfrm>
          <a:off x="0" y="0"/>
          <a:ext cx="0" cy="0"/>
          <a:chOff x="0" y="0"/>
          <a:chExt cx="0" cy="0"/>
        </a:xfrm>
      </p:grpSpPr>
      <p:sp>
        <p:nvSpPr>
          <p:cNvPr id="1276" name="Google Shape;1276;g1e5568ed4ef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7" name="Google Shape;1277;g1e5568ed4ef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7" name="Shape 1287"/>
        <p:cNvGrpSpPr/>
        <p:nvPr/>
      </p:nvGrpSpPr>
      <p:grpSpPr>
        <a:xfrm>
          <a:off x="0" y="0"/>
          <a:ext cx="0" cy="0"/>
          <a:chOff x="0" y="0"/>
          <a:chExt cx="0" cy="0"/>
        </a:xfrm>
      </p:grpSpPr>
      <p:sp>
        <p:nvSpPr>
          <p:cNvPr id="1288" name="Google Shape;1288;g1e5568ed4ef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9" name="Google Shape;1289;g1e5568ed4ef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4" name="Shape 1304"/>
        <p:cNvGrpSpPr/>
        <p:nvPr/>
      </p:nvGrpSpPr>
      <p:grpSpPr>
        <a:xfrm>
          <a:off x="0" y="0"/>
          <a:ext cx="0" cy="0"/>
          <a:chOff x="0" y="0"/>
          <a:chExt cx="0" cy="0"/>
        </a:xfrm>
      </p:grpSpPr>
      <p:sp>
        <p:nvSpPr>
          <p:cNvPr id="1305" name="Google Shape;1305;g1e5568ed4ef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6" name="Google Shape;1306;g1e5568ed4ef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6" name="Shape 1316"/>
        <p:cNvGrpSpPr/>
        <p:nvPr/>
      </p:nvGrpSpPr>
      <p:grpSpPr>
        <a:xfrm>
          <a:off x="0" y="0"/>
          <a:ext cx="0" cy="0"/>
          <a:chOff x="0" y="0"/>
          <a:chExt cx="0" cy="0"/>
        </a:xfrm>
      </p:grpSpPr>
      <p:sp>
        <p:nvSpPr>
          <p:cNvPr id="1317" name="Google Shape;1317;g25fc06a8ee5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8" name="Google Shape;1318;g25fc06a8ee5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8" name="Shape 1328"/>
        <p:cNvGrpSpPr/>
        <p:nvPr/>
      </p:nvGrpSpPr>
      <p:grpSpPr>
        <a:xfrm>
          <a:off x="0" y="0"/>
          <a:ext cx="0" cy="0"/>
          <a:chOff x="0" y="0"/>
          <a:chExt cx="0" cy="0"/>
        </a:xfrm>
      </p:grpSpPr>
      <p:sp>
        <p:nvSpPr>
          <p:cNvPr id="1329" name="Google Shape;1329;g25fc06a8ee5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0" name="Google Shape;1330;g25fc06a8ee5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2" name="Shape 1342"/>
        <p:cNvGrpSpPr/>
        <p:nvPr/>
      </p:nvGrpSpPr>
      <p:grpSpPr>
        <a:xfrm>
          <a:off x="0" y="0"/>
          <a:ext cx="0" cy="0"/>
          <a:chOff x="0" y="0"/>
          <a:chExt cx="0" cy="0"/>
        </a:xfrm>
      </p:grpSpPr>
      <p:sp>
        <p:nvSpPr>
          <p:cNvPr id="1343" name="Google Shape;1343;g25fc06a8ee5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4" name="Google Shape;1344;g25fc06a8ee5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2" name="Shape 1352"/>
        <p:cNvGrpSpPr/>
        <p:nvPr/>
      </p:nvGrpSpPr>
      <p:grpSpPr>
        <a:xfrm>
          <a:off x="0" y="0"/>
          <a:ext cx="0" cy="0"/>
          <a:chOff x="0" y="0"/>
          <a:chExt cx="0" cy="0"/>
        </a:xfrm>
      </p:grpSpPr>
      <p:sp>
        <p:nvSpPr>
          <p:cNvPr id="1353" name="Google Shape;1353;g2755f0f2877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4" name="Google Shape;1354;g2755f0f2877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5" name="Shape 1365"/>
        <p:cNvGrpSpPr/>
        <p:nvPr/>
      </p:nvGrpSpPr>
      <p:grpSpPr>
        <a:xfrm>
          <a:off x="0" y="0"/>
          <a:ext cx="0" cy="0"/>
          <a:chOff x="0" y="0"/>
          <a:chExt cx="0" cy="0"/>
        </a:xfrm>
      </p:grpSpPr>
      <p:sp>
        <p:nvSpPr>
          <p:cNvPr id="1366" name="Google Shape;1366;g275ca8de6c7_4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7" name="Google Shape;1367;g275ca8de6c7_4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252abfaa16f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252abfaa16f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7" name="Shape 1377"/>
        <p:cNvGrpSpPr/>
        <p:nvPr/>
      </p:nvGrpSpPr>
      <p:grpSpPr>
        <a:xfrm>
          <a:off x="0" y="0"/>
          <a:ext cx="0" cy="0"/>
          <a:chOff x="0" y="0"/>
          <a:chExt cx="0" cy="0"/>
        </a:xfrm>
      </p:grpSpPr>
      <p:sp>
        <p:nvSpPr>
          <p:cNvPr id="1378" name="Google Shape;1378;g267e33de842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9" name="Google Shape;1379;g267e33de842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3" name="Shape 1383"/>
        <p:cNvGrpSpPr/>
        <p:nvPr/>
      </p:nvGrpSpPr>
      <p:grpSpPr>
        <a:xfrm>
          <a:off x="0" y="0"/>
          <a:ext cx="0" cy="0"/>
          <a:chOff x="0" y="0"/>
          <a:chExt cx="0" cy="0"/>
        </a:xfrm>
      </p:grpSpPr>
      <p:sp>
        <p:nvSpPr>
          <p:cNvPr id="1384" name="Google Shape;1384;g267e33de842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5" name="Google Shape;1385;g267e33de842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9" name="Shape 1389"/>
        <p:cNvGrpSpPr/>
        <p:nvPr/>
      </p:nvGrpSpPr>
      <p:grpSpPr>
        <a:xfrm>
          <a:off x="0" y="0"/>
          <a:ext cx="0" cy="0"/>
          <a:chOff x="0" y="0"/>
          <a:chExt cx="0" cy="0"/>
        </a:xfrm>
      </p:grpSpPr>
      <p:sp>
        <p:nvSpPr>
          <p:cNvPr id="1390" name="Google Shape;1390;g267e33de842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1" name="Google Shape;1391;g267e33de842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8" name="Shape 1398"/>
        <p:cNvGrpSpPr/>
        <p:nvPr/>
      </p:nvGrpSpPr>
      <p:grpSpPr>
        <a:xfrm>
          <a:off x="0" y="0"/>
          <a:ext cx="0" cy="0"/>
          <a:chOff x="0" y="0"/>
          <a:chExt cx="0" cy="0"/>
        </a:xfrm>
      </p:grpSpPr>
      <p:sp>
        <p:nvSpPr>
          <p:cNvPr id="1399" name="Google Shape;1399;g25d81708c02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0" name="Google Shape;1400;g25d81708c02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4" name="Shape 1404"/>
        <p:cNvGrpSpPr/>
        <p:nvPr/>
      </p:nvGrpSpPr>
      <p:grpSpPr>
        <a:xfrm>
          <a:off x="0" y="0"/>
          <a:ext cx="0" cy="0"/>
          <a:chOff x="0" y="0"/>
          <a:chExt cx="0" cy="0"/>
        </a:xfrm>
      </p:grpSpPr>
      <p:sp>
        <p:nvSpPr>
          <p:cNvPr id="1405" name="Google Shape;1405;g25d81708c02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6" name="Google Shape;1406;g25d81708c02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1" name="Shape 1411"/>
        <p:cNvGrpSpPr/>
        <p:nvPr/>
      </p:nvGrpSpPr>
      <p:grpSpPr>
        <a:xfrm>
          <a:off x="0" y="0"/>
          <a:ext cx="0" cy="0"/>
          <a:chOff x="0" y="0"/>
          <a:chExt cx="0" cy="0"/>
        </a:xfrm>
      </p:grpSpPr>
      <p:sp>
        <p:nvSpPr>
          <p:cNvPr id="1412" name="Google Shape;1412;g25d81708c02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3" name="Google Shape;1413;g25d81708c02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8" name="Shape 1428"/>
        <p:cNvGrpSpPr/>
        <p:nvPr/>
      </p:nvGrpSpPr>
      <p:grpSpPr>
        <a:xfrm>
          <a:off x="0" y="0"/>
          <a:ext cx="0" cy="0"/>
          <a:chOff x="0" y="0"/>
          <a:chExt cx="0" cy="0"/>
        </a:xfrm>
      </p:grpSpPr>
      <p:sp>
        <p:nvSpPr>
          <p:cNvPr id="1429" name="Google Shape;1429;g25d81708c02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0" name="Google Shape;1430;g25d81708c02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4" name="Shape 1434"/>
        <p:cNvGrpSpPr/>
        <p:nvPr/>
      </p:nvGrpSpPr>
      <p:grpSpPr>
        <a:xfrm>
          <a:off x="0" y="0"/>
          <a:ext cx="0" cy="0"/>
          <a:chOff x="0" y="0"/>
          <a:chExt cx="0" cy="0"/>
        </a:xfrm>
      </p:grpSpPr>
      <p:sp>
        <p:nvSpPr>
          <p:cNvPr id="1435" name="Google Shape;1435;g25d81708c02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6" name="Google Shape;1436;g25d81708c02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1" name="Shape 1441"/>
        <p:cNvGrpSpPr/>
        <p:nvPr/>
      </p:nvGrpSpPr>
      <p:grpSpPr>
        <a:xfrm>
          <a:off x="0" y="0"/>
          <a:ext cx="0" cy="0"/>
          <a:chOff x="0" y="0"/>
          <a:chExt cx="0" cy="0"/>
        </a:xfrm>
      </p:grpSpPr>
      <p:sp>
        <p:nvSpPr>
          <p:cNvPr id="1442" name="Google Shape;1442;g25d81708c02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3" name="Google Shape;1443;g25d81708c02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8" name="Shape 1448"/>
        <p:cNvGrpSpPr/>
        <p:nvPr/>
      </p:nvGrpSpPr>
      <p:grpSpPr>
        <a:xfrm>
          <a:off x="0" y="0"/>
          <a:ext cx="0" cy="0"/>
          <a:chOff x="0" y="0"/>
          <a:chExt cx="0" cy="0"/>
        </a:xfrm>
      </p:grpSpPr>
      <p:sp>
        <p:nvSpPr>
          <p:cNvPr id="1449" name="Google Shape;1449;g25d81708c02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0" name="Google Shape;1450;g25d81708c02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252abfaa16f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252abfaa16f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5" name="Shape 1455"/>
        <p:cNvGrpSpPr/>
        <p:nvPr/>
      </p:nvGrpSpPr>
      <p:grpSpPr>
        <a:xfrm>
          <a:off x="0" y="0"/>
          <a:ext cx="0" cy="0"/>
          <a:chOff x="0" y="0"/>
          <a:chExt cx="0" cy="0"/>
        </a:xfrm>
      </p:grpSpPr>
      <p:sp>
        <p:nvSpPr>
          <p:cNvPr id="1456" name="Google Shape;1456;g25d81708c02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7" name="Google Shape;1457;g25d81708c02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2" name="Shape 1462"/>
        <p:cNvGrpSpPr/>
        <p:nvPr/>
      </p:nvGrpSpPr>
      <p:grpSpPr>
        <a:xfrm>
          <a:off x="0" y="0"/>
          <a:ext cx="0" cy="0"/>
          <a:chOff x="0" y="0"/>
          <a:chExt cx="0" cy="0"/>
        </a:xfrm>
      </p:grpSpPr>
      <p:sp>
        <p:nvSpPr>
          <p:cNvPr id="1463" name="Google Shape;1463;g25ddf7120f6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4" name="Google Shape;1464;g25ddf7120f6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9" name="Shape 1469"/>
        <p:cNvGrpSpPr/>
        <p:nvPr/>
      </p:nvGrpSpPr>
      <p:grpSpPr>
        <a:xfrm>
          <a:off x="0" y="0"/>
          <a:ext cx="0" cy="0"/>
          <a:chOff x="0" y="0"/>
          <a:chExt cx="0" cy="0"/>
        </a:xfrm>
      </p:grpSpPr>
      <p:sp>
        <p:nvSpPr>
          <p:cNvPr id="1470" name="Google Shape;1470;g25ddf7120f6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1" name="Google Shape;1471;g25ddf7120f6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6" name="Shape 1476"/>
        <p:cNvGrpSpPr/>
        <p:nvPr/>
      </p:nvGrpSpPr>
      <p:grpSpPr>
        <a:xfrm>
          <a:off x="0" y="0"/>
          <a:ext cx="0" cy="0"/>
          <a:chOff x="0" y="0"/>
          <a:chExt cx="0" cy="0"/>
        </a:xfrm>
      </p:grpSpPr>
      <p:sp>
        <p:nvSpPr>
          <p:cNvPr id="1477" name="Google Shape;1477;g25ddf7120f6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8" name="Google Shape;1478;g25ddf7120f6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3" name="Shape 1483"/>
        <p:cNvGrpSpPr/>
        <p:nvPr/>
      </p:nvGrpSpPr>
      <p:grpSpPr>
        <a:xfrm>
          <a:off x="0" y="0"/>
          <a:ext cx="0" cy="0"/>
          <a:chOff x="0" y="0"/>
          <a:chExt cx="0" cy="0"/>
        </a:xfrm>
      </p:grpSpPr>
      <p:sp>
        <p:nvSpPr>
          <p:cNvPr id="1484" name="Google Shape;1484;g25ddf7120f6_1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5" name="Google Shape;1485;g25ddf7120f6_1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0" name="Shape 1490"/>
        <p:cNvGrpSpPr/>
        <p:nvPr/>
      </p:nvGrpSpPr>
      <p:grpSpPr>
        <a:xfrm>
          <a:off x="0" y="0"/>
          <a:ext cx="0" cy="0"/>
          <a:chOff x="0" y="0"/>
          <a:chExt cx="0" cy="0"/>
        </a:xfrm>
      </p:grpSpPr>
      <p:sp>
        <p:nvSpPr>
          <p:cNvPr id="1491" name="Google Shape;1491;g25545608040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2" name="Google Shape;1492;g25545608040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6" name="Shape 1496"/>
        <p:cNvGrpSpPr/>
        <p:nvPr/>
      </p:nvGrpSpPr>
      <p:grpSpPr>
        <a:xfrm>
          <a:off x="0" y="0"/>
          <a:ext cx="0" cy="0"/>
          <a:chOff x="0" y="0"/>
          <a:chExt cx="0" cy="0"/>
        </a:xfrm>
      </p:grpSpPr>
      <p:sp>
        <p:nvSpPr>
          <p:cNvPr id="1497" name="Google Shape;1497;g24f56526663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8" name="Google Shape;1498;g24f56526663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7" name="Shape 1507"/>
        <p:cNvGrpSpPr/>
        <p:nvPr/>
      </p:nvGrpSpPr>
      <p:grpSpPr>
        <a:xfrm>
          <a:off x="0" y="0"/>
          <a:ext cx="0" cy="0"/>
          <a:chOff x="0" y="0"/>
          <a:chExt cx="0" cy="0"/>
        </a:xfrm>
      </p:grpSpPr>
      <p:sp>
        <p:nvSpPr>
          <p:cNvPr id="1508" name="Google Shape;1508;g25ae35ef5ed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9" name="Google Shape;1509;g25ae35ef5ed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5" name="Shape 1575"/>
        <p:cNvGrpSpPr/>
        <p:nvPr/>
      </p:nvGrpSpPr>
      <p:grpSpPr>
        <a:xfrm>
          <a:off x="0" y="0"/>
          <a:ext cx="0" cy="0"/>
          <a:chOff x="0" y="0"/>
          <a:chExt cx="0" cy="0"/>
        </a:xfrm>
      </p:grpSpPr>
      <p:sp>
        <p:nvSpPr>
          <p:cNvPr id="1576" name="Google Shape;1576;g25545608040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7" name="Google Shape;1577;g25545608040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2" name="Shape 1582"/>
        <p:cNvGrpSpPr/>
        <p:nvPr/>
      </p:nvGrpSpPr>
      <p:grpSpPr>
        <a:xfrm>
          <a:off x="0" y="0"/>
          <a:ext cx="0" cy="0"/>
          <a:chOff x="0" y="0"/>
          <a:chExt cx="0" cy="0"/>
        </a:xfrm>
      </p:grpSpPr>
      <p:sp>
        <p:nvSpPr>
          <p:cNvPr id="1583" name="Google Shape;1583;g25a5acda25f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4" name="Google Shape;1584;g25a5acda25f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252abfaa16f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252abfaa16f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9" name="Shape 1589"/>
        <p:cNvGrpSpPr/>
        <p:nvPr/>
      </p:nvGrpSpPr>
      <p:grpSpPr>
        <a:xfrm>
          <a:off x="0" y="0"/>
          <a:ext cx="0" cy="0"/>
          <a:chOff x="0" y="0"/>
          <a:chExt cx="0" cy="0"/>
        </a:xfrm>
      </p:grpSpPr>
      <p:sp>
        <p:nvSpPr>
          <p:cNvPr id="1590" name="Google Shape;1590;g25516242caa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1" name="Google Shape;1591;g25516242caa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5" name="Shape 1595"/>
        <p:cNvGrpSpPr/>
        <p:nvPr/>
      </p:nvGrpSpPr>
      <p:grpSpPr>
        <a:xfrm>
          <a:off x="0" y="0"/>
          <a:ext cx="0" cy="0"/>
          <a:chOff x="0" y="0"/>
          <a:chExt cx="0" cy="0"/>
        </a:xfrm>
      </p:grpSpPr>
      <p:sp>
        <p:nvSpPr>
          <p:cNvPr id="1596" name="Google Shape;1596;g25516242caa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7" name="Google Shape;1597;g25516242caa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7" name="Shape 1607"/>
        <p:cNvGrpSpPr/>
        <p:nvPr/>
      </p:nvGrpSpPr>
      <p:grpSpPr>
        <a:xfrm>
          <a:off x="0" y="0"/>
          <a:ext cx="0" cy="0"/>
          <a:chOff x="0" y="0"/>
          <a:chExt cx="0" cy="0"/>
        </a:xfrm>
      </p:grpSpPr>
      <p:sp>
        <p:nvSpPr>
          <p:cNvPr id="1608" name="Google Shape;1608;g25516242caa_0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9" name="Google Shape;1609;g25516242caa_0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5" name="Shape 1615"/>
        <p:cNvGrpSpPr/>
        <p:nvPr/>
      </p:nvGrpSpPr>
      <p:grpSpPr>
        <a:xfrm>
          <a:off x="0" y="0"/>
          <a:ext cx="0" cy="0"/>
          <a:chOff x="0" y="0"/>
          <a:chExt cx="0" cy="0"/>
        </a:xfrm>
      </p:grpSpPr>
      <p:sp>
        <p:nvSpPr>
          <p:cNvPr id="1616" name="Google Shape;1616;g25516242caa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7" name="Google Shape;1617;g25516242caa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3" name="Shape 1623"/>
        <p:cNvGrpSpPr/>
        <p:nvPr/>
      </p:nvGrpSpPr>
      <p:grpSpPr>
        <a:xfrm>
          <a:off x="0" y="0"/>
          <a:ext cx="0" cy="0"/>
          <a:chOff x="0" y="0"/>
          <a:chExt cx="0" cy="0"/>
        </a:xfrm>
      </p:grpSpPr>
      <p:sp>
        <p:nvSpPr>
          <p:cNvPr id="1624" name="Google Shape;1624;g25545608040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5" name="Google Shape;1625;g25545608040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0" name="Shape 1640"/>
        <p:cNvGrpSpPr/>
        <p:nvPr/>
      </p:nvGrpSpPr>
      <p:grpSpPr>
        <a:xfrm>
          <a:off x="0" y="0"/>
          <a:ext cx="0" cy="0"/>
          <a:chOff x="0" y="0"/>
          <a:chExt cx="0" cy="0"/>
        </a:xfrm>
      </p:grpSpPr>
      <p:sp>
        <p:nvSpPr>
          <p:cNvPr id="1641" name="Google Shape;1641;g25a280ad9ad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2" name="Google Shape;1642;g25a280ad9ad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6" name="Shape 1646"/>
        <p:cNvGrpSpPr/>
        <p:nvPr/>
      </p:nvGrpSpPr>
      <p:grpSpPr>
        <a:xfrm>
          <a:off x="0" y="0"/>
          <a:ext cx="0" cy="0"/>
          <a:chOff x="0" y="0"/>
          <a:chExt cx="0" cy="0"/>
        </a:xfrm>
      </p:grpSpPr>
      <p:sp>
        <p:nvSpPr>
          <p:cNvPr id="1647" name="Google Shape;1647;g256dc478e75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8" name="Google Shape;1648;g256dc478e75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2" name="Shape 1652"/>
        <p:cNvGrpSpPr/>
        <p:nvPr/>
      </p:nvGrpSpPr>
      <p:grpSpPr>
        <a:xfrm>
          <a:off x="0" y="0"/>
          <a:ext cx="0" cy="0"/>
          <a:chOff x="0" y="0"/>
          <a:chExt cx="0" cy="0"/>
        </a:xfrm>
      </p:grpSpPr>
      <p:sp>
        <p:nvSpPr>
          <p:cNvPr id="1653" name="Google Shape;1653;g25545608040_0_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4" name="Google Shape;1654;g25545608040_0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3" name="Shape 1663"/>
        <p:cNvGrpSpPr/>
        <p:nvPr/>
      </p:nvGrpSpPr>
      <p:grpSpPr>
        <a:xfrm>
          <a:off x="0" y="0"/>
          <a:ext cx="0" cy="0"/>
          <a:chOff x="0" y="0"/>
          <a:chExt cx="0" cy="0"/>
        </a:xfrm>
      </p:grpSpPr>
      <p:sp>
        <p:nvSpPr>
          <p:cNvPr id="1664" name="Google Shape;1664;g256dc478e75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5" name="Google Shape;1665;g256dc478e75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4" name="Shape 1674"/>
        <p:cNvGrpSpPr/>
        <p:nvPr/>
      </p:nvGrpSpPr>
      <p:grpSpPr>
        <a:xfrm>
          <a:off x="0" y="0"/>
          <a:ext cx="0" cy="0"/>
          <a:chOff x="0" y="0"/>
          <a:chExt cx="0" cy="0"/>
        </a:xfrm>
      </p:grpSpPr>
      <p:sp>
        <p:nvSpPr>
          <p:cNvPr id="1675" name="Google Shape;1675;g256dc478e75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6" name="Google Shape;1676;g256dc478e75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252abfaa16f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252abfaa16f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5" name="Shape 1685"/>
        <p:cNvGrpSpPr/>
        <p:nvPr/>
      </p:nvGrpSpPr>
      <p:grpSpPr>
        <a:xfrm>
          <a:off x="0" y="0"/>
          <a:ext cx="0" cy="0"/>
          <a:chOff x="0" y="0"/>
          <a:chExt cx="0" cy="0"/>
        </a:xfrm>
      </p:grpSpPr>
      <p:sp>
        <p:nvSpPr>
          <p:cNvPr id="1686" name="Google Shape;1686;g256dc478e75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7" name="Google Shape;1687;g256dc478e75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6" name="Shape 1696"/>
        <p:cNvGrpSpPr/>
        <p:nvPr/>
      </p:nvGrpSpPr>
      <p:grpSpPr>
        <a:xfrm>
          <a:off x="0" y="0"/>
          <a:ext cx="0" cy="0"/>
          <a:chOff x="0" y="0"/>
          <a:chExt cx="0" cy="0"/>
        </a:xfrm>
      </p:grpSpPr>
      <p:sp>
        <p:nvSpPr>
          <p:cNvPr id="1697" name="Google Shape;1697;g1e5881f4db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8" name="Google Shape;1698;g1e5881f4db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2" name="Shape 1702"/>
        <p:cNvGrpSpPr/>
        <p:nvPr/>
      </p:nvGrpSpPr>
      <p:grpSpPr>
        <a:xfrm>
          <a:off x="0" y="0"/>
          <a:ext cx="0" cy="0"/>
          <a:chOff x="0" y="0"/>
          <a:chExt cx="0" cy="0"/>
        </a:xfrm>
      </p:grpSpPr>
      <p:sp>
        <p:nvSpPr>
          <p:cNvPr id="1703" name="Google Shape;1703;g1e5881f4db8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4" name="Google Shape;1704;g1e5881f4db8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1" name="Shape 1711"/>
        <p:cNvGrpSpPr/>
        <p:nvPr/>
      </p:nvGrpSpPr>
      <p:grpSpPr>
        <a:xfrm>
          <a:off x="0" y="0"/>
          <a:ext cx="0" cy="0"/>
          <a:chOff x="0" y="0"/>
          <a:chExt cx="0" cy="0"/>
        </a:xfrm>
      </p:grpSpPr>
      <p:sp>
        <p:nvSpPr>
          <p:cNvPr id="1712" name="Google Shape;1712;g1e5881f4db8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3" name="Google Shape;1713;g1e5881f4db8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8" name="Shape 1718"/>
        <p:cNvGrpSpPr/>
        <p:nvPr/>
      </p:nvGrpSpPr>
      <p:grpSpPr>
        <a:xfrm>
          <a:off x="0" y="0"/>
          <a:ext cx="0" cy="0"/>
          <a:chOff x="0" y="0"/>
          <a:chExt cx="0" cy="0"/>
        </a:xfrm>
      </p:grpSpPr>
      <p:sp>
        <p:nvSpPr>
          <p:cNvPr id="1719" name="Google Shape;1719;g267e33de842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0" name="Google Shape;1720;g267e33de842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25545608040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25545608040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 = \frac{I}{W\cdot (L + 2\cdot L_{taper})} = \frac{I}{2.7\mu m \cdot (L + 460\mu m)}</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25fc06a8ee5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25fc06a8ee5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256dc478e75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256dc478e75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277f99e462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277f99e462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23f15a132d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23f15a132d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1e49d0e470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1e49d0e470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23f15a132dd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23f15a132dd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23f15a132dd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23f15a132dd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23f15a132dd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23f15a132dd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23f15a132dd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23f15a132dd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23f15a132dd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23f15a132dd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P_{out} = \eta_{d}\frac{h\nu}{q}\bigg(J - J_{th} \bigg) W \cdot L_{soa}</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23f15a132dd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23f15a132dd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P_{D} = P_{IV} - I\eta_{i}\bigg(\frac{\alpha_{passive} + \alpha_{coupling}}{\alpha_{passive} + \alpha_{coupling} + \alpha_{SOA}} \bigg)</a:t>
            </a:r>
            <a:endParaRPr/>
          </a:p>
          <a:p>
            <a:pPr indent="0" lvl="0" marL="0" rtl="0" algn="l">
              <a:spcBef>
                <a:spcPts val="0"/>
              </a:spcBef>
              <a:spcAft>
                <a:spcPts val="0"/>
              </a:spcAft>
              <a:buNone/>
            </a:pPr>
            <a:r>
              <a:rPr lang="en"/>
              <a:t>P_{D} = P_{IV} - I\eta_{i}\bigg(\frac{P_{absorbed}}{P_{scattering} + P_{absorbed} + P_{out-coupling}} \bigg)</a:t>
            </a:r>
            <a:endParaRPr/>
          </a:p>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23f15a132dd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23f15a132dd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23f15a132dd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23f15a132dd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23f15a132dd_0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23f15a132dd_0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23f15a132dd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0" name="Google Shape;380;g23f15a132dd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1e49d0e4709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1e49d0e4709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g23f15a132dd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6" name="Google Shape;386;g23f15a132dd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23f15a132dd_0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23f15a132dd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283d9f3e21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8" name="Google Shape;408;g283d9f3e21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g283d9f3e217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6" name="Google Shape;416;g283d9f3e217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\Delta \phi = \frac{2\pi}{\lambda}\sum_{i}L_{i}\frac{dn_{i}}{dT}\Delta T</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g2842bd9807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6" name="Google Shape;426;g2842bd9807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2843c5ea81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9" name="Google Shape;439;g2843c5ea81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g1e49d0e4709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0" name="Google Shape;450;g1e49d0e4709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g250e300690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8" name="Google Shape;468;g250e300690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g251d9b6ccf6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5" name="Google Shape;475;g251d9b6ccf6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g25516516a9e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2" name="Google Shape;482;g25516516a9e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1e49d0e4709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1e49d0e4709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g251d9b6ccf6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8" name="Google Shape;488;g251d9b6ccf6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g251d9b6ccf6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6" name="Google Shape;496;g251d9b6ccf6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g251d9b6ccf6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5" name="Google Shape;515;g251d9b6ccf6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g2529f66260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5" name="Google Shape;525;g2529f66260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g2529f66260b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3" name="Google Shape;533;g2529f66260b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 name="Shape 542"/>
        <p:cNvGrpSpPr/>
        <p:nvPr/>
      </p:nvGrpSpPr>
      <p:grpSpPr>
        <a:xfrm>
          <a:off x="0" y="0"/>
          <a:ext cx="0" cy="0"/>
          <a:chOff x="0" y="0"/>
          <a:chExt cx="0" cy="0"/>
        </a:xfrm>
      </p:grpSpPr>
      <p:sp>
        <p:nvSpPr>
          <p:cNvPr id="543" name="Google Shape;543;g252abfaa16f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4" name="Google Shape;544;g252abfaa16f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0" name="Shape 550"/>
        <p:cNvGrpSpPr/>
        <p:nvPr/>
      </p:nvGrpSpPr>
      <p:grpSpPr>
        <a:xfrm>
          <a:off x="0" y="0"/>
          <a:ext cx="0" cy="0"/>
          <a:chOff x="0" y="0"/>
          <a:chExt cx="0" cy="0"/>
        </a:xfrm>
      </p:grpSpPr>
      <p:sp>
        <p:nvSpPr>
          <p:cNvPr id="551" name="Google Shape;551;g25516516a9e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2" name="Google Shape;552;g25516516a9e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6" name="Shape 556"/>
        <p:cNvGrpSpPr/>
        <p:nvPr/>
      </p:nvGrpSpPr>
      <p:grpSpPr>
        <a:xfrm>
          <a:off x="0" y="0"/>
          <a:ext cx="0" cy="0"/>
          <a:chOff x="0" y="0"/>
          <a:chExt cx="0" cy="0"/>
        </a:xfrm>
      </p:grpSpPr>
      <p:sp>
        <p:nvSpPr>
          <p:cNvPr id="557" name="Google Shape;557;g25516516a9e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8" name="Google Shape;558;g25516516a9e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6" name="Shape 576"/>
        <p:cNvGrpSpPr/>
        <p:nvPr/>
      </p:nvGrpSpPr>
      <p:grpSpPr>
        <a:xfrm>
          <a:off x="0" y="0"/>
          <a:ext cx="0" cy="0"/>
          <a:chOff x="0" y="0"/>
          <a:chExt cx="0" cy="0"/>
        </a:xfrm>
      </p:grpSpPr>
      <p:sp>
        <p:nvSpPr>
          <p:cNvPr id="577" name="Google Shape;577;g25516516a9e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8" name="Google Shape;578;g25516516a9e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7" name="Shape 587"/>
        <p:cNvGrpSpPr/>
        <p:nvPr/>
      </p:nvGrpSpPr>
      <p:grpSpPr>
        <a:xfrm>
          <a:off x="0" y="0"/>
          <a:ext cx="0" cy="0"/>
          <a:chOff x="0" y="0"/>
          <a:chExt cx="0" cy="0"/>
        </a:xfrm>
      </p:grpSpPr>
      <p:sp>
        <p:nvSpPr>
          <p:cNvPr id="588" name="Google Shape;588;g25516516a9e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9" name="Google Shape;589;g25516516a9e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1e49d0e4709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1e49d0e4709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 name="Shape 599"/>
        <p:cNvGrpSpPr/>
        <p:nvPr/>
      </p:nvGrpSpPr>
      <p:grpSpPr>
        <a:xfrm>
          <a:off x="0" y="0"/>
          <a:ext cx="0" cy="0"/>
          <a:chOff x="0" y="0"/>
          <a:chExt cx="0" cy="0"/>
        </a:xfrm>
      </p:grpSpPr>
      <p:sp>
        <p:nvSpPr>
          <p:cNvPr id="600" name="Google Shape;600;g25516516a9e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1" name="Google Shape;601;g25516516a9e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1" name="Shape 621"/>
        <p:cNvGrpSpPr/>
        <p:nvPr/>
      </p:nvGrpSpPr>
      <p:grpSpPr>
        <a:xfrm>
          <a:off x="0" y="0"/>
          <a:ext cx="0" cy="0"/>
          <a:chOff x="0" y="0"/>
          <a:chExt cx="0" cy="0"/>
        </a:xfrm>
      </p:grpSpPr>
      <p:sp>
        <p:nvSpPr>
          <p:cNvPr id="622" name="Google Shape;622;g25516242ca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3" name="Google Shape;623;g25516242ca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4" name="Shape 634"/>
        <p:cNvGrpSpPr/>
        <p:nvPr/>
      </p:nvGrpSpPr>
      <p:grpSpPr>
        <a:xfrm>
          <a:off x="0" y="0"/>
          <a:ext cx="0" cy="0"/>
          <a:chOff x="0" y="0"/>
          <a:chExt cx="0" cy="0"/>
        </a:xfrm>
      </p:grpSpPr>
      <p:sp>
        <p:nvSpPr>
          <p:cNvPr id="635" name="Google Shape;635;g25516242caa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6" name="Google Shape;636;g25516242caa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8" name="Shape 648"/>
        <p:cNvGrpSpPr/>
        <p:nvPr/>
      </p:nvGrpSpPr>
      <p:grpSpPr>
        <a:xfrm>
          <a:off x="0" y="0"/>
          <a:ext cx="0" cy="0"/>
          <a:chOff x="0" y="0"/>
          <a:chExt cx="0" cy="0"/>
        </a:xfrm>
      </p:grpSpPr>
      <p:sp>
        <p:nvSpPr>
          <p:cNvPr id="649" name="Google Shape;649;g252abfaa16f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0" name="Google Shape;650;g252abfaa16f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7" name="Shape 667"/>
        <p:cNvGrpSpPr/>
        <p:nvPr/>
      </p:nvGrpSpPr>
      <p:grpSpPr>
        <a:xfrm>
          <a:off x="0" y="0"/>
          <a:ext cx="0" cy="0"/>
          <a:chOff x="0" y="0"/>
          <a:chExt cx="0" cy="0"/>
        </a:xfrm>
      </p:grpSpPr>
      <p:sp>
        <p:nvSpPr>
          <p:cNvPr id="668" name="Google Shape;668;g252abfaa16f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9" name="Google Shape;669;g252abfaa16f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0" name="Shape 680"/>
        <p:cNvGrpSpPr/>
        <p:nvPr/>
      </p:nvGrpSpPr>
      <p:grpSpPr>
        <a:xfrm>
          <a:off x="0" y="0"/>
          <a:ext cx="0" cy="0"/>
          <a:chOff x="0" y="0"/>
          <a:chExt cx="0" cy="0"/>
        </a:xfrm>
      </p:grpSpPr>
      <p:sp>
        <p:nvSpPr>
          <p:cNvPr id="681" name="Google Shape;681;g25545608040_0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2" name="Google Shape;682;g25545608040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5" name="Shape 695"/>
        <p:cNvGrpSpPr/>
        <p:nvPr/>
      </p:nvGrpSpPr>
      <p:grpSpPr>
        <a:xfrm>
          <a:off x="0" y="0"/>
          <a:ext cx="0" cy="0"/>
          <a:chOff x="0" y="0"/>
          <a:chExt cx="0" cy="0"/>
        </a:xfrm>
      </p:grpSpPr>
      <p:sp>
        <p:nvSpPr>
          <p:cNvPr id="696" name="Google Shape;696;g25516242caa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7" name="Google Shape;697;g25516242caa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8" name="Shape 708"/>
        <p:cNvGrpSpPr/>
        <p:nvPr/>
      </p:nvGrpSpPr>
      <p:grpSpPr>
        <a:xfrm>
          <a:off x="0" y="0"/>
          <a:ext cx="0" cy="0"/>
          <a:chOff x="0" y="0"/>
          <a:chExt cx="0" cy="0"/>
        </a:xfrm>
      </p:grpSpPr>
      <p:sp>
        <p:nvSpPr>
          <p:cNvPr id="709" name="Google Shape;709;g25545608040_0_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0" name="Google Shape;710;g25545608040_0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3" name="Shape 723"/>
        <p:cNvGrpSpPr/>
        <p:nvPr/>
      </p:nvGrpSpPr>
      <p:grpSpPr>
        <a:xfrm>
          <a:off x="0" y="0"/>
          <a:ext cx="0" cy="0"/>
          <a:chOff x="0" y="0"/>
          <a:chExt cx="0" cy="0"/>
        </a:xfrm>
      </p:grpSpPr>
      <p:sp>
        <p:nvSpPr>
          <p:cNvPr id="724" name="Google Shape;724;g25516242caa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5" name="Google Shape;725;g25516242caa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7" name="Shape 737"/>
        <p:cNvGrpSpPr/>
        <p:nvPr/>
      </p:nvGrpSpPr>
      <p:grpSpPr>
        <a:xfrm>
          <a:off x="0" y="0"/>
          <a:ext cx="0" cy="0"/>
          <a:chOff x="0" y="0"/>
          <a:chExt cx="0" cy="0"/>
        </a:xfrm>
      </p:grpSpPr>
      <p:sp>
        <p:nvSpPr>
          <p:cNvPr id="738" name="Google Shape;738;g25516242caa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9" name="Google Shape;739;g25516242caa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25516516a9e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25516516a9e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6" name="Shape 756"/>
        <p:cNvGrpSpPr/>
        <p:nvPr/>
      </p:nvGrpSpPr>
      <p:grpSpPr>
        <a:xfrm>
          <a:off x="0" y="0"/>
          <a:ext cx="0" cy="0"/>
          <a:chOff x="0" y="0"/>
          <a:chExt cx="0" cy="0"/>
        </a:xfrm>
      </p:grpSpPr>
      <p:sp>
        <p:nvSpPr>
          <p:cNvPr id="757" name="Google Shape;757;g25545608040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8" name="Google Shape;758;g25545608040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6" name="Shape 766"/>
        <p:cNvGrpSpPr/>
        <p:nvPr/>
      </p:nvGrpSpPr>
      <p:grpSpPr>
        <a:xfrm>
          <a:off x="0" y="0"/>
          <a:ext cx="0" cy="0"/>
          <a:chOff x="0" y="0"/>
          <a:chExt cx="0" cy="0"/>
        </a:xfrm>
      </p:grpSpPr>
      <p:sp>
        <p:nvSpPr>
          <p:cNvPr id="767" name="Google Shape;767;g25545608040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8" name="Google Shape;768;g25545608040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0" name="Shape 780"/>
        <p:cNvGrpSpPr/>
        <p:nvPr/>
      </p:nvGrpSpPr>
      <p:grpSpPr>
        <a:xfrm>
          <a:off x="0" y="0"/>
          <a:ext cx="0" cy="0"/>
          <a:chOff x="0" y="0"/>
          <a:chExt cx="0" cy="0"/>
        </a:xfrm>
      </p:grpSpPr>
      <p:sp>
        <p:nvSpPr>
          <p:cNvPr id="781" name="Google Shape;781;g25545608040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2" name="Google Shape;782;g25545608040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7" name="Shape 797"/>
        <p:cNvGrpSpPr/>
        <p:nvPr/>
      </p:nvGrpSpPr>
      <p:grpSpPr>
        <a:xfrm>
          <a:off x="0" y="0"/>
          <a:ext cx="0" cy="0"/>
          <a:chOff x="0" y="0"/>
          <a:chExt cx="0" cy="0"/>
        </a:xfrm>
      </p:grpSpPr>
      <p:sp>
        <p:nvSpPr>
          <p:cNvPr id="798" name="Google Shape;798;g256dc478e75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9" name="Google Shape;799;g256dc478e75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3" name="Shape 803"/>
        <p:cNvGrpSpPr/>
        <p:nvPr/>
      </p:nvGrpSpPr>
      <p:grpSpPr>
        <a:xfrm>
          <a:off x="0" y="0"/>
          <a:ext cx="0" cy="0"/>
          <a:chOff x="0" y="0"/>
          <a:chExt cx="0" cy="0"/>
        </a:xfrm>
      </p:grpSpPr>
      <p:sp>
        <p:nvSpPr>
          <p:cNvPr id="804" name="Google Shape;804;g256dc478e75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5" name="Google Shape;805;g256dc478e75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7" name="Shape 817"/>
        <p:cNvGrpSpPr/>
        <p:nvPr/>
      </p:nvGrpSpPr>
      <p:grpSpPr>
        <a:xfrm>
          <a:off x="0" y="0"/>
          <a:ext cx="0" cy="0"/>
          <a:chOff x="0" y="0"/>
          <a:chExt cx="0" cy="0"/>
        </a:xfrm>
      </p:grpSpPr>
      <p:sp>
        <p:nvSpPr>
          <p:cNvPr id="818" name="Google Shape;818;g25a280ad9ad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9" name="Google Shape;819;g25a280ad9ad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SMSR = \frac{\Delta \alpha + \Delta g}{\delta_{G}} + 1 \approx \frac{\Delta \alpha}{\delta_{G}} + 1</a:t>
            </a:r>
            <a:endParaRPr/>
          </a:p>
          <a:p>
            <a:pPr indent="0" lvl="0" marL="0" rtl="0" algn="l">
              <a:spcBef>
                <a:spcPts val="0"/>
              </a:spcBef>
              <a:spcAft>
                <a:spcPts val="0"/>
              </a:spcAft>
              <a:buNone/>
            </a:pPr>
            <a:r>
              <a:rPr lang="en"/>
              <a:t>\delta_{G} = \alpha_{m}(\lambda_{0}) + \alpha_{i} - \Gamma \cdot g(\lambda_{0})</a:t>
            </a:r>
            <a:endParaRPr/>
          </a:p>
          <a:p>
            <a:pPr indent="0" lvl="0" marL="0" rtl="0" algn="l">
              <a:spcBef>
                <a:spcPts val="0"/>
              </a:spcBef>
              <a:spcAft>
                <a:spcPts val="0"/>
              </a:spcAft>
              <a:buNone/>
            </a:pPr>
            <a:r>
              <a:rPr lang="en"/>
              <a:t>\Delta \alpha = \alpha_{m}(\lambda_{1}) - \alpha_{m}(\lambda_{0})</a:t>
            </a:r>
            <a:endParaRPr/>
          </a:p>
          <a:p>
            <a:pPr indent="0" lvl="0" marL="0" rtl="0" algn="l">
              <a:spcBef>
                <a:spcPts val="0"/>
              </a:spcBef>
              <a:spcAft>
                <a:spcPts val="0"/>
              </a:spcAft>
              <a:buNone/>
            </a:pPr>
            <a:r>
              <a:rPr lang="en"/>
              <a:t>\Delta g= \Gamma \cdot g(\lambda_{1}) - \Gamma \cdot g(\lambda_{0})</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7" name="Shape 837"/>
        <p:cNvGrpSpPr/>
        <p:nvPr/>
      </p:nvGrpSpPr>
      <p:grpSpPr>
        <a:xfrm>
          <a:off x="0" y="0"/>
          <a:ext cx="0" cy="0"/>
          <a:chOff x="0" y="0"/>
          <a:chExt cx="0" cy="0"/>
        </a:xfrm>
      </p:grpSpPr>
      <p:sp>
        <p:nvSpPr>
          <p:cNvPr id="838" name="Google Shape;838;g25a280ad9ad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9" name="Google Shape;839;g25a280ad9ad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\delta_{G} = (\alpha_{i} + \alpha_{m})\beta_{sp}\eta_{r}\frac{I_{th}}{I - I_{th}}</a:t>
            </a:r>
            <a:endParaRPr/>
          </a:p>
          <a:p>
            <a:pPr indent="0" lvl="0" marL="0" rtl="0" algn="l">
              <a:spcBef>
                <a:spcPts val="0"/>
              </a:spcBef>
              <a:spcAft>
                <a:spcPts val="0"/>
              </a:spcAft>
              <a:buNone/>
            </a:pPr>
            <a:r>
              <a:rPr lang="en"/>
              <a:t>\alpha_{m} = -\frac{1}{2 L_{soa}}\ln(R_{front}\cdot R_{back})</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8" name="Shape 858"/>
        <p:cNvGrpSpPr/>
        <p:nvPr/>
      </p:nvGrpSpPr>
      <p:grpSpPr>
        <a:xfrm>
          <a:off x="0" y="0"/>
          <a:ext cx="0" cy="0"/>
          <a:chOff x="0" y="0"/>
          <a:chExt cx="0" cy="0"/>
        </a:xfrm>
      </p:grpSpPr>
      <p:sp>
        <p:nvSpPr>
          <p:cNvPr id="859" name="Google Shape;859;g25c6b9d54e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0" name="Google Shape;860;g25c6b9d54e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6" name="Shape 866"/>
        <p:cNvGrpSpPr/>
        <p:nvPr/>
      </p:nvGrpSpPr>
      <p:grpSpPr>
        <a:xfrm>
          <a:off x="0" y="0"/>
          <a:ext cx="0" cy="0"/>
          <a:chOff x="0" y="0"/>
          <a:chExt cx="0" cy="0"/>
        </a:xfrm>
      </p:grpSpPr>
      <p:sp>
        <p:nvSpPr>
          <p:cNvPr id="867" name="Google Shape;867;g25ae35ef5ed_0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8" name="Google Shape;868;g25ae35ef5ed_0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2" name="Shape 882"/>
        <p:cNvGrpSpPr/>
        <p:nvPr/>
      </p:nvGrpSpPr>
      <p:grpSpPr>
        <a:xfrm>
          <a:off x="0" y="0"/>
          <a:ext cx="0" cy="0"/>
          <a:chOff x="0" y="0"/>
          <a:chExt cx="0" cy="0"/>
        </a:xfrm>
      </p:grpSpPr>
      <p:sp>
        <p:nvSpPr>
          <p:cNvPr id="883" name="Google Shape;883;g25ae35ef5ed_0_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4" name="Google Shape;884;g25ae35ef5ed_0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252abfaa16f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252abfaa16f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 = g_{0}e^{-\frac{(g-1)}{g}\frac{P_{out}}{P_{s}}}</a:t>
            </a:r>
            <a:endParaRPr/>
          </a:p>
          <a:p>
            <a:pPr indent="0" lvl="0" marL="0" rtl="0" algn="l">
              <a:spcBef>
                <a:spcPts val="0"/>
              </a:spcBef>
              <a:spcAft>
                <a:spcPts val="0"/>
              </a:spcAft>
              <a:buNone/>
            </a:pPr>
            <a:r>
              <a:rPr lang="en"/>
              <a:t>g = g_{0}e^{-(g-1)\frac{P_{in}}{P_{s}}}</a:t>
            </a:r>
            <a:endParaRPr/>
          </a:p>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8" name="Shape 898"/>
        <p:cNvGrpSpPr/>
        <p:nvPr/>
      </p:nvGrpSpPr>
      <p:grpSpPr>
        <a:xfrm>
          <a:off x="0" y="0"/>
          <a:ext cx="0" cy="0"/>
          <a:chOff x="0" y="0"/>
          <a:chExt cx="0" cy="0"/>
        </a:xfrm>
      </p:grpSpPr>
      <p:sp>
        <p:nvSpPr>
          <p:cNvPr id="899" name="Google Shape;899;g25ab2fe24fa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0" name="Google Shape;900;g25ab2fe24fa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4" name="Shape 914"/>
        <p:cNvGrpSpPr/>
        <p:nvPr/>
      </p:nvGrpSpPr>
      <p:grpSpPr>
        <a:xfrm>
          <a:off x="0" y="0"/>
          <a:ext cx="0" cy="0"/>
          <a:chOff x="0" y="0"/>
          <a:chExt cx="0" cy="0"/>
        </a:xfrm>
      </p:grpSpPr>
      <p:sp>
        <p:nvSpPr>
          <p:cNvPr id="915" name="Google Shape;915;g25ab2fe24fa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6" name="Google Shape;916;g25ab2fe24fa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0" name="Shape 920"/>
        <p:cNvGrpSpPr/>
        <p:nvPr/>
      </p:nvGrpSpPr>
      <p:grpSpPr>
        <a:xfrm>
          <a:off x="0" y="0"/>
          <a:ext cx="0" cy="0"/>
          <a:chOff x="0" y="0"/>
          <a:chExt cx="0" cy="0"/>
        </a:xfrm>
      </p:grpSpPr>
      <p:sp>
        <p:nvSpPr>
          <p:cNvPr id="921" name="Google Shape;921;g25ab2fe24fa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2" name="Google Shape;922;g25ab2fe24fa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2" name="Shape 932"/>
        <p:cNvGrpSpPr/>
        <p:nvPr/>
      </p:nvGrpSpPr>
      <p:grpSpPr>
        <a:xfrm>
          <a:off x="0" y="0"/>
          <a:ext cx="0" cy="0"/>
          <a:chOff x="0" y="0"/>
          <a:chExt cx="0" cy="0"/>
        </a:xfrm>
      </p:grpSpPr>
      <p:sp>
        <p:nvSpPr>
          <p:cNvPr id="933" name="Google Shape;933;g25ab2fe24fa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4" name="Google Shape;934;g25ab2fe24fa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6" name="Shape 946"/>
        <p:cNvGrpSpPr/>
        <p:nvPr/>
      </p:nvGrpSpPr>
      <p:grpSpPr>
        <a:xfrm>
          <a:off x="0" y="0"/>
          <a:ext cx="0" cy="0"/>
          <a:chOff x="0" y="0"/>
          <a:chExt cx="0" cy="0"/>
        </a:xfrm>
      </p:grpSpPr>
      <p:sp>
        <p:nvSpPr>
          <p:cNvPr id="947" name="Google Shape;947;g25ab2fe24fa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8" name="Google Shape;948;g25ab2fe24fa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9" name="Shape 959"/>
        <p:cNvGrpSpPr/>
        <p:nvPr/>
      </p:nvGrpSpPr>
      <p:grpSpPr>
        <a:xfrm>
          <a:off x="0" y="0"/>
          <a:ext cx="0" cy="0"/>
          <a:chOff x="0" y="0"/>
          <a:chExt cx="0" cy="0"/>
        </a:xfrm>
      </p:grpSpPr>
      <p:sp>
        <p:nvSpPr>
          <p:cNvPr id="960" name="Google Shape;960;g25ab2fe24fa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1" name="Google Shape;961;g25ab2fe24fa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2" name="Shape 972"/>
        <p:cNvGrpSpPr/>
        <p:nvPr/>
      </p:nvGrpSpPr>
      <p:grpSpPr>
        <a:xfrm>
          <a:off x="0" y="0"/>
          <a:ext cx="0" cy="0"/>
          <a:chOff x="0" y="0"/>
          <a:chExt cx="0" cy="0"/>
        </a:xfrm>
      </p:grpSpPr>
      <p:sp>
        <p:nvSpPr>
          <p:cNvPr id="973" name="Google Shape;973;g25ab2fe24fa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4" name="Google Shape;974;g25ab2fe24fa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5" name="Shape 985"/>
        <p:cNvGrpSpPr/>
        <p:nvPr/>
      </p:nvGrpSpPr>
      <p:grpSpPr>
        <a:xfrm>
          <a:off x="0" y="0"/>
          <a:ext cx="0" cy="0"/>
          <a:chOff x="0" y="0"/>
          <a:chExt cx="0" cy="0"/>
        </a:xfrm>
      </p:grpSpPr>
      <p:sp>
        <p:nvSpPr>
          <p:cNvPr id="986" name="Google Shape;986;g25ab2fe24fa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7" name="Google Shape;987;g25ab2fe24fa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5" name="Shape 995"/>
        <p:cNvGrpSpPr/>
        <p:nvPr/>
      </p:nvGrpSpPr>
      <p:grpSpPr>
        <a:xfrm>
          <a:off x="0" y="0"/>
          <a:ext cx="0" cy="0"/>
          <a:chOff x="0" y="0"/>
          <a:chExt cx="0" cy="0"/>
        </a:xfrm>
      </p:grpSpPr>
      <p:sp>
        <p:nvSpPr>
          <p:cNvPr id="996" name="Google Shape;996;g25ab2fe24fa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7" name="Google Shape;997;g25ab2fe24fa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5" name="Shape 1005"/>
        <p:cNvGrpSpPr/>
        <p:nvPr/>
      </p:nvGrpSpPr>
      <p:grpSpPr>
        <a:xfrm>
          <a:off x="0" y="0"/>
          <a:ext cx="0" cy="0"/>
          <a:chOff x="0" y="0"/>
          <a:chExt cx="0" cy="0"/>
        </a:xfrm>
      </p:grpSpPr>
      <p:sp>
        <p:nvSpPr>
          <p:cNvPr id="1006" name="Google Shape;1006;g25ddf7120f6_1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7" name="Google Shape;1007;g25ddf7120f6_1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252abfaa16f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252abfaa16f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7" name="Shape 1017"/>
        <p:cNvGrpSpPr/>
        <p:nvPr/>
      </p:nvGrpSpPr>
      <p:grpSpPr>
        <a:xfrm>
          <a:off x="0" y="0"/>
          <a:ext cx="0" cy="0"/>
          <a:chOff x="0" y="0"/>
          <a:chExt cx="0" cy="0"/>
        </a:xfrm>
      </p:grpSpPr>
      <p:sp>
        <p:nvSpPr>
          <p:cNvPr id="1018" name="Google Shape;1018;g25e0b0aee7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9" name="Google Shape;1019;g25e0b0aee7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\Delta \phi = \frac{2\pi}{\lambda}\frac{dn}{dT}\Delta T \cdot 2\pi R</a:t>
            </a:r>
            <a:endParaRPr/>
          </a:p>
          <a:p>
            <a:pPr indent="0" lvl="0" marL="0" rtl="0" algn="l">
              <a:spcBef>
                <a:spcPts val="0"/>
              </a:spcBef>
              <a:spcAft>
                <a:spcPts val="0"/>
              </a:spcAft>
              <a:buNone/>
            </a:pPr>
            <a:r>
              <a:rPr lang="en"/>
              <a:t>P_{worst \ case} = 2\cdot P_{FSR} + 2 \cdot P_{FSR} \cdot \frac{T_{range}}{T_{FSR}}</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3" name="Shape 1043"/>
        <p:cNvGrpSpPr/>
        <p:nvPr/>
      </p:nvGrpSpPr>
      <p:grpSpPr>
        <a:xfrm>
          <a:off x="0" y="0"/>
          <a:ext cx="0" cy="0"/>
          <a:chOff x="0" y="0"/>
          <a:chExt cx="0" cy="0"/>
        </a:xfrm>
      </p:grpSpPr>
      <p:sp>
        <p:nvSpPr>
          <p:cNvPr id="1044" name="Google Shape;1044;g267e33de842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5" name="Google Shape;1045;g267e33de842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9" name="Shape 1049"/>
        <p:cNvGrpSpPr/>
        <p:nvPr/>
      </p:nvGrpSpPr>
      <p:grpSpPr>
        <a:xfrm>
          <a:off x="0" y="0"/>
          <a:ext cx="0" cy="0"/>
          <a:chOff x="0" y="0"/>
          <a:chExt cx="0" cy="0"/>
        </a:xfrm>
      </p:grpSpPr>
      <p:sp>
        <p:nvSpPr>
          <p:cNvPr id="1050" name="Google Shape;1050;g267e33de842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1" name="Google Shape;1051;g267e33de842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5" name="Shape 1055"/>
        <p:cNvGrpSpPr/>
        <p:nvPr/>
      </p:nvGrpSpPr>
      <p:grpSpPr>
        <a:xfrm>
          <a:off x="0" y="0"/>
          <a:ext cx="0" cy="0"/>
          <a:chOff x="0" y="0"/>
          <a:chExt cx="0" cy="0"/>
        </a:xfrm>
      </p:grpSpPr>
      <p:sp>
        <p:nvSpPr>
          <p:cNvPr id="1056" name="Google Shape;1056;g25fc06a8ee5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7" name="Google Shape;1057;g25fc06a8ee5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9" name="Shape 1069"/>
        <p:cNvGrpSpPr/>
        <p:nvPr/>
      </p:nvGrpSpPr>
      <p:grpSpPr>
        <a:xfrm>
          <a:off x="0" y="0"/>
          <a:ext cx="0" cy="0"/>
          <a:chOff x="0" y="0"/>
          <a:chExt cx="0" cy="0"/>
        </a:xfrm>
      </p:grpSpPr>
      <p:sp>
        <p:nvSpPr>
          <p:cNvPr id="1070" name="Google Shape;1070;g25fc06a8ee5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1" name="Google Shape;1071;g25fc06a8ee5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2" name="Shape 1082"/>
        <p:cNvGrpSpPr/>
        <p:nvPr/>
      </p:nvGrpSpPr>
      <p:grpSpPr>
        <a:xfrm>
          <a:off x="0" y="0"/>
          <a:ext cx="0" cy="0"/>
          <a:chOff x="0" y="0"/>
          <a:chExt cx="0" cy="0"/>
        </a:xfrm>
      </p:grpSpPr>
      <p:sp>
        <p:nvSpPr>
          <p:cNvPr id="1083" name="Google Shape;1083;g25fc06a8ee5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4" name="Google Shape;1084;g25fc06a8ee5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5" name="Shape 1095"/>
        <p:cNvGrpSpPr/>
        <p:nvPr/>
      </p:nvGrpSpPr>
      <p:grpSpPr>
        <a:xfrm>
          <a:off x="0" y="0"/>
          <a:ext cx="0" cy="0"/>
          <a:chOff x="0" y="0"/>
          <a:chExt cx="0" cy="0"/>
        </a:xfrm>
      </p:grpSpPr>
      <p:sp>
        <p:nvSpPr>
          <p:cNvPr id="1096" name="Google Shape;1096;g25fc06a8ee5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7" name="Google Shape;1097;g25fc06a8ee5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8" name="Shape 1108"/>
        <p:cNvGrpSpPr/>
        <p:nvPr/>
      </p:nvGrpSpPr>
      <p:grpSpPr>
        <a:xfrm>
          <a:off x="0" y="0"/>
          <a:ext cx="0" cy="0"/>
          <a:chOff x="0" y="0"/>
          <a:chExt cx="0" cy="0"/>
        </a:xfrm>
      </p:grpSpPr>
      <p:sp>
        <p:nvSpPr>
          <p:cNvPr id="1109" name="Google Shape;1109;g2842bd98071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0" name="Google Shape;1110;g2842bd98071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4" name="Shape 1114"/>
        <p:cNvGrpSpPr/>
        <p:nvPr/>
      </p:nvGrpSpPr>
      <p:grpSpPr>
        <a:xfrm>
          <a:off x="0" y="0"/>
          <a:ext cx="0" cy="0"/>
          <a:chOff x="0" y="0"/>
          <a:chExt cx="0" cy="0"/>
        </a:xfrm>
      </p:grpSpPr>
      <p:sp>
        <p:nvSpPr>
          <p:cNvPr id="1115" name="Google Shape;1115;g2842bd98071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6" name="Google Shape;1116;g2842bd98071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8" name="Shape 1128"/>
        <p:cNvGrpSpPr/>
        <p:nvPr/>
      </p:nvGrpSpPr>
      <p:grpSpPr>
        <a:xfrm>
          <a:off x="0" y="0"/>
          <a:ext cx="0" cy="0"/>
          <a:chOff x="0" y="0"/>
          <a:chExt cx="0" cy="0"/>
        </a:xfrm>
      </p:grpSpPr>
      <p:sp>
        <p:nvSpPr>
          <p:cNvPr id="1129" name="Google Shape;1129;g2842bd98071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0" name="Google Shape;1130;g2842bd98071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252abfaa16f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252abfaa16f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1" name="Shape 1141"/>
        <p:cNvGrpSpPr/>
        <p:nvPr/>
      </p:nvGrpSpPr>
      <p:grpSpPr>
        <a:xfrm>
          <a:off x="0" y="0"/>
          <a:ext cx="0" cy="0"/>
          <a:chOff x="0" y="0"/>
          <a:chExt cx="0" cy="0"/>
        </a:xfrm>
      </p:grpSpPr>
      <p:sp>
        <p:nvSpPr>
          <p:cNvPr id="1142" name="Google Shape;1142;g2755f0f287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3" name="Google Shape;1143;g2755f0f287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4" name="Shape 1154"/>
        <p:cNvGrpSpPr/>
        <p:nvPr/>
      </p:nvGrpSpPr>
      <p:grpSpPr>
        <a:xfrm>
          <a:off x="0" y="0"/>
          <a:ext cx="0" cy="0"/>
          <a:chOff x="0" y="0"/>
          <a:chExt cx="0" cy="0"/>
        </a:xfrm>
      </p:grpSpPr>
      <p:sp>
        <p:nvSpPr>
          <p:cNvPr id="1155" name="Google Shape;1155;g2755f0f2877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6" name="Google Shape;1156;g2755f0f2877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6" name="Shape 1166"/>
        <p:cNvGrpSpPr/>
        <p:nvPr/>
      </p:nvGrpSpPr>
      <p:grpSpPr>
        <a:xfrm>
          <a:off x="0" y="0"/>
          <a:ext cx="0" cy="0"/>
          <a:chOff x="0" y="0"/>
          <a:chExt cx="0" cy="0"/>
        </a:xfrm>
      </p:grpSpPr>
      <p:sp>
        <p:nvSpPr>
          <p:cNvPr id="1167" name="Google Shape;1167;g25c3b5d1c99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8" name="Google Shape;1168;g25c3b5d1c99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2" name="Shape 1172"/>
        <p:cNvGrpSpPr/>
        <p:nvPr/>
      </p:nvGrpSpPr>
      <p:grpSpPr>
        <a:xfrm>
          <a:off x="0" y="0"/>
          <a:ext cx="0" cy="0"/>
          <a:chOff x="0" y="0"/>
          <a:chExt cx="0" cy="0"/>
        </a:xfrm>
      </p:grpSpPr>
      <p:sp>
        <p:nvSpPr>
          <p:cNvPr id="1173" name="Google Shape;1173;g25c3b5d1c99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4" name="Google Shape;1174;g25c3b5d1c99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4" name="Shape 1184"/>
        <p:cNvGrpSpPr/>
        <p:nvPr/>
      </p:nvGrpSpPr>
      <p:grpSpPr>
        <a:xfrm>
          <a:off x="0" y="0"/>
          <a:ext cx="0" cy="0"/>
          <a:chOff x="0" y="0"/>
          <a:chExt cx="0" cy="0"/>
        </a:xfrm>
      </p:grpSpPr>
      <p:sp>
        <p:nvSpPr>
          <p:cNvPr id="1185" name="Google Shape;1185;g25c6b9d54e6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6" name="Google Shape;1186;g25c6b9d54e6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9" name="Shape 1199"/>
        <p:cNvGrpSpPr/>
        <p:nvPr/>
      </p:nvGrpSpPr>
      <p:grpSpPr>
        <a:xfrm>
          <a:off x="0" y="0"/>
          <a:ext cx="0" cy="0"/>
          <a:chOff x="0" y="0"/>
          <a:chExt cx="0" cy="0"/>
        </a:xfrm>
      </p:grpSpPr>
      <p:sp>
        <p:nvSpPr>
          <p:cNvPr id="1200" name="Google Shape;1200;g25c6b9d54e6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1" name="Google Shape;1201;g25c6b9d54e6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7" name="Shape 1207"/>
        <p:cNvGrpSpPr/>
        <p:nvPr/>
      </p:nvGrpSpPr>
      <p:grpSpPr>
        <a:xfrm>
          <a:off x="0" y="0"/>
          <a:ext cx="0" cy="0"/>
          <a:chOff x="0" y="0"/>
          <a:chExt cx="0" cy="0"/>
        </a:xfrm>
      </p:grpSpPr>
      <p:sp>
        <p:nvSpPr>
          <p:cNvPr id="1208" name="Google Shape;1208;g25c3b5d1c99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9" name="Google Shape;1209;g25c3b5d1c99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0" name="Shape 1230"/>
        <p:cNvGrpSpPr/>
        <p:nvPr/>
      </p:nvGrpSpPr>
      <p:grpSpPr>
        <a:xfrm>
          <a:off x="0" y="0"/>
          <a:ext cx="0" cy="0"/>
          <a:chOff x="0" y="0"/>
          <a:chExt cx="0" cy="0"/>
        </a:xfrm>
      </p:grpSpPr>
      <p:sp>
        <p:nvSpPr>
          <p:cNvPr id="1231" name="Google Shape;1231;g25e0b0aee77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2" name="Google Shape;1232;g25e0b0aee77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9" name="Shape 1239"/>
        <p:cNvGrpSpPr/>
        <p:nvPr/>
      </p:nvGrpSpPr>
      <p:grpSpPr>
        <a:xfrm>
          <a:off x="0" y="0"/>
          <a:ext cx="0" cy="0"/>
          <a:chOff x="0" y="0"/>
          <a:chExt cx="0" cy="0"/>
        </a:xfrm>
      </p:grpSpPr>
      <p:sp>
        <p:nvSpPr>
          <p:cNvPr id="1240" name="Google Shape;1240;g25e0b0aee77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1" name="Google Shape;1241;g25e0b0aee77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6" name="Shape 1246"/>
        <p:cNvGrpSpPr/>
        <p:nvPr/>
      </p:nvGrpSpPr>
      <p:grpSpPr>
        <a:xfrm>
          <a:off x="0" y="0"/>
          <a:ext cx="0" cy="0"/>
          <a:chOff x="0" y="0"/>
          <a:chExt cx="0" cy="0"/>
        </a:xfrm>
      </p:grpSpPr>
      <p:sp>
        <p:nvSpPr>
          <p:cNvPr id="1247" name="Google Shape;1247;g25545608040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8" name="Google Shape;1248;g25545608040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_1">
    <p:bg>
      <p:bgPr>
        <a:solidFill>
          <a:srgbClr val="000000"/>
        </a:solidFill>
      </p:bgPr>
    </p:bg>
    <p:spTree>
      <p:nvGrpSpPr>
        <p:cNvPr id="50" name="Shape 50"/>
        <p:cNvGrpSpPr/>
        <p:nvPr/>
      </p:nvGrpSpPr>
      <p:grpSpPr>
        <a:xfrm>
          <a:off x="0" y="0"/>
          <a:ext cx="0" cy="0"/>
          <a:chOff x="0" y="0"/>
          <a:chExt cx="0" cy="0"/>
        </a:xfrm>
      </p:grpSpPr>
      <p:pic>
        <p:nvPicPr>
          <p:cNvPr id="51" name="Google Shape;51;p13"/>
          <p:cNvPicPr preferRelativeResize="0"/>
          <p:nvPr/>
        </p:nvPicPr>
        <p:blipFill rotWithShape="1">
          <a:blip r:embed="rId2">
            <a:alphaModFix/>
          </a:blip>
          <a:srcRect b="700" l="0" r="0" t="690"/>
          <a:stretch/>
        </p:blipFill>
        <p:spPr>
          <a:xfrm>
            <a:off x="8006100" y="4432975"/>
            <a:ext cx="827500" cy="414275"/>
          </a:xfrm>
          <a:prstGeom prst="rect">
            <a:avLst/>
          </a:prstGeom>
          <a:noFill/>
          <a:ln>
            <a:noFill/>
          </a:ln>
        </p:spPr>
      </p:pic>
      <p:sp>
        <p:nvSpPr>
          <p:cNvPr id="52" name="Google Shape;52;p13"/>
          <p:cNvSpPr txBox="1"/>
          <p:nvPr>
            <p:ph type="title"/>
          </p:nvPr>
        </p:nvSpPr>
        <p:spPr>
          <a:xfrm>
            <a:off x="1367000" y="953975"/>
            <a:ext cx="5494800" cy="836700"/>
          </a:xfrm>
          <a:prstGeom prst="rect">
            <a:avLst/>
          </a:prstGeom>
        </p:spPr>
        <p:txBody>
          <a:bodyPr anchorCtr="0" anchor="t" bIns="91425" lIns="91425" spcFirstLastPara="1" rIns="91425" wrap="square" tIns="91425">
            <a:normAutofit/>
          </a:bodyPr>
          <a:lstStyle>
            <a:lvl1pPr lvl="0" rtl="0">
              <a:spcBef>
                <a:spcPts val="0"/>
              </a:spcBef>
              <a:spcAft>
                <a:spcPts val="0"/>
              </a:spcAft>
              <a:buClr>
                <a:srgbClr val="FFFFFF"/>
              </a:buClr>
              <a:buSzPts val="4800"/>
              <a:buFont typeface="DM Sans"/>
              <a:buNone/>
              <a:defRPr sz="4800">
                <a:solidFill>
                  <a:srgbClr val="FFFFFF"/>
                </a:solidFill>
                <a:latin typeface="DM Sans"/>
                <a:ea typeface="DM Sans"/>
                <a:cs typeface="DM Sans"/>
                <a:sym typeface="DM Sans"/>
              </a:defRPr>
            </a:lvl1pPr>
            <a:lvl2pPr lvl="1" rtl="0">
              <a:spcBef>
                <a:spcPts val="0"/>
              </a:spcBef>
              <a:spcAft>
                <a:spcPts val="0"/>
              </a:spcAft>
              <a:buSzPts val="4800"/>
              <a:buFont typeface="DM Sans"/>
              <a:buNone/>
              <a:defRPr sz="4800">
                <a:latin typeface="DM Sans"/>
                <a:ea typeface="DM Sans"/>
                <a:cs typeface="DM Sans"/>
                <a:sym typeface="DM Sans"/>
              </a:defRPr>
            </a:lvl2pPr>
            <a:lvl3pPr lvl="2" rtl="0">
              <a:spcBef>
                <a:spcPts val="0"/>
              </a:spcBef>
              <a:spcAft>
                <a:spcPts val="0"/>
              </a:spcAft>
              <a:buSzPts val="4800"/>
              <a:buFont typeface="DM Sans"/>
              <a:buNone/>
              <a:defRPr sz="4800">
                <a:latin typeface="DM Sans"/>
                <a:ea typeface="DM Sans"/>
                <a:cs typeface="DM Sans"/>
                <a:sym typeface="DM Sans"/>
              </a:defRPr>
            </a:lvl3pPr>
            <a:lvl4pPr lvl="3" rtl="0">
              <a:spcBef>
                <a:spcPts val="0"/>
              </a:spcBef>
              <a:spcAft>
                <a:spcPts val="0"/>
              </a:spcAft>
              <a:buSzPts val="4800"/>
              <a:buFont typeface="DM Sans"/>
              <a:buNone/>
              <a:defRPr sz="4800">
                <a:latin typeface="DM Sans"/>
                <a:ea typeface="DM Sans"/>
                <a:cs typeface="DM Sans"/>
                <a:sym typeface="DM Sans"/>
              </a:defRPr>
            </a:lvl4pPr>
            <a:lvl5pPr lvl="4" rtl="0">
              <a:spcBef>
                <a:spcPts val="0"/>
              </a:spcBef>
              <a:spcAft>
                <a:spcPts val="0"/>
              </a:spcAft>
              <a:buSzPts val="4800"/>
              <a:buFont typeface="DM Sans"/>
              <a:buNone/>
              <a:defRPr sz="4800">
                <a:latin typeface="DM Sans"/>
                <a:ea typeface="DM Sans"/>
                <a:cs typeface="DM Sans"/>
                <a:sym typeface="DM Sans"/>
              </a:defRPr>
            </a:lvl5pPr>
            <a:lvl6pPr lvl="5" rtl="0">
              <a:spcBef>
                <a:spcPts val="0"/>
              </a:spcBef>
              <a:spcAft>
                <a:spcPts val="0"/>
              </a:spcAft>
              <a:buSzPts val="4800"/>
              <a:buFont typeface="DM Sans"/>
              <a:buNone/>
              <a:defRPr sz="4800">
                <a:latin typeface="DM Sans"/>
                <a:ea typeface="DM Sans"/>
                <a:cs typeface="DM Sans"/>
                <a:sym typeface="DM Sans"/>
              </a:defRPr>
            </a:lvl6pPr>
            <a:lvl7pPr lvl="6" rtl="0">
              <a:spcBef>
                <a:spcPts val="0"/>
              </a:spcBef>
              <a:spcAft>
                <a:spcPts val="0"/>
              </a:spcAft>
              <a:buSzPts val="4800"/>
              <a:buFont typeface="DM Sans"/>
              <a:buNone/>
              <a:defRPr sz="4800">
                <a:latin typeface="DM Sans"/>
                <a:ea typeface="DM Sans"/>
                <a:cs typeface="DM Sans"/>
                <a:sym typeface="DM Sans"/>
              </a:defRPr>
            </a:lvl7pPr>
            <a:lvl8pPr lvl="7" rtl="0">
              <a:spcBef>
                <a:spcPts val="0"/>
              </a:spcBef>
              <a:spcAft>
                <a:spcPts val="0"/>
              </a:spcAft>
              <a:buSzPts val="4800"/>
              <a:buFont typeface="DM Sans"/>
              <a:buNone/>
              <a:defRPr sz="4800">
                <a:latin typeface="DM Sans"/>
                <a:ea typeface="DM Sans"/>
                <a:cs typeface="DM Sans"/>
                <a:sym typeface="DM Sans"/>
              </a:defRPr>
            </a:lvl8pPr>
            <a:lvl9pPr lvl="8" rtl="0">
              <a:spcBef>
                <a:spcPts val="0"/>
              </a:spcBef>
              <a:spcAft>
                <a:spcPts val="0"/>
              </a:spcAft>
              <a:buSzPts val="4800"/>
              <a:buFont typeface="DM Sans"/>
              <a:buNone/>
              <a:defRPr sz="4800">
                <a:latin typeface="DM Sans"/>
                <a:ea typeface="DM Sans"/>
                <a:cs typeface="DM Sans"/>
                <a:sym typeface="DM Sans"/>
              </a:defRPr>
            </a:lvl9pPr>
          </a:lstStyle>
          <a:p/>
        </p:txBody>
      </p:sp>
      <p:sp>
        <p:nvSpPr>
          <p:cNvPr id="53" name="Google Shape;53;p13"/>
          <p:cNvSpPr txBox="1"/>
          <p:nvPr>
            <p:ph idx="1" type="subTitle"/>
          </p:nvPr>
        </p:nvSpPr>
        <p:spPr>
          <a:xfrm>
            <a:off x="1367000" y="1790675"/>
            <a:ext cx="3132300" cy="1105800"/>
          </a:xfrm>
          <a:prstGeom prst="rect">
            <a:avLst/>
          </a:prstGeom>
        </p:spPr>
        <p:txBody>
          <a:bodyPr anchorCtr="0" anchor="t" bIns="91425" lIns="91425" spcFirstLastPara="1" rIns="91425" wrap="square" tIns="91425">
            <a:normAutofit/>
          </a:bodyPr>
          <a:lstStyle>
            <a:lvl1pPr lvl="0" rtl="0">
              <a:spcBef>
                <a:spcPts val="0"/>
              </a:spcBef>
              <a:spcAft>
                <a:spcPts val="0"/>
              </a:spcAft>
              <a:buClr>
                <a:srgbClr val="FFFFFF"/>
              </a:buClr>
              <a:buSzPts val="1800"/>
              <a:buFont typeface="DM Sans"/>
              <a:buNone/>
              <a:defRPr sz="1800">
                <a:solidFill>
                  <a:srgbClr val="FFFFFF"/>
                </a:solidFill>
                <a:latin typeface="DM Sans"/>
                <a:ea typeface="DM Sans"/>
                <a:cs typeface="DM Sans"/>
                <a:sym typeface="DM Sans"/>
              </a:defRPr>
            </a:lvl1pPr>
            <a:lvl2pPr lvl="1" rtl="0">
              <a:spcBef>
                <a:spcPts val="0"/>
              </a:spcBef>
              <a:spcAft>
                <a:spcPts val="0"/>
              </a:spcAft>
              <a:buClr>
                <a:srgbClr val="FFFFFF"/>
              </a:buClr>
              <a:buSzPts val="1800"/>
              <a:buFont typeface="DM Sans"/>
              <a:buNone/>
              <a:defRPr sz="1800">
                <a:solidFill>
                  <a:srgbClr val="FFFFFF"/>
                </a:solidFill>
                <a:latin typeface="DM Sans"/>
                <a:ea typeface="DM Sans"/>
                <a:cs typeface="DM Sans"/>
                <a:sym typeface="DM Sans"/>
              </a:defRPr>
            </a:lvl2pPr>
            <a:lvl3pPr lvl="2" rtl="0">
              <a:spcBef>
                <a:spcPts val="0"/>
              </a:spcBef>
              <a:spcAft>
                <a:spcPts val="0"/>
              </a:spcAft>
              <a:buClr>
                <a:srgbClr val="FFFFFF"/>
              </a:buClr>
              <a:buSzPts val="1800"/>
              <a:buFont typeface="DM Sans"/>
              <a:buNone/>
              <a:defRPr sz="1800">
                <a:solidFill>
                  <a:srgbClr val="FFFFFF"/>
                </a:solidFill>
                <a:latin typeface="DM Sans"/>
                <a:ea typeface="DM Sans"/>
                <a:cs typeface="DM Sans"/>
                <a:sym typeface="DM Sans"/>
              </a:defRPr>
            </a:lvl3pPr>
            <a:lvl4pPr lvl="3" rtl="0">
              <a:spcBef>
                <a:spcPts val="0"/>
              </a:spcBef>
              <a:spcAft>
                <a:spcPts val="0"/>
              </a:spcAft>
              <a:buClr>
                <a:srgbClr val="FFFFFF"/>
              </a:buClr>
              <a:buSzPts val="1800"/>
              <a:buFont typeface="DM Sans"/>
              <a:buNone/>
              <a:defRPr sz="1800">
                <a:solidFill>
                  <a:srgbClr val="FFFFFF"/>
                </a:solidFill>
                <a:latin typeface="DM Sans"/>
                <a:ea typeface="DM Sans"/>
                <a:cs typeface="DM Sans"/>
                <a:sym typeface="DM Sans"/>
              </a:defRPr>
            </a:lvl4pPr>
            <a:lvl5pPr lvl="4" rtl="0">
              <a:spcBef>
                <a:spcPts val="0"/>
              </a:spcBef>
              <a:spcAft>
                <a:spcPts val="0"/>
              </a:spcAft>
              <a:buClr>
                <a:srgbClr val="FFFFFF"/>
              </a:buClr>
              <a:buSzPts val="1800"/>
              <a:buFont typeface="DM Sans"/>
              <a:buNone/>
              <a:defRPr sz="1800">
                <a:solidFill>
                  <a:srgbClr val="FFFFFF"/>
                </a:solidFill>
                <a:latin typeface="DM Sans"/>
                <a:ea typeface="DM Sans"/>
                <a:cs typeface="DM Sans"/>
                <a:sym typeface="DM Sans"/>
              </a:defRPr>
            </a:lvl5pPr>
            <a:lvl6pPr lvl="5" rtl="0">
              <a:spcBef>
                <a:spcPts val="0"/>
              </a:spcBef>
              <a:spcAft>
                <a:spcPts val="0"/>
              </a:spcAft>
              <a:buClr>
                <a:srgbClr val="FFFFFF"/>
              </a:buClr>
              <a:buSzPts val="1800"/>
              <a:buFont typeface="DM Sans"/>
              <a:buNone/>
              <a:defRPr sz="1800">
                <a:solidFill>
                  <a:srgbClr val="FFFFFF"/>
                </a:solidFill>
                <a:latin typeface="DM Sans"/>
                <a:ea typeface="DM Sans"/>
                <a:cs typeface="DM Sans"/>
                <a:sym typeface="DM Sans"/>
              </a:defRPr>
            </a:lvl6pPr>
            <a:lvl7pPr lvl="6" rtl="0">
              <a:spcBef>
                <a:spcPts val="0"/>
              </a:spcBef>
              <a:spcAft>
                <a:spcPts val="0"/>
              </a:spcAft>
              <a:buClr>
                <a:srgbClr val="FFFFFF"/>
              </a:buClr>
              <a:buSzPts val="1800"/>
              <a:buFont typeface="DM Sans"/>
              <a:buNone/>
              <a:defRPr sz="1800">
                <a:solidFill>
                  <a:srgbClr val="FFFFFF"/>
                </a:solidFill>
                <a:latin typeface="DM Sans"/>
                <a:ea typeface="DM Sans"/>
                <a:cs typeface="DM Sans"/>
                <a:sym typeface="DM Sans"/>
              </a:defRPr>
            </a:lvl7pPr>
            <a:lvl8pPr lvl="7" rtl="0">
              <a:spcBef>
                <a:spcPts val="0"/>
              </a:spcBef>
              <a:spcAft>
                <a:spcPts val="0"/>
              </a:spcAft>
              <a:buClr>
                <a:srgbClr val="FFFFFF"/>
              </a:buClr>
              <a:buSzPts val="1800"/>
              <a:buFont typeface="DM Sans"/>
              <a:buNone/>
              <a:defRPr sz="1800">
                <a:solidFill>
                  <a:srgbClr val="FFFFFF"/>
                </a:solidFill>
                <a:latin typeface="DM Sans"/>
                <a:ea typeface="DM Sans"/>
                <a:cs typeface="DM Sans"/>
                <a:sym typeface="DM Sans"/>
              </a:defRPr>
            </a:lvl8pPr>
            <a:lvl9pPr lvl="8" rtl="0">
              <a:spcBef>
                <a:spcPts val="0"/>
              </a:spcBef>
              <a:spcAft>
                <a:spcPts val="0"/>
              </a:spcAft>
              <a:buClr>
                <a:srgbClr val="FFFFFF"/>
              </a:buClr>
              <a:buSzPts val="1800"/>
              <a:buFont typeface="DM Sans"/>
              <a:buNone/>
              <a:defRPr sz="1800">
                <a:solidFill>
                  <a:srgbClr val="FFFFFF"/>
                </a:solidFill>
                <a:latin typeface="DM Sans"/>
                <a:ea typeface="DM Sans"/>
                <a:cs typeface="DM Sans"/>
                <a:sym typeface="DM Sans"/>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bg>
      <p:bgPr>
        <a:solidFill>
          <a:srgbClr val="000000"/>
        </a:solidFill>
      </p:bgPr>
    </p:bg>
    <p:spTree>
      <p:nvGrpSpPr>
        <p:cNvPr id="56" name="Shape 56"/>
        <p:cNvGrpSpPr/>
        <p:nvPr/>
      </p:nvGrpSpPr>
      <p:grpSpPr>
        <a:xfrm>
          <a:off x="0" y="0"/>
          <a:ext cx="0" cy="0"/>
          <a:chOff x="0" y="0"/>
          <a:chExt cx="0" cy="0"/>
        </a:xfrm>
      </p:grpSpPr>
      <p:pic>
        <p:nvPicPr>
          <p:cNvPr id="57" name="Google Shape;57;p15"/>
          <p:cNvPicPr preferRelativeResize="0"/>
          <p:nvPr/>
        </p:nvPicPr>
        <p:blipFill rotWithShape="1">
          <a:blip r:embed="rId2">
            <a:alphaModFix/>
          </a:blip>
          <a:srcRect b="700" l="0" r="0" t="690"/>
          <a:stretch/>
        </p:blipFill>
        <p:spPr>
          <a:xfrm>
            <a:off x="8006100" y="4432975"/>
            <a:ext cx="827500" cy="414275"/>
          </a:xfrm>
          <a:prstGeom prst="rect">
            <a:avLst/>
          </a:prstGeom>
          <a:noFill/>
          <a:ln>
            <a:noFill/>
          </a:ln>
        </p:spPr>
      </p:pic>
      <p:sp>
        <p:nvSpPr>
          <p:cNvPr id="58" name="Google Shape;58;p15"/>
          <p:cNvSpPr txBox="1"/>
          <p:nvPr>
            <p:ph type="title"/>
          </p:nvPr>
        </p:nvSpPr>
        <p:spPr>
          <a:xfrm>
            <a:off x="1367000" y="953975"/>
            <a:ext cx="5494800" cy="836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rgbClr val="FFFFFF"/>
              </a:buClr>
              <a:buSzPts val="4800"/>
              <a:buFont typeface="DM Sans"/>
              <a:buNone/>
              <a:defRPr sz="4800">
                <a:solidFill>
                  <a:srgbClr val="FFFFFF"/>
                </a:solidFill>
                <a:latin typeface="DM Sans"/>
                <a:ea typeface="DM Sans"/>
                <a:cs typeface="DM Sans"/>
                <a:sym typeface="DM Sans"/>
              </a:defRPr>
            </a:lvl1pPr>
            <a:lvl2pPr lvl="1" rtl="0">
              <a:spcBef>
                <a:spcPts val="0"/>
              </a:spcBef>
              <a:spcAft>
                <a:spcPts val="0"/>
              </a:spcAft>
              <a:buSzPts val="4800"/>
              <a:buFont typeface="DM Sans"/>
              <a:buNone/>
              <a:defRPr sz="4800">
                <a:latin typeface="DM Sans"/>
                <a:ea typeface="DM Sans"/>
                <a:cs typeface="DM Sans"/>
                <a:sym typeface="DM Sans"/>
              </a:defRPr>
            </a:lvl2pPr>
            <a:lvl3pPr lvl="2" rtl="0">
              <a:spcBef>
                <a:spcPts val="0"/>
              </a:spcBef>
              <a:spcAft>
                <a:spcPts val="0"/>
              </a:spcAft>
              <a:buSzPts val="4800"/>
              <a:buFont typeface="DM Sans"/>
              <a:buNone/>
              <a:defRPr sz="4800">
                <a:latin typeface="DM Sans"/>
                <a:ea typeface="DM Sans"/>
                <a:cs typeface="DM Sans"/>
                <a:sym typeface="DM Sans"/>
              </a:defRPr>
            </a:lvl3pPr>
            <a:lvl4pPr lvl="3" rtl="0">
              <a:spcBef>
                <a:spcPts val="0"/>
              </a:spcBef>
              <a:spcAft>
                <a:spcPts val="0"/>
              </a:spcAft>
              <a:buSzPts val="4800"/>
              <a:buFont typeface="DM Sans"/>
              <a:buNone/>
              <a:defRPr sz="4800">
                <a:latin typeface="DM Sans"/>
                <a:ea typeface="DM Sans"/>
                <a:cs typeface="DM Sans"/>
                <a:sym typeface="DM Sans"/>
              </a:defRPr>
            </a:lvl4pPr>
            <a:lvl5pPr lvl="4" rtl="0">
              <a:spcBef>
                <a:spcPts val="0"/>
              </a:spcBef>
              <a:spcAft>
                <a:spcPts val="0"/>
              </a:spcAft>
              <a:buSzPts val="4800"/>
              <a:buFont typeface="DM Sans"/>
              <a:buNone/>
              <a:defRPr sz="4800">
                <a:latin typeface="DM Sans"/>
                <a:ea typeface="DM Sans"/>
                <a:cs typeface="DM Sans"/>
                <a:sym typeface="DM Sans"/>
              </a:defRPr>
            </a:lvl5pPr>
            <a:lvl6pPr lvl="5" rtl="0">
              <a:spcBef>
                <a:spcPts val="0"/>
              </a:spcBef>
              <a:spcAft>
                <a:spcPts val="0"/>
              </a:spcAft>
              <a:buSzPts val="4800"/>
              <a:buFont typeface="DM Sans"/>
              <a:buNone/>
              <a:defRPr sz="4800">
                <a:latin typeface="DM Sans"/>
                <a:ea typeface="DM Sans"/>
                <a:cs typeface="DM Sans"/>
                <a:sym typeface="DM Sans"/>
              </a:defRPr>
            </a:lvl6pPr>
            <a:lvl7pPr lvl="6" rtl="0">
              <a:spcBef>
                <a:spcPts val="0"/>
              </a:spcBef>
              <a:spcAft>
                <a:spcPts val="0"/>
              </a:spcAft>
              <a:buSzPts val="4800"/>
              <a:buFont typeface="DM Sans"/>
              <a:buNone/>
              <a:defRPr sz="4800">
                <a:latin typeface="DM Sans"/>
                <a:ea typeface="DM Sans"/>
                <a:cs typeface="DM Sans"/>
                <a:sym typeface="DM Sans"/>
              </a:defRPr>
            </a:lvl7pPr>
            <a:lvl8pPr lvl="7" rtl="0">
              <a:spcBef>
                <a:spcPts val="0"/>
              </a:spcBef>
              <a:spcAft>
                <a:spcPts val="0"/>
              </a:spcAft>
              <a:buSzPts val="4800"/>
              <a:buFont typeface="DM Sans"/>
              <a:buNone/>
              <a:defRPr sz="4800">
                <a:latin typeface="DM Sans"/>
                <a:ea typeface="DM Sans"/>
                <a:cs typeface="DM Sans"/>
                <a:sym typeface="DM Sans"/>
              </a:defRPr>
            </a:lvl8pPr>
            <a:lvl9pPr lvl="8" rtl="0">
              <a:spcBef>
                <a:spcPts val="0"/>
              </a:spcBef>
              <a:spcAft>
                <a:spcPts val="0"/>
              </a:spcAft>
              <a:buSzPts val="4800"/>
              <a:buFont typeface="DM Sans"/>
              <a:buNone/>
              <a:defRPr sz="4800">
                <a:latin typeface="DM Sans"/>
                <a:ea typeface="DM Sans"/>
                <a:cs typeface="DM Sans"/>
                <a:sym typeface="DM Sans"/>
              </a:defRPr>
            </a:lvl9pPr>
          </a:lstStyle>
          <a:p/>
        </p:txBody>
      </p:sp>
      <p:sp>
        <p:nvSpPr>
          <p:cNvPr id="59" name="Google Shape;59;p15"/>
          <p:cNvSpPr txBox="1"/>
          <p:nvPr>
            <p:ph idx="1" type="subTitle"/>
          </p:nvPr>
        </p:nvSpPr>
        <p:spPr>
          <a:xfrm>
            <a:off x="1367000" y="1790675"/>
            <a:ext cx="3132300" cy="11058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rgbClr val="FFFFFF"/>
              </a:buClr>
              <a:buSzPts val="1800"/>
              <a:buFont typeface="DM Sans"/>
              <a:buNone/>
              <a:defRPr sz="1800">
                <a:solidFill>
                  <a:srgbClr val="FFFFFF"/>
                </a:solidFill>
                <a:latin typeface="DM Sans"/>
                <a:ea typeface="DM Sans"/>
                <a:cs typeface="DM Sans"/>
                <a:sym typeface="DM Sans"/>
              </a:defRPr>
            </a:lvl1pPr>
            <a:lvl2pPr lvl="1" rtl="0">
              <a:spcBef>
                <a:spcPts val="0"/>
              </a:spcBef>
              <a:spcAft>
                <a:spcPts val="0"/>
              </a:spcAft>
              <a:buClr>
                <a:srgbClr val="FFFFFF"/>
              </a:buClr>
              <a:buSzPts val="1800"/>
              <a:buFont typeface="DM Sans"/>
              <a:buNone/>
              <a:defRPr sz="1800">
                <a:solidFill>
                  <a:srgbClr val="FFFFFF"/>
                </a:solidFill>
                <a:latin typeface="DM Sans"/>
                <a:ea typeface="DM Sans"/>
                <a:cs typeface="DM Sans"/>
                <a:sym typeface="DM Sans"/>
              </a:defRPr>
            </a:lvl2pPr>
            <a:lvl3pPr lvl="2" rtl="0">
              <a:spcBef>
                <a:spcPts val="0"/>
              </a:spcBef>
              <a:spcAft>
                <a:spcPts val="0"/>
              </a:spcAft>
              <a:buClr>
                <a:srgbClr val="FFFFFF"/>
              </a:buClr>
              <a:buSzPts val="1800"/>
              <a:buFont typeface="DM Sans"/>
              <a:buNone/>
              <a:defRPr sz="1800">
                <a:solidFill>
                  <a:srgbClr val="FFFFFF"/>
                </a:solidFill>
                <a:latin typeface="DM Sans"/>
                <a:ea typeface="DM Sans"/>
                <a:cs typeface="DM Sans"/>
                <a:sym typeface="DM Sans"/>
              </a:defRPr>
            </a:lvl3pPr>
            <a:lvl4pPr lvl="3" rtl="0">
              <a:spcBef>
                <a:spcPts val="0"/>
              </a:spcBef>
              <a:spcAft>
                <a:spcPts val="0"/>
              </a:spcAft>
              <a:buClr>
                <a:srgbClr val="FFFFFF"/>
              </a:buClr>
              <a:buSzPts val="1800"/>
              <a:buFont typeface="DM Sans"/>
              <a:buNone/>
              <a:defRPr sz="1800">
                <a:solidFill>
                  <a:srgbClr val="FFFFFF"/>
                </a:solidFill>
                <a:latin typeface="DM Sans"/>
                <a:ea typeface="DM Sans"/>
                <a:cs typeface="DM Sans"/>
                <a:sym typeface="DM Sans"/>
              </a:defRPr>
            </a:lvl4pPr>
            <a:lvl5pPr lvl="4" rtl="0">
              <a:spcBef>
                <a:spcPts val="0"/>
              </a:spcBef>
              <a:spcAft>
                <a:spcPts val="0"/>
              </a:spcAft>
              <a:buClr>
                <a:srgbClr val="FFFFFF"/>
              </a:buClr>
              <a:buSzPts val="1800"/>
              <a:buFont typeface="DM Sans"/>
              <a:buNone/>
              <a:defRPr sz="1800">
                <a:solidFill>
                  <a:srgbClr val="FFFFFF"/>
                </a:solidFill>
                <a:latin typeface="DM Sans"/>
                <a:ea typeface="DM Sans"/>
                <a:cs typeface="DM Sans"/>
                <a:sym typeface="DM Sans"/>
              </a:defRPr>
            </a:lvl5pPr>
            <a:lvl6pPr lvl="5" rtl="0">
              <a:spcBef>
                <a:spcPts val="0"/>
              </a:spcBef>
              <a:spcAft>
                <a:spcPts val="0"/>
              </a:spcAft>
              <a:buClr>
                <a:srgbClr val="FFFFFF"/>
              </a:buClr>
              <a:buSzPts val="1800"/>
              <a:buFont typeface="DM Sans"/>
              <a:buNone/>
              <a:defRPr sz="1800">
                <a:solidFill>
                  <a:srgbClr val="FFFFFF"/>
                </a:solidFill>
                <a:latin typeface="DM Sans"/>
                <a:ea typeface="DM Sans"/>
                <a:cs typeface="DM Sans"/>
                <a:sym typeface="DM Sans"/>
              </a:defRPr>
            </a:lvl6pPr>
            <a:lvl7pPr lvl="6" rtl="0">
              <a:spcBef>
                <a:spcPts val="0"/>
              </a:spcBef>
              <a:spcAft>
                <a:spcPts val="0"/>
              </a:spcAft>
              <a:buClr>
                <a:srgbClr val="FFFFFF"/>
              </a:buClr>
              <a:buSzPts val="1800"/>
              <a:buFont typeface="DM Sans"/>
              <a:buNone/>
              <a:defRPr sz="1800">
                <a:solidFill>
                  <a:srgbClr val="FFFFFF"/>
                </a:solidFill>
                <a:latin typeface="DM Sans"/>
                <a:ea typeface="DM Sans"/>
                <a:cs typeface="DM Sans"/>
                <a:sym typeface="DM Sans"/>
              </a:defRPr>
            </a:lvl7pPr>
            <a:lvl8pPr lvl="7" rtl="0">
              <a:spcBef>
                <a:spcPts val="0"/>
              </a:spcBef>
              <a:spcAft>
                <a:spcPts val="0"/>
              </a:spcAft>
              <a:buClr>
                <a:srgbClr val="FFFFFF"/>
              </a:buClr>
              <a:buSzPts val="1800"/>
              <a:buFont typeface="DM Sans"/>
              <a:buNone/>
              <a:defRPr sz="1800">
                <a:solidFill>
                  <a:srgbClr val="FFFFFF"/>
                </a:solidFill>
                <a:latin typeface="DM Sans"/>
                <a:ea typeface="DM Sans"/>
                <a:cs typeface="DM Sans"/>
                <a:sym typeface="DM Sans"/>
              </a:defRPr>
            </a:lvl8pPr>
            <a:lvl9pPr lvl="8" rtl="0">
              <a:spcBef>
                <a:spcPts val="0"/>
              </a:spcBef>
              <a:spcAft>
                <a:spcPts val="0"/>
              </a:spcAft>
              <a:buClr>
                <a:srgbClr val="FFFFFF"/>
              </a:buClr>
              <a:buSzPts val="1800"/>
              <a:buFont typeface="DM Sans"/>
              <a:buNone/>
              <a:defRPr sz="1800">
                <a:solidFill>
                  <a:srgbClr val="FFFFFF"/>
                </a:solidFill>
                <a:latin typeface="DM Sans"/>
                <a:ea typeface="DM Sans"/>
                <a:cs typeface="DM Sans"/>
                <a:sym typeface="DM Sans"/>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CUSTOM">
    <p:bg>
      <p:bgPr>
        <a:solidFill>
          <a:srgbClr val="CCCCCC"/>
        </a:solidFill>
      </p:bgPr>
    </p:bg>
    <p:spTree>
      <p:nvGrpSpPr>
        <p:cNvPr id="60" name="Shape 60"/>
        <p:cNvGrpSpPr/>
        <p:nvPr/>
      </p:nvGrpSpPr>
      <p:grpSpPr>
        <a:xfrm>
          <a:off x="0" y="0"/>
          <a:ext cx="0" cy="0"/>
          <a:chOff x="0" y="0"/>
          <a:chExt cx="0" cy="0"/>
        </a:xfrm>
      </p:grpSpPr>
      <p:pic>
        <p:nvPicPr>
          <p:cNvPr id="61" name="Google Shape;61;p16"/>
          <p:cNvPicPr preferRelativeResize="0"/>
          <p:nvPr/>
        </p:nvPicPr>
        <p:blipFill rotWithShape="1">
          <a:blip r:embed="rId2">
            <a:alphaModFix/>
          </a:blip>
          <a:srcRect b="700" l="0" r="0" t="690"/>
          <a:stretch/>
        </p:blipFill>
        <p:spPr>
          <a:xfrm>
            <a:off x="8006100" y="4432975"/>
            <a:ext cx="827500" cy="414275"/>
          </a:xfrm>
          <a:prstGeom prst="rect">
            <a:avLst/>
          </a:prstGeom>
          <a:noFill/>
          <a:ln>
            <a:noFill/>
          </a:ln>
        </p:spPr>
      </p:pic>
      <p:sp>
        <p:nvSpPr>
          <p:cNvPr id="62" name="Google Shape;62;p16"/>
          <p:cNvSpPr txBox="1"/>
          <p:nvPr>
            <p:ph type="title"/>
          </p:nvPr>
        </p:nvSpPr>
        <p:spPr>
          <a:xfrm>
            <a:off x="1824600" y="2153400"/>
            <a:ext cx="5494800" cy="836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rgbClr val="FF3300"/>
              </a:buClr>
              <a:buSzPts val="3200"/>
              <a:buFont typeface="DM Sans"/>
              <a:buNone/>
              <a:defRPr sz="3200">
                <a:solidFill>
                  <a:srgbClr val="FF3300"/>
                </a:solidFill>
                <a:latin typeface="DM Sans"/>
                <a:ea typeface="DM Sans"/>
                <a:cs typeface="DM Sans"/>
                <a:sym typeface="DM Sans"/>
              </a:defRPr>
            </a:lvl1pPr>
            <a:lvl2pPr lvl="1" rtl="0">
              <a:spcBef>
                <a:spcPts val="0"/>
              </a:spcBef>
              <a:spcAft>
                <a:spcPts val="0"/>
              </a:spcAft>
              <a:buClr>
                <a:srgbClr val="FF3300"/>
              </a:buClr>
              <a:buSzPts val="3200"/>
              <a:buFont typeface="DM Sans"/>
              <a:buNone/>
              <a:defRPr sz="3200">
                <a:solidFill>
                  <a:srgbClr val="FF3300"/>
                </a:solidFill>
                <a:latin typeface="DM Sans"/>
                <a:ea typeface="DM Sans"/>
                <a:cs typeface="DM Sans"/>
                <a:sym typeface="DM Sans"/>
              </a:defRPr>
            </a:lvl2pPr>
            <a:lvl3pPr lvl="2" rtl="0">
              <a:spcBef>
                <a:spcPts val="0"/>
              </a:spcBef>
              <a:spcAft>
                <a:spcPts val="0"/>
              </a:spcAft>
              <a:buClr>
                <a:srgbClr val="FF3300"/>
              </a:buClr>
              <a:buSzPts val="3200"/>
              <a:buFont typeface="DM Sans"/>
              <a:buNone/>
              <a:defRPr sz="3200">
                <a:solidFill>
                  <a:srgbClr val="FF3300"/>
                </a:solidFill>
                <a:latin typeface="DM Sans"/>
                <a:ea typeface="DM Sans"/>
                <a:cs typeface="DM Sans"/>
                <a:sym typeface="DM Sans"/>
              </a:defRPr>
            </a:lvl3pPr>
            <a:lvl4pPr lvl="3" rtl="0">
              <a:spcBef>
                <a:spcPts val="0"/>
              </a:spcBef>
              <a:spcAft>
                <a:spcPts val="0"/>
              </a:spcAft>
              <a:buClr>
                <a:srgbClr val="FF3300"/>
              </a:buClr>
              <a:buSzPts val="3200"/>
              <a:buFont typeface="DM Sans"/>
              <a:buNone/>
              <a:defRPr sz="3200">
                <a:solidFill>
                  <a:srgbClr val="FF3300"/>
                </a:solidFill>
                <a:latin typeface="DM Sans"/>
                <a:ea typeface="DM Sans"/>
                <a:cs typeface="DM Sans"/>
                <a:sym typeface="DM Sans"/>
              </a:defRPr>
            </a:lvl4pPr>
            <a:lvl5pPr lvl="4" rtl="0">
              <a:spcBef>
                <a:spcPts val="0"/>
              </a:spcBef>
              <a:spcAft>
                <a:spcPts val="0"/>
              </a:spcAft>
              <a:buClr>
                <a:srgbClr val="FF3300"/>
              </a:buClr>
              <a:buSzPts val="3200"/>
              <a:buFont typeface="DM Sans"/>
              <a:buNone/>
              <a:defRPr sz="3200">
                <a:solidFill>
                  <a:srgbClr val="FF3300"/>
                </a:solidFill>
                <a:latin typeface="DM Sans"/>
                <a:ea typeface="DM Sans"/>
                <a:cs typeface="DM Sans"/>
                <a:sym typeface="DM Sans"/>
              </a:defRPr>
            </a:lvl5pPr>
            <a:lvl6pPr lvl="5" rtl="0">
              <a:spcBef>
                <a:spcPts val="0"/>
              </a:spcBef>
              <a:spcAft>
                <a:spcPts val="0"/>
              </a:spcAft>
              <a:buClr>
                <a:srgbClr val="FF3300"/>
              </a:buClr>
              <a:buSzPts val="3200"/>
              <a:buFont typeface="DM Sans"/>
              <a:buNone/>
              <a:defRPr sz="3200">
                <a:solidFill>
                  <a:srgbClr val="FF3300"/>
                </a:solidFill>
                <a:latin typeface="DM Sans"/>
                <a:ea typeface="DM Sans"/>
                <a:cs typeface="DM Sans"/>
                <a:sym typeface="DM Sans"/>
              </a:defRPr>
            </a:lvl6pPr>
            <a:lvl7pPr lvl="6" rtl="0">
              <a:spcBef>
                <a:spcPts val="0"/>
              </a:spcBef>
              <a:spcAft>
                <a:spcPts val="0"/>
              </a:spcAft>
              <a:buClr>
                <a:srgbClr val="FF3300"/>
              </a:buClr>
              <a:buSzPts val="3200"/>
              <a:buFont typeface="DM Sans"/>
              <a:buNone/>
              <a:defRPr sz="3200">
                <a:solidFill>
                  <a:srgbClr val="FF3300"/>
                </a:solidFill>
                <a:latin typeface="DM Sans"/>
                <a:ea typeface="DM Sans"/>
                <a:cs typeface="DM Sans"/>
                <a:sym typeface="DM Sans"/>
              </a:defRPr>
            </a:lvl7pPr>
            <a:lvl8pPr lvl="7" rtl="0">
              <a:spcBef>
                <a:spcPts val="0"/>
              </a:spcBef>
              <a:spcAft>
                <a:spcPts val="0"/>
              </a:spcAft>
              <a:buClr>
                <a:srgbClr val="FF3300"/>
              </a:buClr>
              <a:buSzPts val="3200"/>
              <a:buFont typeface="DM Sans"/>
              <a:buNone/>
              <a:defRPr sz="3200">
                <a:solidFill>
                  <a:srgbClr val="FF3300"/>
                </a:solidFill>
                <a:latin typeface="DM Sans"/>
                <a:ea typeface="DM Sans"/>
                <a:cs typeface="DM Sans"/>
                <a:sym typeface="DM Sans"/>
              </a:defRPr>
            </a:lvl8pPr>
            <a:lvl9pPr lvl="8" rtl="0">
              <a:spcBef>
                <a:spcPts val="0"/>
              </a:spcBef>
              <a:spcAft>
                <a:spcPts val="0"/>
              </a:spcAft>
              <a:buClr>
                <a:srgbClr val="FF3300"/>
              </a:buClr>
              <a:buSzPts val="3200"/>
              <a:buFont typeface="DM Sans"/>
              <a:buNone/>
              <a:defRPr sz="3200">
                <a:solidFill>
                  <a:srgbClr val="FF3300"/>
                </a:solidFill>
                <a:latin typeface="DM Sans"/>
                <a:ea typeface="DM Sans"/>
                <a:cs typeface="DM Sans"/>
                <a:sym typeface="DM Sans"/>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line 2 + Body" type="titleOnly">
  <p:cSld name="TITLE_ONLY">
    <p:spTree>
      <p:nvGrpSpPr>
        <p:cNvPr id="63" name="Shape 63"/>
        <p:cNvGrpSpPr/>
        <p:nvPr/>
      </p:nvGrpSpPr>
      <p:grpSpPr>
        <a:xfrm>
          <a:off x="0" y="0"/>
          <a:ext cx="0" cy="0"/>
          <a:chOff x="0" y="0"/>
          <a:chExt cx="0" cy="0"/>
        </a:xfrm>
      </p:grpSpPr>
      <p:sp>
        <p:nvSpPr>
          <p:cNvPr id="64" name="Google Shape;64;p17"/>
          <p:cNvSpPr txBox="1"/>
          <p:nvPr>
            <p:ph type="title"/>
          </p:nvPr>
        </p:nvSpPr>
        <p:spPr>
          <a:xfrm>
            <a:off x="224525" y="149150"/>
            <a:ext cx="4346100" cy="5433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2000"/>
              <a:buFont typeface="DM Sans"/>
              <a:buNone/>
              <a:defRPr sz="2000">
                <a:latin typeface="DM Sans"/>
                <a:ea typeface="DM Sans"/>
                <a:cs typeface="DM Sans"/>
                <a:sym typeface="DM Sans"/>
              </a:defRPr>
            </a:lvl1pPr>
            <a:lvl2pPr lvl="1" rtl="0" algn="ctr">
              <a:spcBef>
                <a:spcPts val="0"/>
              </a:spcBef>
              <a:spcAft>
                <a:spcPts val="0"/>
              </a:spcAft>
              <a:buSzPts val="2000"/>
              <a:buFont typeface="DM Sans"/>
              <a:buNone/>
              <a:defRPr sz="2000">
                <a:latin typeface="DM Sans"/>
                <a:ea typeface="DM Sans"/>
                <a:cs typeface="DM Sans"/>
                <a:sym typeface="DM Sans"/>
              </a:defRPr>
            </a:lvl2pPr>
            <a:lvl3pPr lvl="2" rtl="0" algn="ctr">
              <a:spcBef>
                <a:spcPts val="0"/>
              </a:spcBef>
              <a:spcAft>
                <a:spcPts val="0"/>
              </a:spcAft>
              <a:buSzPts val="2000"/>
              <a:buFont typeface="DM Sans"/>
              <a:buNone/>
              <a:defRPr sz="2000">
                <a:latin typeface="DM Sans"/>
                <a:ea typeface="DM Sans"/>
                <a:cs typeface="DM Sans"/>
                <a:sym typeface="DM Sans"/>
              </a:defRPr>
            </a:lvl3pPr>
            <a:lvl4pPr lvl="3" rtl="0" algn="ctr">
              <a:spcBef>
                <a:spcPts val="0"/>
              </a:spcBef>
              <a:spcAft>
                <a:spcPts val="0"/>
              </a:spcAft>
              <a:buSzPts val="2000"/>
              <a:buFont typeface="DM Sans"/>
              <a:buNone/>
              <a:defRPr sz="2000">
                <a:latin typeface="DM Sans"/>
                <a:ea typeface="DM Sans"/>
                <a:cs typeface="DM Sans"/>
                <a:sym typeface="DM Sans"/>
              </a:defRPr>
            </a:lvl4pPr>
            <a:lvl5pPr lvl="4" rtl="0" algn="ctr">
              <a:spcBef>
                <a:spcPts val="0"/>
              </a:spcBef>
              <a:spcAft>
                <a:spcPts val="0"/>
              </a:spcAft>
              <a:buSzPts val="2000"/>
              <a:buFont typeface="DM Sans"/>
              <a:buNone/>
              <a:defRPr sz="2000">
                <a:latin typeface="DM Sans"/>
                <a:ea typeface="DM Sans"/>
                <a:cs typeface="DM Sans"/>
                <a:sym typeface="DM Sans"/>
              </a:defRPr>
            </a:lvl5pPr>
            <a:lvl6pPr lvl="5" rtl="0" algn="ctr">
              <a:spcBef>
                <a:spcPts val="0"/>
              </a:spcBef>
              <a:spcAft>
                <a:spcPts val="0"/>
              </a:spcAft>
              <a:buSzPts val="2000"/>
              <a:buFont typeface="DM Sans"/>
              <a:buNone/>
              <a:defRPr sz="2000">
                <a:latin typeface="DM Sans"/>
                <a:ea typeface="DM Sans"/>
                <a:cs typeface="DM Sans"/>
                <a:sym typeface="DM Sans"/>
              </a:defRPr>
            </a:lvl6pPr>
            <a:lvl7pPr lvl="6" rtl="0" algn="ctr">
              <a:spcBef>
                <a:spcPts val="0"/>
              </a:spcBef>
              <a:spcAft>
                <a:spcPts val="0"/>
              </a:spcAft>
              <a:buSzPts val="2000"/>
              <a:buFont typeface="DM Sans"/>
              <a:buNone/>
              <a:defRPr sz="2000">
                <a:latin typeface="DM Sans"/>
                <a:ea typeface="DM Sans"/>
                <a:cs typeface="DM Sans"/>
                <a:sym typeface="DM Sans"/>
              </a:defRPr>
            </a:lvl7pPr>
            <a:lvl8pPr lvl="7" rtl="0" algn="ctr">
              <a:spcBef>
                <a:spcPts val="0"/>
              </a:spcBef>
              <a:spcAft>
                <a:spcPts val="0"/>
              </a:spcAft>
              <a:buSzPts val="2000"/>
              <a:buFont typeface="DM Sans"/>
              <a:buNone/>
              <a:defRPr sz="2000">
                <a:latin typeface="DM Sans"/>
                <a:ea typeface="DM Sans"/>
                <a:cs typeface="DM Sans"/>
                <a:sym typeface="DM Sans"/>
              </a:defRPr>
            </a:lvl8pPr>
            <a:lvl9pPr lvl="8" rtl="0" algn="ctr">
              <a:spcBef>
                <a:spcPts val="0"/>
              </a:spcBef>
              <a:spcAft>
                <a:spcPts val="0"/>
              </a:spcAft>
              <a:buSzPts val="2000"/>
              <a:buFont typeface="DM Sans"/>
              <a:buNone/>
              <a:defRPr sz="2000">
                <a:latin typeface="DM Sans"/>
                <a:ea typeface="DM Sans"/>
                <a:cs typeface="DM Sans"/>
                <a:sym typeface="DM Sans"/>
              </a:defRPr>
            </a:lvl9pPr>
          </a:lstStyle>
          <a:p/>
        </p:txBody>
      </p:sp>
      <p:pic>
        <p:nvPicPr>
          <p:cNvPr id="65" name="Google Shape;65;p17"/>
          <p:cNvPicPr preferRelativeResize="0"/>
          <p:nvPr/>
        </p:nvPicPr>
        <p:blipFill rotWithShape="1">
          <a:blip r:embed="rId2">
            <a:alphaModFix/>
          </a:blip>
          <a:srcRect b="0" l="0" r="10" t="0"/>
          <a:stretch/>
        </p:blipFill>
        <p:spPr>
          <a:xfrm>
            <a:off x="182875" y="149150"/>
            <a:ext cx="602325" cy="66900"/>
          </a:xfrm>
          <a:prstGeom prst="rect">
            <a:avLst/>
          </a:prstGeom>
          <a:noFill/>
          <a:ln>
            <a:noFill/>
          </a:ln>
        </p:spPr>
      </p:pic>
      <p:sp>
        <p:nvSpPr>
          <p:cNvPr id="66" name="Google Shape;66;p17"/>
          <p:cNvSpPr txBox="1"/>
          <p:nvPr/>
        </p:nvSpPr>
        <p:spPr>
          <a:xfrm>
            <a:off x="2442450" y="4918975"/>
            <a:ext cx="4259100" cy="224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t>Lighmatter Proprietary</a:t>
            </a:r>
            <a:endParaRPr sz="800"/>
          </a:p>
        </p:txBody>
      </p:sp>
      <p:cxnSp>
        <p:nvCxnSpPr>
          <p:cNvPr id="67" name="Google Shape;67;p17"/>
          <p:cNvCxnSpPr/>
          <p:nvPr/>
        </p:nvCxnSpPr>
        <p:spPr>
          <a:xfrm>
            <a:off x="-2850" y="692550"/>
            <a:ext cx="4573500" cy="0"/>
          </a:xfrm>
          <a:prstGeom prst="straightConnector1">
            <a:avLst/>
          </a:prstGeom>
          <a:noFill/>
          <a:ln cap="flat" cmpd="sng" w="9525">
            <a:solidFill>
              <a:srgbClr val="FF3300"/>
            </a:solidFill>
            <a:prstDash val="solid"/>
            <a:round/>
            <a:headEnd len="med" w="med" type="none"/>
            <a:tailEnd len="med" w="med" type="none"/>
          </a:ln>
        </p:spPr>
      </p:cxnSp>
      <p:cxnSp>
        <p:nvCxnSpPr>
          <p:cNvPr id="68" name="Google Shape;68;p17"/>
          <p:cNvCxnSpPr/>
          <p:nvPr/>
        </p:nvCxnSpPr>
        <p:spPr>
          <a:xfrm>
            <a:off x="224525" y="3670525"/>
            <a:ext cx="8694900" cy="0"/>
          </a:xfrm>
          <a:prstGeom prst="straightConnector1">
            <a:avLst/>
          </a:prstGeom>
          <a:noFill/>
          <a:ln cap="flat" cmpd="sng" w="19050">
            <a:solidFill>
              <a:schemeClr val="accent3"/>
            </a:solidFill>
            <a:prstDash val="solid"/>
            <a:round/>
            <a:headEnd len="med" w="med" type="none"/>
            <a:tailEnd len="med" w="med" type="none"/>
          </a:ln>
        </p:spPr>
      </p:cxnSp>
      <p:cxnSp>
        <p:nvCxnSpPr>
          <p:cNvPr id="69" name="Google Shape;69;p17"/>
          <p:cNvCxnSpPr/>
          <p:nvPr/>
        </p:nvCxnSpPr>
        <p:spPr>
          <a:xfrm rot="10800000">
            <a:off x="4572000" y="821875"/>
            <a:ext cx="0" cy="4020900"/>
          </a:xfrm>
          <a:prstGeom prst="straightConnector1">
            <a:avLst/>
          </a:prstGeom>
          <a:noFill/>
          <a:ln cap="flat" cmpd="sng" w="19050">
            <a:solidFill>
              <a:schemeClr val="accent3"/>
            </a:solidFill>
            <a:prstDash val="solid"/>
            <a:round/>
            <a:headEnd len="med" w="med" type="none"/>
            <a:tailEnd len="med" w="med" type="none"/>
          </a:ln>
        </p:spPr>
      </p:cxnSp>
      <p:sp>
        <p:nvSpPr>
          <p:cNvPr id="70" name="Google Shape;70;p17"/>
          <p:cNvSpPr txBox="1"/>
          <p:nvPr>
            <p:ph idx="1" type="body"/>
          </p:nvPr>
        </p:nvSpPr>
        <p:spPr>
          <a:xfrm>
            <a:off x="224525" y="692450"/>
            <a:ext cx="4346100" cy="2978100"/>
          </a:xfrm>
          <a:prstGeom prst="rect">
            <a:avLst/>
          </a:prstGeom>
          <a:noFill/>
          <a:ln>
            <a:noFill/>
          </a:ln>
        </p:spPr>
        <p:txBody>
          <a:bodyPr anchorCtr="0" anchor="t" bIns="91425" lIns="91425" spcFirstLastPara="1" rIns="91425" wrap="square" tIns="91425">
            <a:normAutofit/>
          </a:bodyPr>
          <a:lstStyle>
            <a:lvl1pPr indent="-292100" lvl="0" marL="457200" rtl="0">
              <a:spcBef>
                <a:spcPts val="0"/>
              </a:spcBef>
              <a:spcAft>
                <a:spcPts val="0"/>
              </a:spcAft>
              <a:buSzPts val="1000"/>
              <a:buChar char="●"/>
              <a:defRPr sz="1000"/>
            </a:lvl1pPr>
            <a:lvl2pPr indent="-292100" lvl="1" marL="914400" rtl="0">
              <a:spcBef>
                <a:spcPts val="0"/>
              </a:spcBef>
              <a:spcAft>
                <a:spcPts val="0"/>
              </a:spcAft>
              <a:buSzPts val="1000"/>
              <a:buChar char="○"/>
              <a:defRPr sz="1000"/>
            </a:lvl2pPr>
            <a:lvl3pPr indent="-292100" lvl="2" marL="1371600" rtl="0">
              <a:spcBef>
                <a:spcPts val="0"/>
              </a:spcBef>
              <a:spcAft>
                <a:spcPts val="0"/>
              </a:spcAft>
              <a:buSzPts val="1000"/>
              <a:buChar char="■"/>
              <a:defRPr sz="1000"/>
            </a:lvl3pPr>
            <a:lvl4pPr indent="-292100" lvl="3" marL="1828800" rtl="0">
              <a:spcBef>
                <a:spcPts val="0"/>
              </a:spcBef>
              <a:spcAft>
                <a:spcPts val="0"/>
              </a:spcAft>
              <a:buSzPts val="1000"/>
              <a:buChar char="●"/>
              <a:defRPr sz="1000"/>
            </a:lvl4pPr>
            <a:lvl5pPr indent="-292100" lvl="4" marL="2286000" rtl="0">
              <a:spcBef>
                <a:spcPts val="0"/>
              </a:spcBef>
              <a:spcAft>
                <a:spcPts val="0"/>
              </a:spcAft>
              <a:buSzPts val="1000"/>
              <a:buChar char="○"/>
              <a:defRPr sz="1000"/>
            </a:lvl5pPr>
            <a:lvl6pPr indent="-292100" lvl="5" marL="2743200" rtl="0">
              <a:spcBef>
                <a:spcPts val="0"/>
              </a:spcBef>
              <a:spcAft>
                <a:spcPts val="0"/>
              </a:spcAft>
              <a:buSzPts val="1000"/>
              <a:buChar char="■"/>
              <a:defRPr sz="1000"/>
            </a:lvl6pPr>
            <a:lvl7pPr indent="-292100" lvl="6" marL="3200400" rtl="0">
              <a:spcBef>
                <a:spcPts val="0"/>
              </a:spcBef>
              <a:spcAft>
                <a:spcPts val="0"/>
              </a:spcAft>
              <a:buSzPts val="1000"/>
              <a:buChar char="●"/>
              <a:defRPr sz="1000"/>
            </a:lvl7pPr>
            <a:lvl8pPr indent="-292100" lvl="7" marL="3657600" rtl="0">
              <a:spcBef>
                <a:spcPts val="0"/>
              </a:spcBef>
              <a:spcAft>
                <a:spcPts val="0"/>
              </a:spcAft>
              <a:buSzPts val="1000"/>
              <a:buChar char="○"/>
              <a:defRPr sz="1000"/>
            </a:lvl8pPr>
            <a:lvl9pPr indent="-292100" lvl="8" marL="4114800" rtl="0">
              <a:spcBef>
                <a:spcPts val="0"/>
              </a:spcBef>
              <a:spcAft>
                <a:spcPts val="0"/>
              </a:spcAft>
              <a:buSzPts val="1000"/>
              <a:buChar char="■"/>
              <a:defRPr sz="1000"/>
            </a:lvl9pPr>
          </a:lstStyle>
          <a:p/>
        </p:txBody>
      </p:sp>
      <p:sp>
        <p:nvSpPr>
          <p:cNvPr id="71" name="Google Shape;71;p17"/>
          <p:cNvSpPr txBox="1"/>
          <p:nvPr>
            <p:ph idx="2" type="body"/>
          </p:nvPr>
        </p:nvSpPr>
        <p:spPr>
          <a:xfrm>
            <a:off x="4578725" y="692450"/>
            <a:ext cx="4346100" cy="2978100"/>
          </a:xfrm>
          <a:prstGeom prst="rect">
            <a:avLst/>
          </a:prstGeom>
          <a:noFill/>
          <a:ln>
            <a:noFill/>
          </a:ln>
        </p:spPr>
        <p:txBody>
          <a:bodyPr anchorCtr="0" anchor="t" bIns="91425" lIns="91425" spcFirstLastPara="1" rIns="91425" wrap="square" tIns="91425">
            <a:normAutofit/>
          </a:bodyPr>
          <a:lstStyle>
            <a:lvl1pPr indent="-292100" lvl="0" marL="457200" rtl="0">
              <a:spcBef>
                <a:spcPts val="0"/>
              </a:spcBef>
              <a:spcAft>
                <a:spcPts val="0"/>
              </a:spcAft>
              <a:buSzPts val="1000"/>
              <a:buChar char="●"/>
              <a:defRPr sz="1000"/>
            </a:lvl1pPr>
            <a:lvl2pPr indent="-292100" lvl="1" marL="914400" rtl="0">
              <a:spcBef>
                <a:spcPts val="0"/>
              </a:spcBef>
              <a:spcAft>
                <a:spcPts val="0"/>
              </a:spcAft>
              <a:buSzPts val="1000"/>
              <a:buChar char="○"/>
              <a:defRPr sz="1000"/>
            </a:lvl2pPr>
            <a:lvl3pPr indent="-292100" lvl="2" marL="1371600" rtl="0">
              <a:spcBef>
                <a:spcPts val="0"/>
              </a:spcBef>
              <a:spcAft>
                <a:spcPts val="0"/>
              </a:spcAft>
              <a:buSzPts val="1000"/>
              <a:buChar char="■"/>
              <a:defRPr sz="1000"/>
            </a:lvl3pPr>
            <a:lvl4pPr indent="-292100" lvl="3" marL="1828800" rtl="0">
              <a:spcBef>
                <a:spcPts val="0"/>
              </a:spcBef>
              <a:spcAft>
                <a:spcPts val="0"/>
              </a:spcAft>
              <a:buSzPts val="1000"/>
              <a:buChar char="●"/>
              <a:defRPr sz="1000"/>
            </a:lvl4pPr>
            <a:lvl5pPr indent="-292100" lvl="4" marL="2286000" rtl="0">
              <a:spcBef>
                <a:spcPts val="0"/>
              </a:spcBef>
              <a:spcAft>
                <a:spcPts val="0"/>
              </a:spcAft>
              <a:buSzPts val="1000"/>
              <a:buChar char="○"/>
              <a:defRPr sz="1000"/>
            </a:lvl5pPr>
            <a:lvl6pPr indent="-292100" lvl="5" marL="2743200" rtl="0">
              <a:spcBef>
                <a:spcPts val="0"/>
              </a:spcBef>
              <a:spcAft>
                <a:spcPts val="0"/>
              </a:spcAft>
              <a:buSzPts val="1000"/>
              <a:buChar char="■"/>
              <a:defRPr sz="1000"/>
            </a:lvl6pPr>
            <a:lvl7pPr indent="-292100" lvl="6" marL="3200400" rtl="0">
              <a:spcBef>
                <a:spcPts val="0"/>
              </a:spcBef>
              <a:spcAft>
                <a:spcPts val="0"/>
              </a:spcAft>
              <a:buSzPts val="1000"/>
              <a:buChar char="●"/>
              <a:defRPr sz="1000"/>
            </a:lvl7pPr>
            <a:lvl8pPr indent="-292100" lvl="7" marL="3657600" rtl="0">
              <a:spcBef>
                <a:spcPts val="0"/>
              </a:spcBef>
              <a:spcAft>
                <a:spcPts val="0"/>
              </a:spcAft>
              <a:buSzPts val="1000"/>
              <a:buChar char="○"/>
              <a:defRPr sz="1000"/>
            </a:lvl8pPr>
            <a:lvl9pPr indent="-292100" lvl="8" marL="4114800" rtl="0">
              <a:spcBef>
                <a:spcPts val="0"/>
              </a:spcBef>
              <a:spcAft>
                <a:spcPts val="0"/>
              </a:spcAft>
              <a:buSzPts val="1000"/>
              <a:buChar char="■"/>
              <a:defRPr sz="1000"/>
            </a:lvl9pPr>
          </a:lstStyle>
          <a:p/>
        </p:txBody>
      </p:sp>
      <p:sp>
        <p:nvSpPr>
          <p:cNvPr id="72" name="Google Shape;72;p17"/>
          <p:cNvSpPr txBox="1"/>
          <p:nvPr>
            <p:ph idx="3" type="body"/>
          </p:nvPr>
        </p:nvSpPr>
        <p:spPr>
          <a:xfrm>
            <a:off x="224525" y="3670525"/>
            <a:ext cx="4346100" cy="1172400"/>
          </a:xfrm>
          <a:prstGeom prst="rect">
            <a:avLst/>
          </a:prstGeom>
          <a:noFill/>
          <a:ln>
            <a:noFill/>
          </a:ln>
        </p:spPr>
        <p:txBody>
          <a:bodyPr anchorCtr="0" anchor="t" bIns="91425" lIns="91425" spcFirstLastPara="1" rIns="91425" wrap="square" tIns="91425">
            <a:normAutofit/>
          </a:bodyPr>
          <a:lstStyle>
            <a:lvl1pPr indent="-292100" lvl="0" marL="457200" rtl="0">
              <a:spcBef>
                <a:spcPts val="0"/>
              </a:spcBef>
              <a:spcAft>
                <a:spcPts val="0"/>
              </a:spcAft>
              <a:buSzPts val="1000"/>
              <a:buChar char="●"/>
              <a:defRPr sz="1000"/>
            </a:lvl1pPr>
            <a:lvl2pPr indent="-292100" lvl="1" marL="914400" rtl="0">
              <a:spcBef>
                <a:spcPts val="0"/>
              </a:spcBef>
              <a:spcAft>
                <a:spcPts val="0"/>
              </a:spcAft>
              <a:buSzPts val="1000"/>
              <a:buChar char="○"/>
              <a:defRPr sz="1000"/>
            </a:lvl2pPr>
            <a:lvl3pPr indent="-292100" lvl="2" marL="1371600" rtl="0">
              <a:spcBef>
                <a:spcPts val="0"/>
              </a:spcBef>
              <a:spcAft>
                <a:spcPts val="0"/>
              </a:spcAft>
              <a:buSzPts val="1000"/>
              <a:buChar char="■"/>
              <a:defRPr sz="1000"/>
            </a:lvl3pPr>
            <a:lvl4pPr indent="-292100" lvl="3" marL="1828800" rtl="0">
              <a:spcBef>
                <a:spcPts val="0"/>
              </a:spcBef>
              <a:spcAft>
                <a:spcPts val="0"/>
              </a:spcAft>
              <a:buSzPts val="1000"/>
              <a:buChar char="●"/>
              <a:defRPr sz="1000"/>
            </a:lvl4pPr>
            <a:lvl5pPr indent="-292100" lvl="4" marL="2286000" rtl="0">
              <a:spcBef>
                <a:spcPts val="0"/>
              </a:spcBef>
              <a:spcAft>
                <a:spcPts val="0"/>
              </a:spcAft>
              <a:buSzPts val="1000"/>
              <a:buChar char="○"/>
              <a:defRPr sz="1000"/>
            </a:lvl5pPr>
            <a:lvl6pPr indent="-292100" lvl="5" marL="2743200" rtl="0">
              <a:spcBef>
                <a:spcPts val="0"/>
              </a:spcBef>
              <a:spcAft>
                <a:spcPts val="0"/>
              </a:spcAft>
              <a:buSzPts val="1000"/>
              <a:buChar char="■"/>
              <a:defRPr sz="1000"/>
            </a:lvl6pPr>
            <a:lvl7pPr indent="-292100" lvl="6" marL="3200400" rtl="0">
              <a:spcBef>
                <a:spcPts val="0"/>
              </a:spcBef>
              <a:spcAft>
                <a:spcPts val="0"/>
              </a:spcAft>
              <a:buSzPts val="1000"/>
              <a:buChar char="●"/>
              <a:defRPr sz="1000"/>
            </a:lvl7pPr>
            <a:lvl8pPr indent="-292100" lvl="7" marL="3657600" rtl="0">
              <a:spcBef>
                <a:spcPts val="0"/>
              </a:spcBef>
              <a:spcAft>
                <a:spcPts val="0"/>
              </a:spcAft>
              <a:buSzPts val="1000"/>
              <a:buChar char="○"/>
              <a:defRPr sz="1000"/>
            </a:lvl8pPr>
            <a:lvl9pPr indent="-292100" lvl="8" marL="4114800" rtl="0">
              <a:spcBef>
                <a:spcPts val="0"/>
              </a:spcBef>
              <a:spcAft>
                <a:spcPts val="0"/>
              </a:spcAft>
              <a:buSzPts val="1000"/>
              <a:buChar char="■"/>
              <a:defRPr sz="1000"/>
            </a:lvl9pPr>
          </a:lstStyle>
          <a:p/>
        </p:txBody>
      </p:sp>
      <p:sp>
        <p:nvSpPr>
          <p:cNvPr id="73" name="Google Shape;73;p17"/>
          <p:cNvSpPr txBox="1"/>
          <p:nvPr>
            <p:ph idx="4" type="body"/>
          </p:nvPr>
        </p:nvSpPr>
        <p:spPr>
          <a:xfrm>
            <a:off x="4573325" y="3670525"/>
            <a:ext cx="4346100" cy="1172400"/>
          </a:xfrm>
          <a:prstGeom prst="rect">
            <a:avLst/>
          </a:prstGeom>
          <a:noFill/>
          <a:ln>
            <a:noFill/>
          </a:ln>
        </p:spPr>
        <p:txBody>
          <a:bodyPr anchorCtr="0" anchor="t" bIns="91425" lIns="91425" spcFirstLastPara="1" rIns="91425" wrap="square" tIns="91425">
            <a:normAutofit/>
          </a:bodyPr>
          <a:lstStyle>
            <a:lvl1pPr indent="-292100" lvl="0" marL="457200" rtl="0">
              <a:spcBef>
                <a:spcPts val="0"/>
              </a:spcBef>
              <a:spcAft>
                <a:spcPts val="0"/>
              </a:spcAft>
              <a:buSzPts val="1000"/>
              <a:buChar char="●"/>
              <a:defRPr sz="1000"/>
            </a:lvl1pPr>
            <a:lvl2pPr indent="-292100" lvl="1" marL="914400" rtl="0">
              <a:spcBef>
                <a:spcPts val="0"/>
              </a:spcBef>
              <a:spcAft>
                <a:spcPts val="0"/>
              </a:spcAft>
              <a:buSzPts val="1000"/>
              <a:buChar char="○"/>
              <a:defRPr sz="1000"/>
            </a:lvl2pPr>
            <a:lvl3pPr indent="-292100" lvl="2" marL="1371600" rtl="0">
              <a:spcBef>
                <a:spcPts val="0"/>
              </a:spcBef>
              <a:spcAft>
                <a:spcPts val="0"/>
              </a:spcAft>
              <a:buSzPts val="1000"/>
              <a:buChar char="■"/>
              <a:defRPr sz="1000"/>
            </a:lvl3pPr>
            <a:lvl4pPr indent="-292100" lvl="3" marL="1828800" rtl="0">
              <a:spcBef>
                <a:spcPts val="0"/>
              </a:spcBef>
              <a:spcAft>
                <a:spcPts val="0"/>
              </a:spcAft>
              <a:buSzPts val="1000"/>
              <a:buChar char="●"/>
              <a:defRPr sz="1000"/>
            </a:lvl4pPr>
            <a:lvl5pPr indent="-292100" lvl="4" marL="2286000" rtl="0">
              <a:spcBef>
                <a:spcPts val="0"/>
              </a:spcBef>
              <a:spcAft>
                <a:spcPts val="0"/>
              </a:spcAft>
              <a:buSzPts val="1000"/>
              <a:buChar char="○"/>
              <a:defRPr sz="1000"/>
            </a:lvl5pPr>
            <a:lvl6pPr indent="-292100" lvl="5" marL="2743200" rtl="0">
              <a:spcBef>
                <a:spcPts val="0"/>
              </a:spcBef>
              <a:spcAft>
                <a:spcPts val="0"/>
              </a:spcAft>
              <a:buSzPts val="1000"/>
              <a:buChar char="■"/>
              <a:defRPr sz="1000"/>
            </a:lvl6pPr>
            <a:lvl7pPr indent="-292100" lvl="6" marL="3200400" rtl="0">
              <a:spcBef>
                <a:spcPts val="0"/>
              </a:spcBef>
              <a:spcAft>
                <a:spcPts val="0"/>
              </a:spcAft>
              <a:buSzPts val="1000"/>
              <a:buChar char="●"/>
              <a:defRPr sz="1000"/>
            </a:lvl7pPr>
            <a:lvl8pPr indent="-292100" lvl="7" marL="3657600" rtl="0">
              <a:spcBef>
                <a:spcPts val="0"/>
              </a:spcBef>
              <a:spcAft>
                <a:spcPts val="0"/>
              </a:spcAft>
              <a:buSzPts val="1000"/>
              <a:buChar char="○"/>
              <a:defRPr sz="1000"/>
            </a:lvl8pPr>
            <a:lvl9pPr indent="-292100" lvl="8" marL="4114800" rtl="0">
              <a:spcBef>
                <a:spcPts val="0"/>
              </a:spcBef>
              <a:spcAft>
                <a:spcPts val="0"/>
              </a:spcAft>
              <a:buSzPts val="1000"/>
              <a:buChar char="■"/>
              <a:defRPr sz="10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line 2 + Body 1">
  <p:cSld name="TITLE_ONLY_1">
    <p:spTree>
      <p:nvGrpSpPr>
        <p:cNvPr id="74" name="Shape 74"/>
        <p:cNvGrpSpPr/>
        <p:nvPr/>
      </p:nvGrpSpPr>
      <p:grpSpPr>
        <a:xfrm>
          <a:off x="0" y="0"/>
          <a:ext cx="0" cy="0"/>
          <a:chOff x="0" y="0"/>
          <a:chExt cx="0" cy="0"/>
        </a:xfrm>
      </p:grpSpPr>
      <p:pic>
        <p:nvPicPr>
          <p:cNvPr id="75" name="Google Shape;75;p18"/>
          <p:cNvPicPr preferRelativeResize="0"/>
          <p:nvPr/>
        </p:nvPicPr>
        <p:blipFill rotWithShape="1">
          <a:blip r:embed="rId2">
            <a:alphaModFix/>
          </a:blip>
          <a:srcRect b="0" l="0" r="10" t="0"/>
          <a:stretch/>
        </p:blipFill>
        <p:spPr>
          <a:xfrm>
            <a:off x="182875" y="149150"/>
            <a:ext cx="602325" cy="66900"/>
          </a:xfrm>
          <a:prstGeom prst="rect">
            <a:avLst/>
          </a:prstGeom>
          <a:noFill/>
          <a:ln>
            <a:noFill/>
          </a:ln>
        </p:spPr>
      </p:pic>
      <p:sp>
        <p:nvSpPr>
          <p:cNvPr id="76" name="Google Shape;76;p18"/>
          <p:cNvSpPr txBox="1"/>
          <p:nvPr/>
        </p:nvSpPr>
        <p:spPr>
          <a:xfrm>
            <a:off x="2442450" y="4918975"/>
            <a:ext cx="4259100" cy="224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t>Lighmatter Proprietary</a:t>
            </a:r>
            <a:endParaRPr sz="800"/>
          </a:p>
        </p:txBody>
      </p:sp>
      <p:sp>
        <p:nvSpPr>
          <p:cNvPr id="77" name="Google Shape;77;p18"/>
          <p:cNvSpPr txBox="1"/>
          <p:nvPr>
            <p:ph idx="1" type="body"/>
          </p:nvPr>
        </p:nvSpPr>
        <p:spPr>
          <a:xfrm>
            <a:off x="455850" y="904875"/>
            <a:ext cx="3040200" cy="3320100"/>
          </a:xfrm>
          <a:prstGeom prst="rect">
            <a:avLst/>
          </a:prstGeom>
          <a:noFill/>
          <a:ln>
            <a:noFill/>
          </a:ln>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78" name="Google Shape;78;p18"/>
          <p:cNvSpPr txBox="1"/>
          <p:nvPr>
            <p:ph idx="2" type="body"/>
          </p:nvPr>
        </p:nvSpPr>
        <p:spPr>
          <a:xfrm>
            <a:off x="455897" y="4225075"/>
            <a:ext cx="3040200" cy="693900"/>
          </a:xfrm>
          <a:prstGeom prst="rect">
            <a:avLst/>
          </a:prstGeom>
          <a:solidFill>
            <a:srgbClr val="FF3300"/>
          </a:solidFill>
          <a:ln>
            <a:noFill/>
          </a:ln>
        </p:spPr>
        <p:txBody>
          <a:bodyPr anchorCtr="0" anchor="ctr" bIns="91425" lIns="91425" spcFirstLastPara="1" rIns="91425" wrap="square" tIns="91425">
            <a:noAutofit/>
          </a:bodyPr>
          <a:lstStyle>
            <a:lvl1pPr indent="-304800" lvl="0" marL="457200" rtl="0" algn="ctr">
              <a:spcBef>
                <a:spcPts val="0"/>
              </a:spcBef>
              <a:spcAft>
                <a:spcPts val="0"/>
              </a:spcAft>
              <a:buClr>
                <a:schemeClr val="lt1"/>
              </a:buClr>
              <a:buSzPts val="1200"/>
              <a:buChar char="●"/>
              <a:defRPr sz="1200">
                <a:solidFill>
                  <a:schemeClr val="lt1"/>
                </a:solidFill>
              </a:defRPr>
            </a:lvl1pPr>
            <a:lvl2pPr indent="-304800" lvl="1" marL="914400" rtl="0" algn="ctr">
              <a:spcBef>
                <a:spcPts val="0"/>
              </a:spcBef>
              <a:spcAft>
                <a:spcPts val="0"/>
              </a:spcAft>
              <a:buClr>
                <a:schemeClr val="lt1"/>
              </a:buClr>
              <a:buSzPts val="1200"/>
              <a:buChar char="○"/>
              <a:defRPr sz="1200">
                <a:solidFill>
                  <a:schemeClr val="lt1"/>
                </a:solidFill>
              </a:defRPr>
            </a:lvl2pPr>
            <a:lvl3pPr indent="-304800" lvl="2" marL="1371600" rtl="0" algn="ctr">
              <a:spcBef>
                <a:spcPts val="0"/>
              </a:spcBef>
              <a:spcAft>
                <a:spcPts val="0"/>
              </a:spcAft>
              <a:buClr>
                <a:schemeClr val="lt1"/>
              </a:buClr>
              <a:buSzPts val="1200"/>
              <a:buChar char="■"/>
              <a:defRPr sz="1200">
                <a:solidFill>
                  <a:schemeClr val="lt1"/>
                </a:solidFill>
              </a:defRPr>
            </a:lvl3pPr>
            <a:lvl4pPr indent="-304800" lvl="3" marL="1828800" rtl="0" algn="ctr">
              <a:spcBef>
                <a:spcPts val="0"/>
              </a:spcBef>
              <a:spcAft>
                <a:spcPts val="0"/>
              </a:spcAft>
              <a:buClr>
                <a:schemeClr val="lt1"/>
              </a:buClr>
              <a:buSzPts val="1200"/>
              <a:buChar char="●"/>
              <a:defRPr sz="1200">
                <a:solidFill>
                  <a:schemeClr val="lt1"/>
                </a:solidFill>
              </a:defRPr>
            </a:lvl4pPr>
            <a:lvl5pPr indent="-304800" lvl="4" marL="2286000" rtl="0" algn="ctr">
              <a:spcBef>
                <a:spcPts val="0"/>
              </a:spcBef>
              <a:spcAft>
                <a:spcPts val="0"/>
              </a:spcAft>
              <a:buClr>
                <a:schemeClr val="lt1"/>
              </a:buClr>
              <a:buSzPts val="1200"/>
              <a:buChar char="○"/>
              <a:defRPr sz="1200">
                <a:solidFill>
                  <a:schemeClr val="lt1"/>
                </a:solidFill>
              </a:defRPr>
            </a:lvl5pPr>
            <a:lvl6pPr indent="-304800" lvl="5" marL="2743200" rtl="0" algn="ctr">
              <a:spcBef>
                <a:spcPts val="0"/>
              </a:spcBef>
              <a:spcAft>
                <a:spcPts val="0"/>
              </a:spcAft>
              <a:buClr>
                <a:schemeClr val="lt1"/>
              </a:buClr>
              <a:buSzPts val="1200"/>
              <a:buChar char="■"/>
              <a:defRPr sz="1200">
                <a:solidFill>
                  <a:schemeClr val="lt1"/>
                </a:solidFill>
              </a:defRPr>
            </a:lvl6pPr>
            <a:lvl7pPr indent="-304800" lvl="6" marL="3200400" rtl="0" algn="ctr">
              <a:spcBef>
                <a:spcPts val="0"/>
              </a:spcBef>
              <a:spcAft>
                <a:spcPts val="0"/>
              </a:spcAft>
              <a:buClr>
                <a:schemeClr val="lt1"/>
              </a:buClr>
              <a:buSzPts val="1200"/>
              <a:buChar char="●"/>
              <a:defRPr sz="1200">
                <a:solidFill>
                  <a:schemeClr val="lt1"/>
                </a:solidFill>
              </a:defRPr>
            </a:lvl7pPr>
            <a:lvl8pPr indent="-304800" lvl="7" marL="3657600" rtl="0" algn="ctr">
              <a:spcBef>
                <a:spcPts val="0"/>
              </a:spcBef>
              <a:spcAft>
                <a:spcPts val="0"/>
              </a:spcAft>
              <a:buClr>
                <a:schemeClr val="lt1"/>
              </a:buClr>
              <a:buSzPts val="1200"/>
              <a:buChar char="○"/>
              <a:defRPr sz="1200">
                <a:solidFill>
                  <a:schemeClr val="lt1"/>
                </a:solidFill>
              </a:defRPr>
            </a:lvl8pPr>
            <a:lvl9pPr indent="-304800" lvl="8" marL="4114800" rtl="0" algn="ctr">
              <a:spcBef>
                <a:spcPts val="0"/>
              </a:spcBef>
              <a:spcAft>
                <a:spcPts val="0"/>
              </a:spcAft>
              <a:buClr>
                <a:schemeClr val="lt1"/>
              </a:buClr>
              <a:buSzPts val="1200"/>
              <a:buChar char="■"/>
              <a:defRPr sz="1200">
                <a:solidFill>
                  <a:schemeClr val="lt1"/>
                </a:solidFill>
              </a:defRPr>
            </a:lvl9pPr>
          </a:lstStyle>
          <a:p/>
        </p:txBody>
      </p:sp>
      <p:sp>
        <p:nvSpPr>
          <p:cNvPr id="79" name="Google Shape;79;p18"/>
          <p:cNvSpPr txBox="1"/>
          <p:nvPr>
            <p:ph type="title"/>
          </p:nvPr>
        </p:nvSpPr>
        <p:spPr>
          <a:xfrm>
            <a:off x="455850" y="149150"/>
            <a:ext cx="4114800" cy="5433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2000"/>
              <a:buFont typeface="DM Sans"/>
              <a:buNone/>
              <a:defRPr sz="2000">
                <a:latin typeface="DM Sans"/>
                <a:ea typeface="DM Sans"/>
                <a:cs typeface="DM Sans"/>
                <a:sym typeface="DM Sans"/>
              </a:defRPr>
            </a:lvl1pPr>
            <a:lvl2pPr lvl="1" rtl="0">
              <a:spcBef>
                <a:spcPts val="0"/>
              </a:spcBef>
              <a:spcAft>
                <a:spcPts val="0"/>
              </a:spcAft>
              <a:buSzPts val="2000"/>
              <a:buFont typeface="DM Sans"/>
              <a:buNone/>
              <a:defRPr sz="2000">
                <a:latin typeface="DM Sans"/>
                <a:ea typeface="DM Sans"/>
                <a:cs typeface="DM Sans"/>
                <a:sym typeface="DM Sans"/>
              </a:defRPr>
            </a:lvl2pPr>
            <a:lvl3pPr lvl="2" rtl="0">
              <a:spcBef>
                <a:spcPts val="0"/>
              </a:spcBef>
              <a:spcAft>
                <a:spcPts val="0"/>
              </a:spcAft>
              <a:buSzPts val="2000"/>
              <a:buFont typeface="DM Sans"/>
              <a:buNone/>
              <a:defRPr sz="2000">
                <a:latin typeface="DM Sans"/>
                <a:ea typeface="DM Sans"/>
                <a:cs typeface="DM Sans"/>
                <a:sym typeface="DM Sans"/>
              </a:defRPr>
            </a:lvl3pPr>
            <a:lvl4pPr lvl="3" rtl="0">
              <a:spcBef>
                <a:spcPts val="0"/>
              </a:spcBef>
              <a:spcAft>
                <a:spcPts val="0"/>
              </a:spcAft>
              <a:buSzPts val="2000"/>
              <a:buFont typeface="DM Sans"/>
              <a:buNone/>
              <a:defRPr sz="2000">
                <a:latin typeface="DM Sans"/>
                <a:ea typeface="DM Sans"/>
                <a:cs typeface="DM Sans"/>
                <a:sym typeface="DM Sans"/>
              </a:defRPr>
            </a:lvl4pPr>
            <a:lvl5pPr lvl="4" rtl="0">
              <a:spcBef>
                <a:spcPts val="0"/>
              </a:spcBef>
              <a:spcAft>
                <a:spcPts val="0"/>
              </a:spcAft>
              <a:buSzPts val="2000"/>
              <a:buFont typeface="DM Sans"/>
              <a:buNone/>
              <a:defRPr sz="2000">
                <a:latin typeface="DM Sans"/>
                <a:ea typeface="DM Sans"/>
                <a:cs typeface="DM Sans"/>
                <a:sym typeface="DM Sans"/>
              </a:defRPr>
            </a:lvl5pPr>
            <a:lvl6pPr lvl="5" rtl="0">
              <a:spcBef>
                <a:spcPts val="0"/>
              </a:spcBef>
              <a:spcAft>
                <a:spcPts val="0"/>
              </a:spcAft>
              <a:buSzPts val="2000"/>
              <a:buFont typeface="DM Sans"/>
              <a:buNone/>
              <a:defRPr sz="2000">
                <a:latin typeface="DM Sans"/>
                <a:ea typeface="DM Sans"/>
                <a:cs typeface="DM Sans"/>
                <a:sym typeface="DM Sans"/>
              </a:defRPr>
            </a:lvl6pPr>
            <a:lvl7pPr lvl="6" rtl="0">
              <a:spcBef>
                <a:spcPts val="0"/>
              </a:spcBef>
              <a:spcAft>
                <a:spcPts val="0"/>
              </a:spcAft>
              <a:buSzPts val="2000"/>
              <a:buFont typeface="DM Sans"/>
              <a:buNone/>
              <a:defRPr sz="2000">
                <a:latin typeface="DM Sans"/>
                <a:ea typeface="DM Sans"/>
                <a:cs typeface="DM Sans"/>
                <a:sym typeface="DM Sans"/>
              </a:defRPr>
            </a:lvl7pPr>
            <a:lvl8pPr lvl="7" rtl="0">
              <a:spcBef>
                <a:spcPts val="0"/>
              </a:spcBef>
              <a:spcAft>
                <a:spcPts val="0"/>
              </a:spcAft>
              <a:buSzPts val="2000"/>
              <a:buFont typeface="DM Sans"/>
              <a:buNone/>
              <a:defRPr sz="2000">
                <a:latin typeface="DM Sans"/>
                <a:ea typeface="DM Sans"/>
                <a:cs typeface="DM Sans"/>
                <a:sym typeface="DM Sans"/>
              </a:defRPr>
            </a:lvl8pPr>
            <a:lvl9pPr lvl="8" rtl="0">
              <a:spcBef>
                <a:spcPts val="0"/>
              </a:spcBef>
              <a:spcAft>
                <a:spcPts val="0"/>
              </a:spcAft>
              <a:buSzPts val="2000"/>
              <a:buFont typeface="DM Sans"/>
              <a:buNone/>
              <a:defRPr sz="2000">
                <a:latin typeface="DM Sans"/>
                <a:ea typeface="DM Sans"/>
                <a:cs typeface="DM Sans"/>
                <a:sym typeface="DM Sans"/>
              </a:defRPr>
            </a:lvl9pPr>
          </a:lstStyle>
          <a:p/>
        </p:txBody>
      </p:sp>
      <p:cxnSp>
        <p:nvCxnSpPr>
          <p:cNvPr id="80" name="Google Shape;80;p18"/>
          <p:cNvCxnSpPr/>
          <p:nvPr/>
        </p:nvCxnSpPr>
        <p:spPr>
          <a:xfrm>
            <a:off x="-2850" y="692550"/>
            <a:ext cx="4573500" cy="0"/>
          </a:xfrm>
          <a:prstGeom prst="straightConnector1">
            <a:avLst/>
          </a:prstGeom>
          <a:noFill/>
          <a:ln cap="flat" cmpd="sng" w="9525">
            <a:solidFill>
              <a:srgbClr val="FF3300"/>
            </a:solidFill>
            <a:prstDash val="solid"/>
            <a:round/>
            <a:headEnd len="med" w="med" type="none"/>
            <a:tailEnd len="med" w="med" type="none"/>
          </a:ln>
        </p:spPr>
      </p:cxnSp>
      <p:sp>
        <p:nvSpPr>
          <p:cNvPr id="81" name="Google Shape;81;p18"/>
          <p:cNvSpPr/>
          <p:nvPr>
            <p:ph idx="3" type="pic"/>
          </p:nvPr>
        </p:nvSpPr>
        <p:spPr>
          <a:xfrm>
            <a:off x="3496050" y="216050"/>
            <a:ext cx="5430300" cy="4703100"/>
          </a:xfrm>
          <a:prstGeom prst="rect">
            <a:avLst/>
          </a:prstGeom>
          <a:noFill/>
          <a:ln>
            <a:noFill/>
          </a:ln>
        </p:spPr>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2" name="Shape 82"/>
        <p:cNvGrpSpPr/>
        <p:nvPr/>
      </p:nvGrpSpPr>
      <p:grpSpPr>
        <a:xfrm>
          <a:off x="0" y="0"/>
          <a:ext cx="0" cy="0"/>
          <a:chOff x="0" y="0"/>
          <a:chExt cx="0" cy="0"/>
        </a:xfrm>
      </p:grpSpPr>
      <p:grpSp>
        <p:nvGrpSpPr>
          <p:cNvPr id="83" name="Google Shape;83;p19"/>
          <p:cNvGrpSpPr/>
          <p:nvPr/>
        </p:nvGrpSpPr>
        <p:grpSpPr>
          <a:xfrm>
            <a:off x="186966" y="-343824"/>
            <a:ext cx="999312" cy="999312"/>
            <a:chOff x="348199" y="179450"/>
            <a:chExt cx="1116300" cy="1116300"/>
          </a:xfrm>
        </p:grpSpPr>
        <p:sp>
          <p:nvSpPr>
            <p:cNvPr id="84" name="Google Shape;84;p19"/>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9"/>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6" name="Google Shape;86;p19"/>
          <p:cNvSpPr txBox="1"/>
          <p:nvPr>
            <p:ph type="title"/>
          </p:nvPr>
        </p:nvSpPr>
        <p:spPr>
          <a:xfrm>
            <a:off x="774075" y="0"/>
            <a:ext cx="7030500" cy="4440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600"/>
              <a:buChar char="●"/>
              <a:defRPr sz="1600"/>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87" name="Google Shape;87;p19"/>
          <p:cNvSpPr txBox="1"/>
          <p:nvPr>
            <p:ph idx="1" type="body"/>
          </p:nvPr>
        </p:nvSpPr>
        <p:spPr>
          <a:xfrm>
            <a:off x="774075" y="569025"/>
            <a:ext cx="7560300" cy="3962400"/>
          </a:xfrm>
          <a:prstGeom prst="rect">
            <a:avLst/>
          </a:prstGeom>
          <a:noFill/>
          <a:ln>
            <a:noFill/>
          </a:ln>
        </p:spPr>
        <p:txBody>
          <a:bodyPr anchorCtr="0" anchor="t" bIns="91425" lIns="91425" spcFirstLastPara="1" rIns="91425" wrap="square" tIns="91425">
            <a:noAutofit/>
          </a:bodyPr>
          <a:lstStyle>
            <a:lvl1pPr indent="-317500" lvl="0" marL="457200" rtl="0">
              <a:lnSpc>
                <a:spcPct val="100000"/>
              </a:lnSpc>
              <a:spcBef>
                <a:spcPts val="0"/>
              </a:spcBef>
              <a:spcAft>
                <a:spcPts val="0"/>
              </a:spcAft>
              <a:buSzPts val="1400"/>
              <a:buChar char="●"/>
              <a:defRPr/>
            </a:lvl1pPr>
            <a:lvl2pPr indent="-317500" lvl="1" marL="914400" rtl="0">
              <a:lnSpc>
                <a:spcPct val="100000"/>
              </a:lnSpc>
              <a:spcBef>
                <a:spcPts val="0"/>
              </a:spcBef>
              <a:spcAft>
                <a:spcPts val="0"/>
              </a:spcAft>
              <a:buSzPts val="1400"/>
              <a:buChar char="○"/>
              <a:defRPr/>
            </a:lvl2pPr>
            <a:lvl3pPr indent="-317500" lvl="2" marL="1371600" rtl="0">
              <a:lnSpc>
                <a:spcPct val="100000"/>
              </a:lnSpc>
              <a:spcBef>
                <a:spcPts val="0"/>
              </a:spcBef>
              <a:spcAft>
                <a:spcPts val="0"/>
              </a:spcAft>
              <a:buSzPts val="1400"/>
              <a:buChar char="■"/>
              <a:defRPr/>
            </a:lvl3pPr>
            <a:lvl4pPr indent="-317500" lvl="3" marL="1828800" rtl="0">
              <a:lnSpc>
                <a:spcPct val="100000"/>
              </a:lnSpc>
              <a:spcBef>
                <a:spcPts val="0"/>
              </a:spcBef>
              <a:spcAft>
                <a:spcPts val="0"/>
              </a:spcAft>
              <a:buSzPts val="1400"/>
              <a:buChar char="●"/>
              <a:defRPr/>
            </a:lvl4pPr>
            <a:lvl5pPr indent="-317500" lvl="4" marL="2286000" rtl="0">
              <a:lnSpc>
                <a:spcPct val="100000"/>
              </a:lnSpc>
              <a:spcBef>
                <a:spcPts val="0"/>
              </a:spcBef>
              <a:spcAft>
                <a:spcPts val="0"/>
              </a:spcAft>
              <a:buSzPts val="1400"/>
              <a:buChar char="○"/>
              <a:defRPr/>
            </a:lvl5pPr>
            <a:lvl6pPr indent="-317500" lvl="5" marL="2743200" rtl="0">
              <a:lnSpc>
                <a:spcPct val="100000"/>
              </a:lnSpc>
              <a:spcBef>
                <a:spcPts val="0"/>
              </a:spcBef>
              <a:spcAft>
                <a:spcPts val="0"/>
              </a:spcAft>
              <a:buSzPts val="1400"/>
              <a:buChar char="■"/>
              <a:defRPr/>
            </a:lvl6pPr>
            <a:lvl7pPr indent="-317500" lvl="6" marL="3200400" rtl="0">
              <a:lnSpc>
                <a:spcPct val="100000"/>
              </a:lnSpc>
              <a:spcBef>
                <a:spcPts val="0"/>
              </a:spcBef>
              <a:spcAft>
                <a:spcPts val="0"/>
              </a:spcAft>
              <a:buSzPts val="1400"/>
              <a:buChar char="●"/>
              <a:defRPr/>
            </a:lvl7pPr>
            <a:lvl8pPr indent="-317500" lvl="7" marL="3657600" rtl="0">
              <a:lnSpc>
                <a:spcPct val="100000"/>
              </a:lnSpc>
              <a:spcBef>
                <a:spcPts val="0"/>
              </a:spcBef>
              <a:spcAft>
                <a:spcPts val="0"/>
              </a:spcAft>
              <a:buSzPts val="1400"/>
              <a:buChar char="○"/>
              <a:defRPr/>
            </a:lvl8pPr>
            <a:lvl9pPr indent="-317500" lvl="8" marL="4114800" rtl="0">
              <a:lnSpc>
                <a:spcPct val="100000"/>
              </a:lnSpc>
              <a:spcBef>
                <a:spcPts val="0"/>
              </a:spcBef>
              <a:spcAft>
                <a:spcPts val="0"/>
              </a:spcAft>
              <a:buSzPts val="1400"/>
              <a:buChar char="■"/>
              <a:defRPr/>
            </a:lvl9pPr>
          </a:lstStyle>
          <a:p/>
        </p:txBody>
      </p:sp>
      <p:sp>
        <p:nvSpPr>
          <p:cNvPr id="88" name="Google Shape;88;p19"/>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
        <p:nvSpPr>
          <p:cNvPr id="89" name="Google Shape;89;p19"/>
          <p:cNvSpPr txBox="1"/>
          <p:nvPr/>
        </p:nvSpPr>
        <p:spPr>
          <a:xfrm>
            <a:off x="0" y="4839600"/>
            <a:ext cx="2798700" cy="22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latin typeface="Raleway"/>
                <a:ea typeface="Raleway"/>
                <a:cs typeface="Raleway"/>
                <a:sym typeface="Raleway"/>
              </a:rPr>
              <a:t>Lightmatter, Inc. Confidential and Proprietary</a:t>
            </a:r>
            <a:endParaRPr sz="900">
              <a:latin typeface="Raleway"/>
              <a:ea typeface="Raleway"/>
              <a:cs typeface="Raleway"/>
              <a:sym typeface="Raleway"/>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90" name="Shape 90"/>
        <p:cNvGrpSpPr/>
        <p:nvPr/>
      </p:nvGrpSpPr>
      <p:grpSpPr>
        <a:xfrm>
          <a:off x="0" y="0"/>
          <a:ext cx="0" cy="0"/>
          <a:chOff x="0" y="0"/>
          <a:chExt cx="0" cy="0"/>
        </a:xfrm>
      </p:grpSpPr>
      <p:sp>
        <p:nvSpPr>
          <p:cNvPr id="91" name="Google Shape;91;p20"/>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chemeClr val="dk1"/>
              </a:buClr>
              <a:buSzPts val="1400"/>
              <a:buChar char="●"/>
              <a:defRPr sz="1100"/>
            </a:lvl1pPr>
            <a:lvl2pPr lvl="1" rtl="0">
              <a:spcBef>
                <a:spcPts val="0"/>
              </a:spcBef>
              <a:spcAft>
                <a:spcPts val="0"/>
              </a:spcAft>
              <a:buSzPts val="1100"/>
              <a:buNone/>
              <a:defRPr sz="1100"/>
            </a:lvl2pPr>
            <a:lvl3pPr lvl="2" rtl="0">
              <a:spcBef>
                <a:spcPts val="0"/>
              </a:spcBef>
              <a:spcAft>
                <a:spcPts val="0"/>
              </a:spcAft>
              <a:buSzPts val="1100"/>
              <a:buNone/>
              <a:defRPr sz="1100"/>
            </a:lvl3pPr>
            <a:lvl4pPr lvl="3" rtl="0">
              <a:spcBef>
                <a:spcPts val="0"/>
              </a:spcBef>
              <a:spcAft>
                <a:spcPts val="0"/>
              </a:spcAft>
              <a:buSzPts val="1100"/>
              <a:buNone/>
              <a:defRPr sz="1100"/>
            </a:lvl4pPr>
            <a:lvl5pPr lvl="4" rtl="0">
              <a:spcBef>
                <a:spcPts val="0"/>
              </a:spcBef>
              <a:spcAft>
                <a:spcPts val="0"/>
              </a:spcAft>
              <a:buSzPts val="1100"/>
              <a:buNone/>
              <a:defRPr sz="1100"/>
            </a:lvl5pPr>
            <a:lvl6pPr lvl="5" rtl="0">
              <a:spcBef>
                <a:spcPts val="0"/>
              </a:spcBef>
              <a:spcAft>
                <a:spcPts val="0"/>
              </a:spcAft>
              <a:buSzPts val="1100"/>
              <a:buNone/>
              <a:defRPr sz="1100"/>
            </a:lvl6pPr>
            <a:lvl7pPr lvl="6" rtl="0">
              <a:spcBef>
                <a:spcPts val="0"/>
              </a:spcBef>
              <a:spcAft>
                <a:spcPts val="0"/>
              </a:spcAft>
              <a:buSzPts val="1100"/>
              <a:buNone/>
              <a:defRPr sz="1100"/>
            </a:lvl7pPr>
            <a:lvl8pPr lvl="7" rtl="0">
              <a:spcBef>
                <a:spcPts val="0"/>
              </a:spcBef>
              <a:spcAft>
                <a:spcPts val="0"/>
              </a:spcAft>
              <a:buSzPts val="1100"/>
              <a:buNone/>
              <a:defRPr sz="1100"/>
            </a:lvl8pPr>
            <a:lvl9pPr lvl="8" rtl="0">
              <a:spcBef>
                <a:spcPts val="0"/>
              </a:spcBef>
              <a:spcAft>
                <a:spcPts val="0"/>
              </a:spcAft>
              <a:buSzPts val="1100"/>
              <a:buNone/>
              <a:defRPr sz="1100"/>
            </a:lvl9pPr>
          </a:lstStyle>
          <a:p/>
        </p:txBody>
      </p:sp>
      <p:sp>
        <p:nvSpPr>
          <p:cNvPr id="92" name="Google Shape;92;p20"/>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rmAutofit/>
          </a:bodyPr>
          <a:lstStyle>
            <a:lvl1pPr indent="-317500" lvl="0" marL="457200" rtl="0" algn="l">
              <a:lnSpc>
                <a:spcPct val="90000"/>
              </a:lnSpc>
              <a:spcBef>
                <a:spcPts val="800"/>
              </a:spcBef>
              <a:spcAft>
                <a:spcPts val="0"/>
              </a:spcAft>
              <a:buClr>
                <a:schemeClr val="dk1"/>
              </a:buClr>
              <a:buSzPts val="1400"/>
              <a:buChar char="●"/>
              <a:defRPr sz="1100"/>
            </a:lvl1pPr>
            <a:lvl2pPr indent="-317500" lvl="1" marL="914400" rtl="0" algn="l">
              <a:lnSpc>
                <a:spcPct val="90000"/>
              </a:lnSpc>
              <a:spcBef>
                <a:spcPts val="400"/>
              </a:spcBef>
              <a:spcAft>
                <a:spcPts val="0"/>
              </a:spcAft>
              <a:buClr>
                <a:schemeClr val="dk1"/>
              </a:buClr>
              <a:buSzPts val="1400"/>
              <a:buChar char="○"/>
              <a:defRPr sz="1100"/>
            </a:lvl2pPr>
            <a:lvl3pPr indent="-317500" lvl="2" marL="1371600" rtl="0" algn="l">
              <a:lnSpc>
                <a:spcPct val="90000"/>
              </a:lnSpc>
              <a:spcBef>
                <a:spcPts val="400"/>
              </a:spcBef>
              <a:spcAft>
                <a:spcPts val="0"/>
              </a:spcAft>
              <a:buClr>
                <a:schemeClr val="dk1"/>
              </a:buClr>
              <a:buSzPts val="1400"/>
              <a:buChar char="■"/>
              <a:defRPr sz="1100"/>
            </a:lvl3pPr>
            <a:lvl4pPr indent="-317500" lvl="3" marL="1828800" rtl="0" algn="l">
              <a:lnSpc>
                <a:spcPct val="90000"/>
              </a:lnSpc>
              <a:spcBef>
                <a:spcPts val="400"/>
              </a:spcBef>
              <a:spcAft>
                <a:spcPts val="0"/>
              </a:spcAft>
              <a:buClr>
                <a:schemeClr val="dk1"/>
              </a:buClr>
              <a:buSzPts val="1400"/>
              <a:buChar char="●"/>
              <a:defRPr sz="1100"/>
            </a:lvl4pPr>
            <a:lvl5pPr indent="-317500" lvl="4" marL="2286000" rtl="0" algn="l">
              <a:lnSpc>
                <a:spcPct val="90000"/>
              </a:lnSpc>
              <a:spcBef>
                <a:spcPts val="400"/>
              </a:spcBef>
              <a:spcAft>
                <a:spcPts val="0"/>
              </a:spcAft>
              <a:buClr>
                <a:schemeClr val="dk1"/>
              </a:buClr>
              <a:buSzPts val="1400"/>
              <a:buChar char="○"/>
              <a:defRPr sz="1100"/>
            </a:lvl5pPr>
            <a:lvl6pPr indent="-317500" lvl="5" marL="2743200" rtl="0" algn="l">
              <a:lnSpc>
                <a:spcPct val="90000"/>
              </a:lnSpc>
              <a:spcBef>
                <a:spcPts val="400"/>
              </a:spcBef>
              <a:spcAft>
                <a:spcPts val="0"/>
              </a:spcAft>
              <a:buClr>
                <a:schemeClr val="dk1"/>
              </a:buClr>
              <a:buSzPts val="1400"/>
              <a:buChar char="■"/>
              <a:defRPr sz="1100"/>
            </a:lvl6pPr>
            <a:lvl7pPr indent="-317500" lvl="6" marL="3200400" rtl="0" algn="l">
              <a:lnSpc>
                <a:spcPct val="90000"/>
              </a:lnSpc>
              <a:spcBef>
                <a:spcPts val="400"/>
              </a:spcBef>
              <a:spcAft>
                <a:spcPts val="0"/>
              </a:spcAft>
              <a:buClr>
                <a:schemeClr val="dk1"/>
              </a:buClr>
              <a:buSzPts val="1400"/>
              <a:buChar char="●"/>
              <a:defRPr sz="1100"/>
            </a:lvl7pPr>
            <a:lvl8pPr indent="-317500" lvl="7" marL="3657600" rtl="0" algn="l">
              <a:lnSpc>
                <a:spcPct val="90000"/>
              </a:lnSpc>
              <a:spcBef>
                <a:spcPts val="400"/>
              </a:spcBef>
              <a:spcAft>
                <a:spcPts val="0"/>
              </a:spcAft>
              <a:buClr>
                <a:schemeClr val="dk1"/>
              </a:buClr>
              <a:buSzPts val="1400"/>
              <a:buChar char="○"/>
              <a:defRPr sz="1100"/>
            </a:lvl8pPr>
            <a:lvl9pPr indent="-317500" lvl="8" marL="4114800" rtl="0" algn="l">
              <a:lnSpc>
                <a:spcPct val="90000"/>
              </a:lnSpc>
              <a:spcBef>
                <a:spcPts val="400"/>
              </a:spcBef>
              <a:spcAft>
                <a:spcPts val="0"/>
              </a:spcAft>
              <a:buClr>
                <a:schemeClr val="dk1"/>
              </a:buClr>
              <a:buSzPts val="1400"/>
              <a:buChar char="■"/>
              <a:defRPr sz="1100"/>
            </a:lvl9pPr>
          </a:lstStyle>
          <a:p/>
        </p:txBody>
      </p:sp>
      <p:sp>
        <p:nvSpPr>
          <p:cNvPr id="93" name="Google Shape;93;p20"/>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sz="1100"/>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94" name="Google Shape;94;p20"/>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sz="1100"/>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95" name="Google Shape;95;p20"/>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sz="1100"/>
            </a:lvl1pPr>
            <a:lvl2pPr indent="0" lvl="1" marL="0" rtl="0" algn="r">
              <a:spcBef>
                <a:spcPts val="0"/>
              </a:spcBef>
              <a:buNone/>
              <a:defRPr sz="1100"/>
            </a:lvl2pPr>
            <a:lvl3pPr indent="0" lvl="2" marL="0" rtl="0" algn="r">
              <a:spcBef>
                <a:spcPts val="0"/>
              </a:spcBef>
              <a:buNone/>
              <a:defRPr sz="1100"/>
            </a:lvl3pPr>
            <a:lvl4pPr indent="0" lvl="3" marL="0" rtl="0" algn="r">
              <a:spcBef>
                <a:spcPts val="0"/>
              </a:spcBef>
              <a:buNone/>
              <a:defRPr sz="1100"/>
            </a:lvl4pPr>
            <a:lvl5pPr indent="0" lvl="4" marL="0" rtl="0" algn="r">
              <a:spcBef>
                <a:spcPts val="0"/>
              </a:spcBef>
              <a:buNone/>
              <a:defRPr sz="1100"/>
            </a:lvl5pPr>
            <a:lvl6pPr indent="0" lvl="5" marL="0" rtl="0" algn="r">
              <a:spcBef>
                <a:spcPts val="0"/>
              </a:spcBef>
              <a:buNone/>
              <a:defRPr sz="1100"/>
            </a:lvl6pPr>
            <a:lvl7pPr indent="0" lvl="6" marL="0" rtl="0" algn="r">
              <a:spcBef>
                <a:spcPts val="0"/>
              </a:spcBef>
              <a:buNone/>
              <a:defRPr sz="1100"/>
            </a:lvl7pPr>
            <a:lvl8pPr indent="0" lvl="7" marL="0" rtl="0" algn="r">
              <a:spcBef>
                <a:spcPts val="0"/>
              </a:spcBef>
              <a:buNone/>
              <a:defRPr sz="1100"/>
            </a:lvl8pPr>
            <a:lvl9pPr indent="0" lvl="8" marL="0" rtl="0" algn="r">
              <a:spcBef>
                <a:spcPts val="0"/>
              </a:spcBef>
              <a:buNone/>
              <a:defRPr sz="1100"/>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1">
  <p:cSld name="TITLE_1">
    <p:spTree>
      <p:nvGrpSpPr>
        <p:cNvPr id="96" name="Shape 96"/>
        <p:cNvGrpSpPr/>
        <p:nvPr/>
      </p:nvGrpSpPr>
      <p:grpSpPr>
        <a:xfrm>
          <a:off x="0" y="0"/>
          <a:ext cx="0" cy="0"/>
          <a:chOff x="0" y="0"/>
          <a:chExt cx="0" cy="0"/>
        </a:xfrm>
      </p:grpSpPr>
      <p:sp>
        <p:nvSpPr>
          <p:cNvPr id="97" name="Google Shape;97;p21"/>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rtl="0" algn="ctr">
              <a:spcBef>
                <a:spcPts val="0"/>
              </a:spcBef>
              <a:spcAft>
                <a:spcPts val="0"/>
              </a:spcAft>
              <a:buSzPts val="5200"/>
              <a:buChar char="●"/>
              <a:defRPr sz="5200"/>
            </a:lvl1pPr>
            <a:lvl2pPr lvl="1" rtl="0" algn="ctr">
              <a:spcBef>
                <a:spcPts val="0"/>
              </a:spcBef>
              <a:spcAft>
                <a:spcPts val="0"/>
              </a:spcAft>
              <a:buSzPts val="5200"/>
              <a:buChar char="○"/>
              <a:defRPr sz="5200"/>
            </a:lvl2pPr>
            <a:lvl3pPr lvl="2" rtl="0" algn="ctr">
              <a:spcBef>
                <a:spcPts val="0"/>
              </a:spcBef>
              <a:spcAft>
                <a:spcPts val="0"/>
              </a:spcAft>
              <a:buSzPts val="5200"/>
              <a:buChar char="■"/>
              <a:defRPr sz="5200"/>
            </a:lvl3pPr>
            <a:lvl4pPr lvl="3" rtl="0" algn="ctr">
              <a:spcBef>
                <a:spcPts val="0"/>
              </a:spcBef>
              <a:spcAft>
                <a:spcPts val="0"/>
              </a:spcAft>
              <a:buSzPts val="5200"/>
              <a:buChar char="●"/>
              <a:defRPr sz="5200"/>
            </a:lvl4pPr>
            <a:lvl5pPr lvl="4" rtl="0" algn="ctr">
              <a:spcBef>
                <a:spcPts val="0"/>
              </a:spcBef>
              <a:spcAft>
                <a:spcPts val="0"/>
              </a:spcAft>
              <a:buSzPts val="5200"/>
              <a:buChar char="○"/>
              <a:defRPr sz="5200"/>
            </a:lvl5pPr>
            <a:lvl6pPr lvl="5" rtl="0" algn="ctr">
              <a:spcBef>
                <a:spcPts val="0"/>
              </a:spcBef>
              <a:spcAft>
                <a:spcPts val="0"/>
              </a:spcAft>
              <a:buSzPts val="5200"/>
              <a:buChar char="■"/>
              <a:defRPr sz="5200"/>
            </a:lvl6pPr>
            <a:lvl7pPr lvl="6" rtl="0" algn="ctr">
              <a:spcBef>
                <a:spcPts val="0"/>
              </a:spcBef>
              <a:spcAft>
                <a:spcPts val="0"/>
              </a:spcAft>
              <a:buSzPts val="5200"/>
              <a:buChar char="●"/>
              <a:defRPr sz="5200"/>
            </a:lvl7pPr>
            <a:lvl8pPr lvl="7" rtl="0" algn="ctr">
              <a:spcBef>
                <a:spcPts val="0"/>
              </a:spcBef>
              <a:spcAft>
                <a:spcPts val="0"/>
              </a:spcAft>
              <a:buSzPts val="5200"/>
              <a:buChar char="○"/>
              <a:defRPr sz="5200"/>
            </a:lvl8pPr>
            <a:lvl9pPr lvl="8" rtl="0" algn="ctr">
              <a:spcBef>
                <a:spcPts val="0"/>
              </a:spcBef>
              <a:spcAft>
                <a:spcPts val="0"/>
              </a:spcAft>
              <a:buSzPts val="5200"/>
              <a:buChar char="■"/>
              <a:defRPr sz="5200"/>
            </a:lvl9pPr>
          </a:lstStyle>
          <a:p/>
        </p:txBody>
      </p:sp>
      <p:sp>
        <p:nvSpPr>
          <p:cNvPr id="98" name="Google Shape;98;p21"/>
          <p:cNvSpPr txBox="1"/>
          <p:nvPr>
            <p:ph idx="1" type="subTitle"/>
          </p:nvPr>
        </p:nvSpPr>
        <p:spPr>
          <a:xfrm>
            <a:off x="311700" y="2834125"/>
            <a:ext cx="8520600" cy="7926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99" name="Google Shape;99;p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4" name="Shape 54"/>
        <p:cNvGrpSpPr/>
        <p:nvPr/>
      </p:nvGrpSpPr>
      <p:grpSpPr>
        <a:xfrm>
          <a:off x="0" y="0"/>
          <a:ext cx="0" cy="0"/>
          <a:chOff x="0" y="0"/>
          <a:chExt cx="0" cy="0"/>
        </a:xfrm>
      </p:grpSpPr>
      <p:sp>
        <p:nvSpPr>
          <p:cNvPr id="55" name="Google Shape;55;p14"/>
          <p:cNvSpPr txBox="1"/>
          <p:nvPr/>
        </p:nvSpPr>
        <p:spPr>
          <a:xfrm>
            <a:off x="8232325" y="76225"/>
            <a:ext cx="795900" cy="2280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Clr>
                <a:schemeClr val="dk1"/>
              </a:buClr>
              <a:buSzPts val="1100"/>
              <a:buFont typeface="Arial"/>
              <a:buNone/>
            </a:pPr>
            <a:fld id="{00000000-1234-1234-1234-123412341234}" type="slidenum">
              <a:rPr lang="en" sz="800">
                <a:solidFill>
                  <a:schemeClr val="dk1"/>
                </a:solidFill>
                <a:latin typeface="DM Sans"/>
                <a:ea typeface="DM Sans"/>
                <a:cs typeface="DM Sans"/>
                <a:sym typeface="DM Sans"/>
              </a:rPr>
              <a:t>‹#›</a:t>
            </a:fld>
            <a:endParaRPr sz="800">
              <a:latin typeface="DM Sans"/>
              <a:ea typeface="DM Sans"/>
              <a:cs typeface="DM Sans"/>
              <a:sym typeface="DM Sans"/>
            </a:endParaRPr>
          </a:p>
        </p:txBody>
      </p:sp>
    </p:spTree>
  </p:cSld>
  <p:clrMap accent1="accent1" accent2="accent2" accent3="accent3" accent4="accent4" accent5="accent5" accent6="accent6" bg1="lt1" bg2="dk2" tx1="dk1" tx2="lt2" folHlink="folHlink" hlink="hlink"/>
  <p:sldLayoutIdLst>
    <p:sldLayoutId id="2147483660" r:id="rId1"/>
    <p:sldLayoutId id="2147483661" r:id="rId2"/>
    <p:sldLayoutId id="2147483662" r:id="rId3"/>
    <p:sldLayoutId id="2147483663" r:id="rId4"/>
    <p:sldLayoutId id="2147483664" r:id="rId5"/>
    <p:sldLayoutId id="2147483665" r:id="rId6"/>
    <p:sldLayoutId id="2147483666" r:id="rId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0.xml"/><Relationship Id="rId3" Type="http://schemas.openxmlformats.org/officeDocument/2006/relationships/image" Target="../media/image23.png"/><Relationship Id="rId4" Type="http://schemas.openxmlformats.org/officeDocument/2006/relationships/image" Target="../media/image8.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00.xml"/><Relationship Id="rId3" Type="http://schemas.openxmlformats.org/officeDocument/2006/relationships/image" Target="../media/image165.png"/><Relationship Id="rId4" Type="http://schemas.openxmlformats.org/officeDocument/2006/relationships/image" Target="../media/image166.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01.xml"/><Relationship Id="rId3" Type="http://schemas.openxmlformats.org/officeDocument/2006/relationships/slide" Target="/ppt/slides/slide94.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02.xml"/><Relationship Id="rId3" Type="http://schemas.openxmlformats.org/officeDocument/2006/relationships/image" Target="../media/image168.png"/><Relationship Id="rId4" Type="http://schemas.openxmlformats.org/officeDocument/2006/relationships/image" Target="../media/image167.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03.xml"/><Relationship Id="rId3" Type="http://schemas.openxmlformats.org/officeDocument/2006/relationships/image" Target="../media/image171.png"/><Relationship Id="rId4" Type="http://schemas.openxmlformats.org/officeDocument/2006/relationships/image" Target="../media/image170.png"/><Relationship Id="rId5" Type="http://schemas.openxmlformats.org/officeDocument/2006/relationships/image" Target="../media/image172.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04.xml"/><Relationship Id="rId3" Type="http://schemas.openxmlformats.org/officeDocument/2006/relationships/image" Target="../media/image173.png"/><Relationship Id="rId4" Type="http://schemas.openxmlformats.org/officeDocument/2006/relationships/image" Target="../media/image169.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05.xml"/><Relationship Id="rId3" Type="http://schemas.openxmlformats.org/officeDocument/2006/relationships/image" Target="../media/image168.png"/><Relationship Id="rId4" Type="http://schemas.openxmlformats.org/officeDocument/2006/relationships/image" Target="../media/image175.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0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0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08.xml"/><Relationship Id="rId3" Type="http://schemas.openxmlformats.org/officeDocument/2006/relationships/image" Target="../media/image174.png"/><Relationship Id="rId4" Type="http://schemas.openxmlformats.org/officeDocument/2006/relationships/image" Target="../media/image154.png"/><Relationship Id="rId5" Type="http://schemas.openxmlformats.org/officeDocument/2006/relationships/image" Target="../media/image176.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09.xml"/><Relationship Id="rId3" Type="http://schemas.openxmlformats.org/officeDocument/2006/relationships/image" Target="../media/image178.png"/><Relationship Id="rId4" Type="http://schemas.openxmlformats.org/officeDocument/2006/relationships/image" Target="../media/image17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1.xml"/><Relationship Id="rId3" Type="http://schemas.openxmlformats.org/officeDocument/2006/relationships/image" Target="../media/image25.png"/><Relationship Id="rId4" Type="http://schemas.openxmlformats.org/officeDocument/2006/relationships/image" Target="../media/image22.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10.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1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12.xml"/><Relationship Id="rId3" Type="http://schemas.openxmlformats.org/officeDocument/2006/relationships/slide" Target="/ppt/slides/slide94.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1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14.xml"/><Relationship Id="rId3" Type="http://schemas.openxmlformats.org/officeDocument/2006/relationships/image" Target="../media/image177.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15.xml"/><Relationship Id="rId3" Type="http://schemas.openxmlformats.org/officeDocument/2006/relationships/image" Target="../media/image119.png"/><Relationship Id="rId4" Type="http://schemas.openxmlformats.org/officeDocument/2006/relationships/image" Target="../media/image77.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1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17.xml"/><Relationship Id="rId3" Type="http://schemas.openxmlformats.org/officeDocument/2006/relationships/image" Target="../media/image193.png"/><Relationship Id="rId4" Type="http://schemas.openxmlformats.org/officeDocument/2006/relationships/image" Target="../media/image196.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18.xml"/><Relationship Id="rId3" Type="http://schemas.openxmlformats.org/officeDocument/2006/relationships/image" Target="../media/image187.png"/><Relationship Id="rId4" Type="http://schemas.openxmlformats.org/officeDocument/2006/relationships/image" Target="../media/image190.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19.xml"/><Relationship Id="rId3" Type="http://schemas.openxmlformats.org/officeDocument/2006/relationships/image" Target="../media/image191.png"/><Relationship Id="rId4" Type="http://schemas.openxmlformats.org/officeDocument/2006/relationships/image" Target="../media/image19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2.xml"/><Relationship Id="rId3" Type="http://schemas.openxmlformats.org/officeDocument/2006/relationships/image" Target="../media/image21.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20.xml"/><Relationship Id="rId3" Type="http://schemas.openxmlformats.org/officeDocument/2006/relationships/image" Target="../media/image198.png"/><Relationship Id="rId4" Type="http://schemas.openxmlformats.org/officeDocument/2006/relationships/image" Target="../media/image200.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21.xml"/><Relationship Id="rId3" Type="http://schemas.openxmlformats.org/officeDocument/2006/relationships/image" Target="../media/image197.png"/><Relationship Id="rId4" Type="http://schemas.openxmlformats.org/officeDocument/2006/relationships/image" Target="../media/image202.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22.xml"/><Relationship Id="rId3" Type="http://schemas.openxmlformats.org/officeDocument/2006/relationships/image" Target="../media/image208.png"/><Relationship Id="rId4" Type="http://schemas.openxmlformats.org/officeDocument/2006/relationships/image" Target="../media/image205.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23.xml"/><Relationship Id="rId3" Type="http://schemas.openxmlformats.org/officeDocument/2006/relationships/image" Target="../media/image204.png"/><Relationship Id="rId4" Type="http://schemas.openxmlformats.org/officeDocument/2006/relationships/image" Target="../media/image199.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24.xml"/><Relationship Id="rId3" Type="http://schemas.openxmlformats.org/officeDocument/2006/relationships/image" Target="../media/image203.png"/><Relationship Id="rId4" Type="http://schemas.openxmlformats.org/officeDocument/2006/relationships/image" Target="../media/image206.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25.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26.xml"/><Relationship Id="rId3" Type="http://schemas.openxmlformats.org/officeDocument/2006/relationships/image" Target="../media/image185.png"/><Relationship Id="rId4" Type="http://schemas.openxmlformats.org/officeDocument/2006/relationships/image" Target="../media/image180.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27.xml"/><Relationship Id="rId3" Type="http://schemas.openxmlformats.org/officeDocument/2006/relationships/image" Target="../media/image19.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28.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2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3.xml"/><Relationship Id="rId3" Type="http://schemas.openxmlformats.org/officeDocument/2006/relationships/image" Target="../media/image20.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30.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31.xml"/><Relationship Id="rId3" Type="http://schemas.openxmlformats.org/officeDocument/2006/relationships/image" Target="../media/image181.png"/><Relationship Id="rId4" Type="http://schemas.openxmlformats.org/officeDocument/2006/relationships/image" Target="../media/image56.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32.xml"/><Relationship Id="rId3" Type="http://schemas.openxmlformats.org/officeDocument/2006/relationships/image" Target="../media/image184.png"/><Relationship Id="rId4" Type="http://schemas.openxmlformats.org/officeDocument/2006/relationships/hyperlink" Target="https://drive.google.com/open?id=1YzXrau7wm2hi-L0Cu5tQFvNG6UD8vzwk&amp;usp=drive_fs" TargetMode="Externa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33.xml"/><Relationship Id="rId3" Type="http://schemas.openxmlformats.org/officeDocument/2006/relationships/image" Target="../media/image182.png"/><Relationship Id="rId4" Type="http://schemas.openxmlformats.org/officeDocument/2006/relationships/image" Target="../media/image183.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34.xml"/><Relationship Id="rId3" Type="http://schemas.openxmlformats.org/officeDocument/2006/relationships/image" Target="../media/image56.png"/><Relationship Id="rId4" Type="http://schemas.openxmlformats.org/officeDocument/2006/relationships/image" Target="../media/image188.pn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35.xml"/><Relationship Id="rId3" Type="http://schemas.openxmlformats.org/officeDocument/2006/relationships/hyperlink" Target="https://pubs.aip.org/aip/app/article/4/11/111101/1061823/Tutorial-on-narrow-linewidth-tunable-semiconductor" TargetMode="External"/><Relationship Id="rId4" Type="http://schemas.openxmlformats.org/officeDocument/2006/relationships/hyperlink" Target="https://sci-hub.ru/https://ieeexplore.ieee.org/document/8861363" TargetMode="External"/><Relationship Id="rId5" Type="http://schemas.openxmlformats.org/officeDocument/2006/relationships/hyperlink" Target="https://opg.optica.org/oe/fulltext.cfm?uri=oe-30-9-14341&amp;id=471420#articleSupplMat" TargetMode="Externa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36.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37.xml"/><Relationship Id="rId3" Type="http://schemas.openxmlformats.org/officeDocument/2006/relationships/slide" Target="/ppt/slides/slide53.xml"/><Relationship Id="rId4" Type="http://schemas.openxmlformats.org/officeDocument/2006/relationships/image" Target="../media/image19.png"/><Relationship Id="rId5" Type="http://schemas.openxmlformats.org/officeDocument/2006/relationships/image" Target="../media/image186.pn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38.xml"/><Relationship Id="rId3" Type="http://schemas.openxmlformats.org/officeDocument/2006/relationships/image" Target="../media/image189.png"/><Relationship Id="rId4" Type="http://schemas.openxmlformats.org/officeDocument/2006/relationships/image" Target="../media/image19.pn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39.xml"/><Relationship Id="rId3" Type="http://schemas.openxmlformats.org/officeDocument/2006/relationships/image" Target="../media/image192.png"/><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4.xml"/><Relationship Id="rId3" Type="http://schemas.openxmlformats.org/officeDocument/2006/relationships/image" Target="../media/image24.pn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40.xml"/><Relationship Id="rId3" Type="http://schemas.openxmlformats.org/officeDocument/2006/relationships/image" Target="../media/image201.png"/><Relationship Id="rId4" Type="http://schemas.openxmlformats.org/officeDocument/2006/relationships/image" Target="../media/image19.png"/></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41.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42.xml"/><Relationship Id="rId3" Type="http://schemas.openxmlformats.org/officeDocument/2006/relationships/image" Target="../media/image194.pn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43.xml"/><Relationship Id="rId3" Type="http://schemas.openxmlformats.org/officeDocument/2006/relationships/image" Target="../media/image207.png"/></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44.xml"/><Relationship Id="rId3" Type="http://schemas.openxmlformats.org/officeDocument/2006/relationships/hyperlink" Target="https://www.wolframalpha.com/input?i=3.5+*+10%5E%28-3%29%2F%28pi%2F2+*+61+*+10%5E%28-6%29%29" TargetMode="External"/><Relationship Id="rId4" Type="http://schemas.openxmlformats.org/officeDocument/2006/relationships/hyperlink" Target="https://docs.google.com/presentation/d/1XsiZHuApEJnCRJTGRY-fQOdMPBg62F1IBhqp_DHPUuk/edit#slide=id.g256432adb50_0_0"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5.xml"/><Relationship Id="rId3" Type="http://schemas.openxmlformats.org/officeDocument/2006/relationships/hyperlink" Target="https://www.desmos.com/calculator/qoph4cgcid" TargetMode="External"/><Relationship Id="rId4" Type="http://schemas.openxmlformats.org/officeDocument/2006/relationships/image" Target="../media/image12.png"/><Relationship Id="rId5"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6.xml"/><Relationship Id="rId3" Type="http://schemas.openxmlformats.org/officeDocument/2006/relationships/hyperlink" Target="https://docs.google.com/presentation/d/1IF7M-8-VXjMyahIuh5ue8TEhhMlgL0FB/edit#slide=id.p3" TargetMode="External"/><Relationship Id="rId4" Type="http://schemas.openxmlformats.org/officeDocument/2006/relationships/hyperlink" Target="https://drive.google.com/file/d/1oG4sAcibSqhDvkvAENOENqYsTFVuaHim/view" TargetMode="External"/><Relationship Id="rId5" Type="http://schemas.openxmlformats.org/officeDocument/2006/relationships/image" Target="../media/image18.png"/><Relationship Id="rId6" Type="http://schemas.openxmlformats.org/officeDocument/2006/relationships/image" Target="../media/image1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7.xml"/><Relationship Id="rId3" Type="http://schemas.openxmlformats.org/officeDocument/2006/relationships/image" Target="../media/image17.png"/><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8.xml"/><Relationship Id="rId3" Type="http://schemas.openxmlformats.org/officeDocument/2006/relationships/image" Target="../media/image1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9.xml"/><Relationship Id="rId3" Type="http://schemas.openxmlformats.org/officeDocument/2006/relationships/hyperlink" Target="https://www.wolframalpha.com/input?i=0.3%2F2+%2B+2.0+%2B+0.35+%2B+0.09%2F2+%2B+0.05+%2B+0.03" TargetMode="External"/><Relationship Id="rId4" Type="http://schemas.openxmlformats.org/officeDocument/2006/relationships/image" Target="../media/image19.png"/><Relationship Id="rId5" Type="http://schemas.openxmlformats.org/officeDocument/2006/relationships/image" Target="../media/image30.png"/><Relationship Id="rId6" Type="http://schemas.openxmlformats.org/officeDocument/2006/relationships/hyperlink" Target="https://docs.google.com/presentation/d/1XsiZHuApEJnCRJTGRY-fQOdMPBg62F1IBhqp_DHPUuk/edit#slide=id.g257720b5f7e_0_302" TargetMode="External"/><Relationship Id="rId7" Type="http://schemas.openxmlformats.org/officeDocument/2006/relationships/hyperlink" Target="https://docs.google.com/presentation/d/1XsiZHuApEJnCRJTGRY-fQOdMPBg62F1IBhqp_DHPUuk/edit#slide=id.g257720b5f7e_0_302" TargetMode="External"/><Relationship Id="rId8" Type="http://schemas.openxmlformats.org/officeDocument/2006/relationships/hyperlink" Target="https://docs.google.com/presentation/d/1XsiZHuApEJnCRJTGRY-fQOdMPBg62F1IBhqp_DHPUuk/edit#slide=id.g257720b5f7e_0_302"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xml"/><Relationship Id="rId3" Type="http://schemas.openxmlformats.org/officeDocument/2006/relationships/image" Target="../media/image3.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0.xml"/><Relationship Id="rId3" Type="http://schemas.openxmlformats.org/officeDocument/2006/relationships/hyperlink" Target="https://www.wolframalpha.com/input?i=10*log10%280.4%29" TargetMode="External"/><Relationship Id="rId4" Type="http://schemas.openxmlformats.org/officeDocument/2006/relationships/hyperlink" Target="https://www.wolframalpha.com/input?i=0.6%2F2+%2B+2.0+%2B+0.35+%2B+0.09%2F2+%2B+0.05+%2B+0.03+%2B+3.98" TargetMode="External"/><Relationship Id="rId5" Type="http://schemas.openxmlformats.org/officeDocument/2006/relationships/hyperlink" Target="https://www.wolframalpha.com/input?i=10%5E%286.76%2F10%29" TargetMode="External"/><Relationship Id="rId6" Type="http://schemas.openxmlformats.org/officeDocument/2006/relationships/image" Target="../media/image19.png"/><Relationship Id="rId7" Type="http://schemas.openxmlformats.org/officeDocument/2006/relationships/hyperlink" Target="https://drive.google.com/file/d/1HNRpZt3K_nREej6KnzQN6fNDAy0wivPx/view?usp=drive_link"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1.xml"/><Relationship Id="rId3" Type="http://schemas.openxmlformats.org/officeDocument/2006/relationships/image" Target="../media/image34.png"/><Relationship Id="rId4" Type="http://schemas.openxmlformats.org/officeDocument/2006/relationships/image" Target="../media/image1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2.xml"/><Relationship Id="rId3" Type="http://schemas.openxmlformats.org/officeDocument/2006/relationships/image" Target="../media/image3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3.xml"/><Relationship Id="rId3" Type="http://schemas.openxmlformats.org/officeDocument/2006/relationships/image" Target="../media/image3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4.xml"/><Relationship Id="rId3" Type="http://schemas.openxmlformats.org/officeDocument/2006/relationships/image" Target="../media/image2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5.xml"/><Relationship Id="rId3" Type="http://schemas.openxmlformats.org/officeDocument/2006/relationships/image" Target="../media/image27.png"/><Relationship Id="rId4" Type="http://schemas.openxmlformats.org/officeDocument/2006/relationships/image" Target="../media/image32.png"/><Relationship Id="rId5" Type="http://schemas.openxmlformats.org/officeDocument/2006/relationships/image" Target="../media/image3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6.xml"/><Relationship Id="rId3" Type="http://schemas.openxmlformats.org/officeDocument/2006/relationships/image" Target="../media/image39.png"/><Relationship Id="rId4" Type="http://schemas.openxmlformats.org/officeDocument/2006/relationships/image" Target="../media/image38.png"/><Relationship Id="rId5" Type="http://schemas.openxmlformats.org/officeDocument/2006/relationships/image" Target="../media/image4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7.xml"/><Relationship Id="rId3" Type="http://schemas.openxmlformats.org/officeDocument/2006/relationships/image" Target="../media/image45.png"/><Relationship Id="rId4" Type="http://schemas.openxmlformats.org/officeDocument/2006/relationships/image" Target="../media/image40.png"/><Relationship Id="rId5" Type="http://schemas.openxmlformats.org/officeDocument/2006/relationships/image" Target="../media/image4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8.xml"/><Relationship Id="rId3" Type="http://schemas.openxmlformats.org/officeDocument/2006/relationships/image" Target="../media/image4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0.xml"/><Relationship Id="rId3" Type="http://schemas.openxmlformats.org/officeDocument/2006/relationships/image" Target="../media/image46.png"/><Relationship Id="rId4" Type="http://schemas.openxmlformats.org/officeDocument/2006/relationships/image" Target="../media/image4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1.xml"/><Relationship Id="rId3" Type="http://schemas.openxmlformats.org/officeDocument/2006/relationships/image" Target="../media/image36.png"/><Relationship Id="rId4" Type="http://schemas.openxmlformats.org/officeDocument/2006/relationships/image" Target="../media/image3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2.xml"/><Relationship Id="rId3" Type="http://schemas.openxmlformats.org/officeDocument/2006/relationships/image" Target="../media/image35.png"/><Relationship Id="rId4" Type="http://schemas.openxmlformats.org/officeDocument/2006/relationships/image" Target="../media/image41.png"/></Relationships>
</file>

<file path=ppt/slides/_rels/slide33.xml.rels><?xml version="1.0" encoding="UTF-8" standalone="yes"?><Relationships xmlns="http://schemas.openxmlformats.org/package/2006/relationships"><Relationship Id="rId11" Type="http://schemas.openxmlformats.org/officeDocument/2006/relationships/image" Target="../media/image43.png"/><Relationship Id="rId10" Type="http://schemas.openxmlformats.org/officeDocument/2006/relationships/image" Target="../media/image50.png"/><Relationship Id="rId1" Type="http://schemas.openxmlformats.org/officeDocument/2006/relationships/slideLayout" Target="../slideLayouts/slideLayout17.xml"/><Relationship Id="rId2" Type="http://schemas.openxmlformats.org/officeDocument/2006/relationships/notesSlide" Target="../notesSlides/notesSlide33.xml"/><Relationship Id="rId3" Type="http://schemas.openxmlformats.org/officeDocument/2006/relationships/hyperlink" Target="https://www.wolframalpha.com/input?i=solve+20+*+10%5E3+%3D+2*pi*230+*+10%5E12+*+x" TargetMode="External"/><Relationship Id="rId4" Type="http://schemas.openxmlformats.org/officeDocument/2006/relationships/hyperlink" Target="https://www.wolframalpha.com/input?i=speed+of+light+%2F1.6+*+13.8+*+10%5E%28-12%29+seconds" TargetMode="External"/><Relationship Id="rId9" Type="http://schemas.openxmlformats.org/officeDocument/2006/relationships/image" Target="../media/image41.png"/><Relationship Id="rId5" Type="http://schemas.openxmlformats.org/officeDocument/2006/relationships/hyperlink" Target="https://www.wolframalpha.com/input?i=2.05+*+10%5E%28-4%29+*+0.75+*+10%5E%28-3%29+%2B+3+*+10%5E%28-4%29+*+1.7+*+10%5E%28-3%29+%2B+2.05+*+10%5E%28-4%29+*+0.3+*+10%5E%28-3%29+%2B+2.189+*+10%5E%28-5%29+*+1.2+*+10%5E%28-3%29+%2B+2.189+*+10%5E%28-5%29+*+2.6+*+10%5E%28-3%29" TargetMode="External"/><Relationship Id="rId6" Type="http://schemas.openxmlformats.org/officeDocument/2006/relationships/hyperlink" Target="https://www.wolframalpha.com/input?i=2.05+*+10%5E%28-4%29+*+0.75+*+10%5E%28-3%29+%2B+3+*+10%5E%28-4%29+*+1.7+*+10%5E%28-3%29+%2B+2.05+*+10%5E%28-4%29+*+0.3+*+10%5E%28-3%29+%2B+2.189+*+10%5E%28-5%29+*+1.2+*+10%5E%28-3%29+%2B+2.189+*+10%5E%28-5%29+*+2.6+*+10%5E%28-3%29" TargetMode="External"/><Relationship Id="rId7" Type="http://schemas.openxmlformats.org/officeDocument/2006/relationships/hyperlink" Target="https://www.wolframalpha.com/input?i=2.05+*+10%5E%28-4%29+*+0.75+*+10%5E%28-3%29+%2B+3+*+10%5E%28-4%29+*+1.7+*+10%5E%28-3%29+%2B+2.05+*+10%5E%28-4%29+*+0.3+*+10%5E%28-3%29+%2B+2.189+*+10%5E%28-5%29+*+1.2+*+10%5E%28-3%29+%2B+2.189+*+10%5E%28-5%29+*+2.6+*+10%5E%28-3%29" TargetMode="External"/><Relationship Id="rId8" Type="http://schemas.openxmlformats.org/officeDocument/2006/relationships/hyperlink" Target="https://www.wolframalpha.com/input?i=2*pi%2F%281310+*+10%5E%28-9%29%29+*+80+*+10%5E%28-8%29+*+70"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4.xml"/><Relationship Id="rId3" Type="http://schemas.openxmlformats.org/officeDocument/2006/relationships/image" Target="../media/image53.png"/><Relationship Id="rId4" Type="http://schemas.openxmlformats.org/officeDocument/2006/relationships/slide" Target="/ppt/slides/slide88.xml"/><Relationship Id="rId5" Type="http://schemas.openxmlformats.org/officeDocument/2006/relationships/image" Target="../media/image57.png"/><Relationship Id="rId6" Type="http://schemas.openxmlformats.org/officeDocument/2006/relationships/image" Target="../media/image5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5.xml"/><Relationship Id="rId3" Type="http://schemas.openxmlformats.org/officeDocument/2006/relationships/image" Target="../media/image55.png"/><Relationship Id="rId4" Type="http://schemas.openxmlformats.org/officeDocument/2006/relationships/image" Target="../media/image59.png"/><Relationship Id="rId5" Type="http://schemas.openxmlformats.org/officeDocument/2006/relationships/image" Target="../media/image6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6.xml"/><Relationship Id="rId3" Type="http://schemas.openxmlformats.org/officeDocument/2006/relationships/image" Target="../media/image1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7.xml"/><Relationship Id="rId3" Type="http://schemas.openxmlformats.org/officeDocument/2006/relationships/image" Target="../media/image5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8.xml"/><Relationship Id="rId3" Type="http://schemas.openxmlformats.org/officeDocument/2006/relationships/image" Target="../media/image6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xml"/><Relationship Id="rId3" Type="http://schemas.openxmlformats.org/officeDocument/2006/relationships/image" Target="../media/image4.png"/><Relationship Id="rId4" Type="http://schemas.openxmlformats.org/officeDocument/2006/relationships/image" Target="../media/image9.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0.xml"/><Relationship Id="rId3" Type="http://schemas.openxmlformats.org/officeDocument/2006/relationships/image" Target="../media/image4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1.xml"/><Relationship Id="rId3" Type="http://schemas.openxmlformats.org/officeDocument/2006/relationships/image" Target="../media/image65.png"/><Relationship Id="rId4" Type="http://schemas.openxmlformats.org/officeDocument/2006/relationships/image" Target="../media/image69.png"/><Relationship Id="rId5" Type="http://schemas.openxmlformats.org/officeDocument/2006/relationships/image" Target="../media/image6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2.xml"/><Relationship Id="rId3" Type="http://schemas.openxmlformats.org/officeDocument/2006/relationships/image" Target="../media/image9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3.xml"/><Relationship Id="rId3" Type="http://schemas.openxmlformats.org/officeDocument/2006/relationships/image" Target="../media/image63.png"/><Relationship Id="rId4" Type="http://schemas.openxmlformats.org/officeDocument/2006/relationships/image" Target="../media/image5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4.xml"/><Relationship Id="rId3" Type="http://schemas.openxmlformats.org/officeDocument/2006/relationships/image" Target="../media/image78.png"/><Relationship Id="rId4" Type="http://schemas.openxmlformats.org/officeDocument/2006/relationships/image" Target="../media/image8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5.xml"/><Relationship Id="rId3" Type="http://schemas.openxmlformats.org/officeDocument/2006/relationships/image" Target="../media/image86.png"/><Relationship Id="rId4" Type="http://schemas.openxmlformats.org/officeDocument/2006/relationships/image" Target="../media/image82.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7.xml"/><Relationship Id="rId3" Type="http://schemas.openxmlformats.org/officeDocument/2006/relationships/image" Target="../media/image56.png"/><Relationship Id="rId4" Type="http://schemas.openxmlformats.org/officeDocument/2006/relationships/image" Target="../media/image58.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8.xml"/><Relationship Id="rId3" Type="http://schemas.openxmlformats.org/officeDocument/2006/relationships/image" Target="../media/image62.png"/><Relationship Id="rId4" Type="http://schemas.openxmlformats.org/officeDocument/2006/relationships/image" Target="../media/image60.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9.xml"/><Relationship Id="rId3" Type="http://schemas.openxmlformats.org/officeDocument/2006/relationships/image" Target="../media/image79.png"/><Relationship Id="rId4" Type="http://schemas.openxmlformats.org/officeDocument/2006/relationships/image" Target="../media/image95.png"/><Relationship Id="rId5" Type="http://schemas.openxmlformats.org/officeDocument/2006/relationships/image" Target="../media/image8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xml"/><Relationship Id="rId3" Type="http://schemas.openxmlformats.org/officeDocument/2006/relationships/image" Target="../media/image6.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0.xml"/><Relationship Id="rId3" Type="http://schemas.openxmlformats.org/officeDocument/2006/relationships/image" Target="../media/image64.png"/><Relationship Id="rId4" Type="http://schemas.openxmlformats.org/officeDocument/2006/relationships/image" Target="../media/image56.png"/><Relationship Id="rId5" Type="http://schemas.openxmlformats.org/officeDocument/2006/relationships/image" Target="../media/image71.png"/><Relationship Id="rId6" Type="http://schemas.openxmlformats.org/officeDocument/2006/relationships/image" Target="../media/image68.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1.xml"/><Relationship Id="rId3" Type="http://schemas.openxmlformats.org/officeDocument/2006/relationships/image" Target="../media/image70.png"/><Relationship Id="rId4" Type="http://schemas.openxmlformats.org/officeDocument/2006/relationships/image" Target="../media/image72.png"/><Relationship Id="rId5" Type="http://schemas.openxmlformats.org/officeDocument/2006/relationships/image" Target="../media/image56.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2.xml"/><Relationship Id="rId3" Type="http://schemas.openxmlformats.org/officeDocument/2006/relationships/image" Target="../media/image77.png"/><Relationship Id="rId4" Type="http://schemas.openxmlformats.org/officeDocument/2006/relationships/image" Target="../media/image75.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3.xml"/><Relationship Id="rId3" Type="http://schemas.openxmlformats.org/officeDocument/2006/relationships/image" Target="../media/image73.png"/><Relationship Id="rId4" Type="http://schemas.openxmlformats.org/officeDocument/2006/relationships/image" Target="../media/image74.png"/><Relationship Id="rId5" Type="http://schemas.openxmlformats.org/officeDocument/2006/relationships/image" Target="../media/image85.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4.xml"/><Relationship Id="rId3" Type="http://schemas.openxmlformats.org/officeDocument/2006/relationships/image" Target="../media/image85.png"/><Relationship Id="rId4" Type="http://schemas.openxmlformats.org/officeDocument/2006/relationships/image" Target="../media/image76.png"/><Relationship Id="rId5" Type="http://schemas.openxmlformats.org/officeDocument/2006/relationships/image" Target="../media/image80.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5.xml"/><Relationship Id="rId3" Type="http://schemas.openxmlformats.org/officeDocument/2006/relationships/image" Target="../media/image85.png"/><Relationship Id="rId4" Type="http://schemas.openxmlformats.org/officeDocument/2006/relationships/image" Target="../media/image91.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6.xml"/><Relationship Id="rId3" Type="http://schemas.openxmlformats.org/officeDocument/2006/relationships/image" Target="../media/image85.png"/><Relationship Id="rId4" Type="http://schemas.openxmlformats.org/officeDocument/2006/relationships/image" Target="../media/image81.png"/><Relationship Id="rId5" Type="http://schemas.openxmlformats.org/officeDocument/2006/relationships/image" Target="../media/image87.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7.xml"/><Relationship Id="rId3" Type="http://schemas.openxmlformats.org/officeDocument/2006/relationships/image" Target="../media/image85.png"/><Relationship Id="rId4" Type="http://schemas.openxmlformats.org/officeDocument/2006/relationships/image" Target="../media/image89.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8.xml"/><Relationship Id="rId3" Type="http://schemas.openxmlformats.org/officeDocument/2006/relationships/image" Target="../media/image77.png"/><Relationship Id="rId4" Type="http://schemas.openxmlformats.org/officeDocument/2006/relationships/image" Target="../media/image97.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9.xml"/><Relationship Id="rId3" Type="http://schemas.openxmlformats.org/officeDocument/2006/relationships/image" Target="../media/image94.png"/><Relationship Id="rId4" Type="http://schemas.openxmlformats.org/officeDocument/2006/relationships/image" Target="../media/image88.png"/><Relationship Id="rId5" Type="http://schemas.openxmlformats.org/officeDocument/2006/relationships/image" Target="../media/image9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60.xml"/><Relationship Id="rId3" Type="http://schemas.openxmlformats.org/officeDocument/2006/relationships/image" Target="../media/image19.png"/><Relationship Id="rId4" Type="http://schemas.openxmlformats.org/officeDocument/2006/relationships/image" Target="../media/image96.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61.xml"/><Relationship Id="rId3" Type="http://schemas.openxmlformats.org/officeDocument/2006/relationships/image" Target="../media/image92.png"/><Relationship Id="rId4" Type="http://schemas.openxmlformats.org/officeDocument/2006/relationships/image" Target="../media/image19.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62.xml"/><Relationship Id="rId3" Type="http://schemas.openxmlformats.org/officeDocument/2006/relationships/image" Target="../media/image114.png"/><Relationship Id="rId4" Type="http://schemas.openxmlformats.org/officeDocument/2006/relationships/image" Target="../media/image19.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64.xml"/><Relationship Id="rId3" Type="http://schemas.openxmlformats.org/officeDocument/2006/relationships/image" Target="../media/image100.png"/><Relationship Id="rId4" Type="http://schemas.openxmlformats.org/officeDocument/2006/relationships/image" Target="../media/image101.png"/></Relationships>
</file>

<file path=ppt/slides/_rels/slide65.xml.rels><?xml version="1.0" encoding="UTF-8" standalone="yes"?><Relationships xmlns="http://schemas.openxmlformats.org/package/2006/relationships"><Relationship Id="rId11" Type="http://schemas.openxmlformats.org/officeDocument/2006/relationships/image" Target="../media/image99.png"/><Relationship Id="rId10" Type="http://schemas.openxmlformats.org/officeDocument/2006/relationships/image" Target="../media/image105.png"/><Relationship Id="rId1" Type="http://schemas.openxmlformats.org/officeDocument/2006/relationships/slideLayout" Target="../slideLayouts/slideLayout17.xml"/><Relationship Id="rId2" Type="http://schemas.openxmlformats.org/officeDocument/2006/relationships/notesSlide" Target="../notesSlides/notesSlide65.xml"/><Relationship Id="rId3" Type="http://schemas.openxmlformats.org/officeDocument/2006/relationships/hyperlink" Target="https://www.dropbox.com/scl/fi/h0ycb9ik7zhta50zpjub4/Larry-A.-Coldren-Scott-W.-Corzine-Milan-L.-Masanovic-auth.-Kai-Chang-eds.-Diode-Lasers-and-Photonic-Integrated-Circuits-Second-Edition-2012.pdf?rlkey=5z329ac7sopnytsl0yo7moqw2&amp;dl=0" TargetMode="External"/><Relationship Id="rId4" Type="http://schemas.openxmlformats.org/officeDocument/2006/relationships/hyperlink" Target="https://www.dropbox.com/scl/fi/h0ycb9ik7zhta50zpjub4/Larry-A.-Coldren-Scott-W.-Corzine-Milan-L.-Masanovic-auth.-Kai-Chang-eds.-Diode-Lasers-and-Photonic-Integrated-Circuits-Second-Edition-2012.pdf?rlkey=5z329ac7sopnytsl0yo7moqw2&amp;dl=0" TargetMode="External"/><Relationship Id="rId9" Type="http://schemas.openxmlformats.org/officeDocument/2006/relationships/image" Target="../media/image102.png"/><Relationship Id="rId5" Type="http://schemas.openxmlformats.org/officeDocument/2006/relationships/hyperlink" Target="https://opg.optica.org/oe/fulltext.cfm?uri=oe-30-9-14341&amp;id=471420#articleSupplMat" TargetMode="External"/><Relationship Id="rId6" Type="http://schemas.openxmlformats.org/officeDocument/2006/relationships/hyperlink" Target="https://sci-hub.ru/https://ieeexplore.ieee.org/document/8861363" TargetMode="External"/><Relationship Id="rId7" Type="http://schemas.openxmlformats.org/officeDocument/2006/relationships/image" Target="../media/image98.png"/><Relationship Id="rId8" Type="http://schemas.openxmlformats.org/officeDocument/2006/relationships/image" Target="../media/image103.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66.xml"/><Relationship Id="rId3" Type="http://schemas.openxmlformats.org/officeDocument/2006/relationships/image" Target="../media/image116.png"/><Relationship Id="rId4" Type="http://schemas.openxmlformats.org/officeDocument/2006/relationships/image" Target="../media/image104.png"/><Relationship Id="rId5" Type="http://schemas.openxmlformats.org/officeDocument/2006/relationships/image" Target="../media/image107.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67.xml"/><Relationship Id="rId3" Type="http://schemas.openxmlformats.org/officeDocument/2006/relationships/image" Target="../media/image106.png"/><Relationship Id="rId4" Type="http://schemas.openxmlformats.org/officeDocument/2006/relationships/image" Target="../media/image108.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68.xml"/><Relationship Id="rId3" Type="http://schemas.openxmlformats.org/officeDocument/2006/relationships/image" Target="../media/image118.png"/><Relationship Id="rId4" Type="http://schemas.openxmlformats.org/officeDocument/2006/relationships/image" Target="../media/image109.png"/><Relationship Id="rId5" Type="http://schemas.openxmlformats.org/officeDocument/2006/relationships/image" Target="../media/image124.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69.xml"/><Relationship Id="rId3" Type="http://schemas.openxmlformats.org/officeDocument/2006/relationships/image" Target="../media/image123.png"/><Relationship Id="rId4" Type="http://schemas.openxmlformats.org/officeDocument/2006/relationships/hyperlink" Target="https://www.wolframalpha.com/input?i=%281%2F%284*%280.753%29%5E2+%2B+1%29%29%5E2" TargetMode="External"/><Relationship Id="rId5" Type="http://schemas.openxmlformats.org/officeDocument/2006/relationships/image" Target="../media/image125.png"/><Relationship Id="rId6" Type="http://schemas.openxmlformats.org/officeDocument/2006/relationships/image" Target="../media/image10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7.xml"/><Relationship Id="rId3" Type="http://schemas.openxmlformats.org/officeDocument/2006/relationships/hyperlink" Target="https://drive.google.com/file/d/1rJb1uwfuoBJaBsDG6e2KEFAcr7NHCuJO/view?usp=sharing" TargetMode="External"/><Relationship Id="rId4" Type="http://schemas.openxmlformats.org/officeDocument/2006/relationships/image" Target="../media/image7.png"/><Relationship Id="rId5" Type="http://schemas.openxmlformats.org/officeDocument/2006/relationships/image" Target="../media/image28.png"/></Relationships>
</file>

<file path=ppt/slides/_rels/slide70.xml.rels><?xml version="1.0" encoding="UTF-8" standalone="yes"?><Relationships xmlns="http://schemas.openxmlformats.org/package/2006/relationships"><Relationship Id="rId11" Type="http://schemas.openxmlformats.org/officeDocument/2006/relationships/image" Target="../media/image115.png"/><Relationship Id="rId10" Type="http://schemas.openxmlformats.org/officeDocument/2006/relationships/hyperlink" Target="https://drive.google.com/open?id=1dYyAL32BaIM2dyDDKJCzPWmevkSG7m2i&amp;usp=drive_fs" TargetMode="External"/><Relationship Id="rId13" Type="http://schemas.openxmlformats.org/officeDocument/2006/relationships/image" Target="../media/image117.png"/><Relationship Id="rId12" Type="http://schemas.openxmlformats.org/officeDocument/2006/relationships/image" Target="../media/image120.png"/><Relationship Id="rId1" Type="http://schemas.openxmlformats.org/officeDocument/2006/relationships/slideLayout" Target="../slideLayouts/slideLayout17.xml"/><Relationship Id="rId2" Type="http://schemas.openxmlformats.org/officeDocument/2006/relationships/notesSlide" Target="../notesSlides/notesSlide70.xml"/><Relationship Id="rId3" Type="http://schemas.openxmlformats.org/officeDocument/2006/relationships/hyperlink" Target="https://www.photonics.intec.ugent.be/download/pub_3105.pdf" TargetMode="External"/><Relationship Id="rId4" Type="http://schemas.openxmlformats.org/officeDocument/2006/relationships/hyperlink" Target="https://pubs.aip.org/aip/app/article/4/11/111101/1061823/Tutorial-on-narrow-linewidth-tunable-semiconductor" TargetMode="External"/><Relationship Id="rId9" Type="http://schemas.openxmlformats.org/officeDocument/2006/relationships/image" Target="../media/image113.png"/><Relationship Id="rId14" Type="http://schemas.openxmlformats.org/officeDocument/2006/relationships/image" Target="../media/image121.png"/><Relationship Id="rId5" Type="http://schemas.openxmlformats.org/officeDocument/2006/relationships/hyperlink" Target="https://en.wikipedia.org/wiki/Fabry%E2%80%93P%C3%A9rot_interferometer" TargetMode="External"/><Relationship Id="rId6" Type="http://schemas.openxmlformats.org/officeDocument/2006/relationships/image" Target="../media/image110.png"/><Relationship Id="rId7" Type="http://schemas.openxmlformats.org/officeDocument/2006/relationships/image" Target="../media/image112.png"/><Relationship Id="rId8" Type="http://schemas.openxmlformats.org/officeDocument/2006/relationships/image" Target="../media/image111.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72.xml"/><Relationship Id="rId3" Type="http://schemas.openxmlformats.org/officeDocument/2006/relationships/image" Target="../media/image119.png"/><Relationship Id="rId4" Type="http://schemas.openxmlformats.org/officeDocument/2006/relationships/hyperlink" Target="https://drive.google.com/open?id=1dYyAL32BaIM2dyDDKJCzPWmevkSG7m2i&amp;usp=drive_fs" TargetMode="Externa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73.xml"/><Relationship Id="rId3" Type="http://schemas.openxmlformats.org/officeDocument/2006/relationships/image" Target="../media/image122.png"/><Relationship Id="rId4" Type="http://schemas.openxmlformats.org/officeDocument/2006/relationships/hyperlink" Target="https://docs.google.com/presentation/d/1XsiZHuApEJnCRJTGRY-fQOdMPBg62F1IBhqp_DHPUuk/edit#slide=id.g256432adb50_0_0" TargetMode="External"/><Relationship Id="rId5" Type="http://schemas.openxmlformats.org/officeDocument/2006/relationships/hyperlink" Target="https://www.wolframalpha.com/input?i=0.00432%2F%28pi%2F2+*+40+*+10%5E%28-6%29%29" TargetMode="External"/><Relationship Id="rId6" Type="http://schemas.openxmlformats.org/officeDocument/2006/relationships/hyperlink" Target="https://drive.google.com/open?id=1dYyAL32BaIM2dyDDKJCzPWmevkSG7m2i&amp;usp=drive_fs" TargetMode="Externa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74.xml"/><Relationship Id="rId3" Type="http://schemas.openxmlformats.org/officeDocument/2006/relationships/image" Target="../media/image131.png"/><Relationship Id="rId4" Type="http://schemas.openxmlformats.org/officeDocument/2006/relationships/image" Target="../media/image130.png"/><Relationship Id="rId5" Type="http://schemas.openxmlformats.org/officeDocument/2006/relationships/hyperlink" Target="https://drive.google.com/open?id=1dYyAL32BaIM2dyDDKJCzPWmevkSG7m2i&amp;usp=drive_fs" TargetMode="External"/><Relationship Id="rId6" Type="http://schemas.openxmlformats.org/officeDocument/2006/relationships/image" Target="../media/image133.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75.xml"/><Relationship Id="rId3" Type="http://schemas.openxmlformats.org/officeDocument/2006/relationships/image" Target="../media/image138.png"/><Relationship Id="rId4" Type="http://schemas.openxmlformats.org/officeDocument/2006/relationships/image" Target="../media/image137.png"/><Relationship Id="rId5" Type="http://schemas.openxmlformats.org/officeDocument/2006/relationships/hyperlink" Target="https://drive.google.com/open?id=1dYyAL32BaIM2dyDDKJCzPWmevkSG7m2i&amp;usp=drive_fs" TargetMode="External"/><Relationship Id="rId6" Type="http://schemas.openxmlformats.org/officeDocument/2006/relationships/image" Target="../media/image139.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76.xml"/><Relationship Id="rId3" Type="http://schemas.openxmlformats.org/officeDocument/2006/relationships/image" Target="../media/image140.png"/><Relationship Id="rId4" Type="http://schemas.openxmlformats.org/officeDocument/2006/relationships/hyperlink" Target="https://drive.google.com/open?id=1dYyAL32BaIM2dyDDKJCzPWmevkSG7m2i&amp;usp=drive_fs" TargetMode="External"/><Relationship Id="rId5" Type="http://schemas.openxmlformats.org/officeDocument/2006/relationships/image" Target="../media/image139.png"/><Relationship Id="rId6" Type="http://schemas.openxmlformats.org/officeDocument/2006/relationships/image" Target="../media/image144.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77.xml"/><Relationship Id="rId3" Type="http://schemas.openxmlformats.org/officeDocument/2006/relationships/image" Target="../media/image127.png"/><Relationship Id="rId4" Type="http://schemas.openxmlformats.org/officeDocument/2006/relationships/image" Target="../media/image128.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78.xml"/><Relationship Id="rId3" Type="http://schemas.openxmlformats.org/officeDocument/2006/relationships/image" Target="../media/image126.png"/><Relationship Id="rId4" Type="http://schemas.openxmlformats.org/officeDocument/2006/relationships/image" Target="../media/image132.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79.xml"/><Relationship Id="rId3" Type="http://schemas.openxmlformats.org/officeDocument/2006/relationships/image" Target="../media/image119.png"/><Relationship Id="rId4" Type="http://schemas.openxmlformats.org/officeDocument/2006/relationships/image" Target="../media/image129.png"/><Relationship Id="rId5" Type="http://schemas.openxmlformats.org/officeDocument/2006/relationships/image" Target="../media/image13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8.xml"/><Relationship Id="rId3" Type="http://schemas.openxmlformats.org/officeDocument/2006/relationships/image" Target="../media/image10.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80.xml"/><Relationship Id="rId3" Type="http://schemas.openxmlformats.org/officeDocument/2006/relationships/hyperlink" Target="https://www.desmos.com/calculator/hh615vi8xo" TargetMode="External"/><Relationship Id="rId4" Type="http://schemas.openxmlformats.org/officeDocument/2006/relationships/hyperlink" Target="https://www.wolframalpha.com/input?i=2*pi+%3D+2*pi%2F%281310+*+10%5E%28-9%29%29*1.86+*+10%5E%28-4%29+*+x+*+2*pi*7.5+*+10%5E%28-6%29" TargetMode="External"/><Relationship Id="rId5" Type="http://schemas.openxmlformats.org/officeDocument/2006/relationships/hyperlink" Target="https://www.wolframalpha.com/input?i=2*pi+%3D+2*pi%2F%281310+*+10%5E%28-9%29%29*1.84+*+10%5E%28-5%29+*+x+*+2*pi*40+*+10%5E%28-6%29" TargetMode="External"/><Relationship Id="rId6" Type="http://schemas.openxmlformats.org/officeDocument/2006/relationships/hyperlink" Target="https://www.desmos.com/calculator/rdl7l0as24" TargetMode="External"/><Relationship Id="rId7" Type="http://schemas.openxmlformats.org/officeDocument/2006/relationships/image" Target="../media/image136.png"/><Relationship Id="rId8" Type="http://schemas.openxmlformats.org/officeDocument/2006/relationships/image" Target="../media/image141.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81.xml"/><Relationship Id="rId3" Type="http://schemas.openxmlformats.org/officeDocument/2006/relationships/hyperlink" Target="https://www.wolframalpha.com/input?i=25%2F%282*266+%2B+687%29" TargetMode="External"/><Relationship Id="rId4" Type="http://schemas.openxmlformats.org/officeDocument/2006/relationships/hyperlink" Target="https://www.wolframalpha.com/input?i=4+*+8.5+*+%282*120+%2B+60%29%2F%282*120%29" TargetMode="External"/><Relationship Id="rId5" Type="http://schemas.openxmlformats.org/officeDocument/2006/relationships/hyperlink" Target="https://www.wolframalpha.com/input?i=25%2F%2842.5+%2B+2*266%29" TargetMode="Externa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82.xml"/><Relationship Id="rId3" Type="http://schemas.openxmlformats.org/officeDocument/2006/relationships/hyperlink" Target="https://www.wolframalpha.com/input?i=25%2F%28266+%2B+403%29" TargetMode="External"/><Relationship Id="rId4" Type="http://schemas.openxmlformats.org/officeDocument/2006/relationships/hyperlink" Target="https://www.wolframalpha.com/input?i=2+*+8.5+%2B+2+*+8.5+*+%2860%2F120%29" TargetMode="External"/><Relationship Id="rId5" Type="http://schemas.openxmlformats.org/officeDocument/2006/relationships/hyperlink" Target="https://www.wolframalpha.com/input?i=25%2F%2825.5+%2B+266%29" TargetMode="Externa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83.xml"/><Relationship Id="rId3" Type="http://schemas.openxmlformats.org/officeDocument/2006/relationships/image" Target="../media/image135.png"/><Relationship Id="rId4" Type="http://schemas.openxmlformats.org/officeDocument/2006/relationships/hyperlink" Target="https://docs.google.com/presentation/d/1XsiZHuApEJnCRJTGRY-fQOdMPBg62F1IBhqp_DHPUuk/edit#slide=id.g256432adb50_0_0" TargetMode="External"/><Relationship Id="rId5" Type="http://schemas.openxmlformats.org/officeDocument/2006/relationships/hyperlink" Target="https://www.wolframalpha.com/input?i=0.00432%2F%28pi%2F2+*+40+*+10%5E%28-6%29%29" TargetMode="External"/><Relationship Id="rId6" Type="http://schemas.openxmlformats.org/officeDocument/2006/relationships/hyperlink" Target="https://drive.google.com/open?id=1dYyAL32BaIM2dyDDKJCzPWmevkSG7m2i&amp;usp=drive_fs" TargetMode="Externa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84.xml"/><Relationship Id="rId3" Type="http://schemas.openxmlformats.org/officeDocument/2006/relationships/image" Target="../media/image145.png"/><Relationship Id="rId4" Type="http://schemas.openxmlformats.org/officeDocument/2006/relationships/image" Target="../media/image160.png"/><Relationship Id="rId5" Type="http://schemas.openxmlformats.org/officeDocument/2006/relationships/hyperlink" Target="https://drive.google.com/open?id=1dYyAL32BaIM2dyDDKJCzPWmevkSG7m2i&amp;usp=drive_fs" TargetMode="External"/><Relationship Id="rId6" Type="http://schemas.openxmlformats.org/officeDocument/2006/relationships/image" Target="../media/image150.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85.xml"/><Relationship Id="rId3" Type="http://schemas.openxmlformats.org/officeDocument/2006/relationships/image" Target="../media/image151.png"/><Relationship Id="rId4" Type="http://schemas.openxmlformats.org/officeDocument/2006/relationships/image" Target="../media/image146.png"/><Relationship Id="rId5" Type="http://schemas.openxmlformats.org/officeDocument/2006/relationships/hyperlink" Target="https://drive.google.com/open?id=1dYyAL32BaIM2dyDDKJCzPWmevkSG7m2i&amp;usp=drive_fs" TargetMode="External"/><Relationship Id="rId6" Type="http://schemas.openxmlformats.org/officeDocument/2006/relationships/image" Target="../media/image148.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86.xml"/><Relationship Id="rId3" Type="http://schemas.openxmlformats.org/officeDocument/2006/relationships/image" Target="../media/image149.png"/><Relationship Id="rId4" Type="http://schemas.openxmlformats.org/officeDocument/2006/relationships/hyperlink" Target="https://drive.google.com/open?id=1dYyAL32BaIM2dyDDKJCzPWmevkSG7m2i&amp;usp=drive_fs" TargetMode="External"/><Relationship Id="rId5" Type="http://schemas.openxmlformats.org/officeDocument/2006/relationships/image" Target="../media/image148.png"/><Relationship Id="rId6" Type="http://schemas.openxmlformats.org/officeDocument/2006/relationships/image" Target="../media/image152.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87.xml"/><Relationship Id="rId3" Type="http://schemas.openxmlformats.org/officeDocument/2006/relationships/slide" Target="/ppt/slides/slide34.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88.xml"/><Relationship Id="rId3" Type="http://schemas.openxmlformats.org/officeDocument/2006/relationships/image" Target="../media/image142.png"/><Relationship Id="rId4" Type="http://schemas.openxmlformats.org/officeDocument/2006/relationships/hyperlink" Target="https://docs.google.com/presentation/d/1XsiZHuApEJnCRJTGRY-fQOdMPBg62F1IBhqp_DHPUuk/edit#slide=id.g256432adb50_0_0" TargetMode="External"/><Relationship Id="rId5" Type="http://schemas.openxmlformats.org/officeDocument/2006/relationships/hyperlink" Target="https://www.wolframalpha.com/input?i=0.00432%2F%28pi%2F2+*+40+*+10%5E%28-6%29%29" TargetMode="External"/><Relationship Id="rId6" Type="http://schemas.openxmlformats.org/officeDocument/2006/relationships/hyperlink" Target="https://drive.google.com/open?id=1dYyAL32BaIM2dyDDKJCzPWmevkSG7m2i&amp;usp=drive_fs" TargetMode="Externa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89.xml"/><Relationship Id="rId3" Type="http://schemas.openxmlformats.org/officeDocument/2006/relationships/image" Target="../media/image158.png"/><Relationship Id="rId4" Type="http://schemas.openxmlformats.org/officeDocument/2006/relationships/image" Target="../media/image153.png"/><Relationship Id="rId5" Type="http://schemas.openxmlformats.org/officeDocument/2006/relationships/hyperlink" Target="https://drive.google.com/open?id=1dYyAL32BaIM2dyDDKJCzPWmevkSG7m2i&amp;usp=drive_fs" TargetMode="External"/><Relationship Id="rId6" Type="http://schemas.openxmlformats.org/officeDocument/2006/relationships/image" Target="../media/image15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9.xml"/><Relationship Id="rId3" Type="http://schemas.openxmlformats.org/officeDocument/2006/relationships/image" Target="../media/image13.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90.xml"/><Relationship Id="rId3" Type="http://schemas.openxmlformats.org/officeDocument/2006/relationships/image" Target="../media/image147.png"/><Relationship Id="rId4" Type="http://schemas.openxmlformats.org/officeDocument/2006/relationships/image" Target="../media/image154.png"/><Relationship Id="rId5" Type="http://schemas.openxmlformats.org/officeDocument/2006/relationships/image" Target="../media/image155.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91.xml"/><Relationship Id="rId3" Type="http://schemas.openxmlformats.org/officeDocument/2006/relationships/image" Target="../media/image157.png"/><Relationship Id="rId4" Type="http://schemas.openxmlformats.org/officeDocument/2006/relationships/image" Target="../media/image162.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93.xml"/><Relationship Id="rId3" Type="http://schemas.openxmlformats.org/officeDocument/2006/relationships/image" Target="../media/image119.png"/><Relationship Id="rId4" Type="http://schemas.openxmlformats.org/officeDocument/2006/relationships/hyperlink" Target="https://drive.google.com/open?id=1dYyAL32BaIM2dyDDKJCzPWmevkSG7m2i&amp;usp=drive_fs" TargetMode="Externa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94.xml"/><Relationship Id="rId3" Type="http://schemas.openxmlformats.org/officeDocument/2006/relationships/image" Target="../media/image161.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95.xml"/><Relationship Id="rId3" Type="http://schemas.openxmlformats.org/officeDocument/2006/relationships/slide" Target="/ppt/slides/slide68.xml"/><Relationship Id="rId4" Type="http://schemas.openxmlformats.org/officeDocument/2006/relationships/image" Target="../media/image163.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96.xml"/><Relationship Id="rId3" Type="http://schemas.openxmlformats.org/officeDocument/2006/relationships/image" Target="../media/image119.png"/><Relationship Id="rId4" Type="http://schemas.openxmlformats.org/officeDocument/2006/relationships/image" Target="../media/image164.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97.xml"/><Relationship Id="rId3" Type="http://schemas.openxmlformats.org/officeDocument/2006/relationships/hyperlink" Target="https://www.desmos.com/calculator/olodqymbxt" TargetMode="External"/><Relationship Id="rId4" Type="http://schemas.openxmlformats.org/officeDocument/2006/relationships/hyperlink" Target="https://www.desmos.com/calculator/koxtdl4tgh" TargetMode="Externa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98.xml"/><Relationship Id="rId3" Type="http://schemas.openxmlformats.org/officeDocument/2006/relationships/hyperlink" Target="https://www.desmos.com/calculator/olodqymbxt" TargetMode="Externa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22"/>
          <p:cNvSpPr txBox="1"/>
          <p:nvPr>
            <p:ph type="title"/>
          </p:nvPr>
        </p:nvSpPr>
        <p:spPr>
          <a:xfrm>
            <a:off x="1367000" y="953975"/>
            <a:ext cx="7249500" cy="836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Vernier Laser Modeling</a:t>
            </a:r>
            <a:endParaRPr/>
          </a:p>
        </p:txBody>
      </p:sp>
      <p:sp>
        <p:nvSpPr>
          <p:cNvPr id="105" name="Google Shape;105;p22"/>
          <p:cNvSpPr txBox="1"/>
          <p:nvPr>
            <p:ph idx="1" type="subTitle"/>
          </p:nvPr>
        </p:nvSpPr>
        <p:spPr>
          <a:xfrm>
            <a:off x="1367000" y="2628875"/>
            <a:ext cx="3132300" cy="11058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Alex Sludds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31"/>
          <p:cNvSpPr txBox="1"/>
          <p:nvPr>
            <p:ph type="title"/>
          </p:nvPr>
        </p:nvSpPr>
        <p:spPr>
          <a:xfrm>
            <a:off x="774075" y="0"/>
            <a:ext cx="7030500" cy="444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97" name="Google Shape;197;p31"/>
          <p:cNvPicPr preferRelativeResize="0"/>
          <p:nvPr/>
        </p:nvPicPr>
        <p:blipFill>
          <a:blip r:embed="rId3">
            <a:alphaModFix/>
          </a:blip>
          <a:stretch>
            <a:fillRect/>
          </a:stretch>
        </p:blipFill>
        <p:spPr>
          <a:xfrm>
            <a:off x="84422" y="862275"/>
            <a:ext cx="4718727" cy="3418949"/>
          </a:xfrm>
          <a:prstGeom prst="rect">
            <a:avLst/>
          </a:prstGeom>
          <a:noFill/>
          <a:ln>
            <a:noFill/>
          </a:ln>
        </p:spPr>
      </p:pic>
      <p:pic>
        <p:nvPicPr>
          <p:cNvPr id="198" name="Google Shape;198;p31"/>
          <p:cNvPicPr preferRelativeResize="0"/>
          <p:nvPr/>
        </p:nvPicPr>
        <p:blipFill>
          <a:blip r:embed="rId4">
            <a:alphaModFix/>
          </a:blip>
          <a:stretch>
            <a:fillRect/>
          </a:stretch>
        </p:blipFill>
        <p:spPr>
          <a:xfrm>
            <a:off x="4721827" y="820700"/>
            <a:ext cx="4336323" cy="3502101"/>
          </a:xfrm>
          <a:prstGeom prst="rect">
            <a:avLst/>
          </a:prstGeom>
          <a:noFill/>
          <a:ln>
            <a:noFill/>
          </a:ln>
        </p:spPr>
      </p:pic>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5" name="Shape 1255"/>
        <p:cNvGrpSpPr/>
        <p:nvPr/>
      </p:nvGrpSpPr>
      <p:grpSpPr>
        <a:xfrm>
          <a:off x="0" y="0"/>
          <a:ext cx="0" cy="0"/>
          <a:chOff x="0" y="0"/>
          <a:chExt cx="0" cy="0"/>
        </a:xfrm>
      </p:grpSpPr>
      <p:pic>
        <p:nvPicPr>
          <p:cNvPr id="1256" name="Google Shape;1256;p121"/>
          <p:cNvPicPr preferRelativeResize="0"/>
          <p:nvPr/>
        </p:nvPicPr>
        <p:blipFill>
          <a:blip r:embed="rId3">
            <a:alphaModFix/>
          </a:blip>
          <a:stretch>
            <a:fillRect/>
          </a:stretch>
        </p:blipFill>
        <p:spPr>
          <a:xfrm>
            <a:off x="4437126" y="882187"/>
            <a:ext cx="2326150" cy="2545274"/>
          </a:xfrm>
          <a:prstGeom prst="rect">
            <a:avLst/>
          </a:prstGeom>
          <a:noFill/>
          <a:ln>
            <a:noFill/>
          </a:ln>
        </p:spPr>
      </p:pic>
      <p:sp>
        <p:nvSpPr>
          <p:cNvPr id="1257" name="Google Shape;1257;p121"/>
          <p:cNvSpPr txBox="1"/>
          <p:nvPr>
            <p:ph type="title"/>
          </p:nvPr>
        </p:nvSpPr>
        <p:spPr>
          <a:xfrm>
            <a:off x="774075" y="0"/>
            <a:ext cx="7030500" cy="444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SiN + XPS Ring</a:t>
            </a:r>
            <a:endParaRPr/>
          </a:p>
        </p:txBody>
      </p:sp>
      <p:sp>
        <p:nvSpPr>
          <p:cNvPr id="1258" name="Google Shape;1258;p121"/>
          <p:cNvSpPr txBox="1"/>
          <p:nvPr>
            <p:ph idx="1" type="body"/>
          </p:nvPr>
        </p:nvSpPr>
        <p:spPr>
          <a:xfrm>
            <a:off x="774075" y="569025"/>
            <a:ext cx="3798000" cy="317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Ring composed of ideal waveguide with tunable loss, length. XPS as well as ideal directional couplers</a:t>
            </a:r>
            <a:endParaRPr/>
          </a:p>
        </p:txBody>
      </p:sp>
      <p:pic>
        <p:nvPicPr>
          <p:cNvPr id="1259" name="Google Shape;1259;p121"/>
          <p:cNvPicPr preferRelativeResize="0"/>
          <p:nvPr/>
        </p:nvPicPr>
        <p:blipFill>
          <a:blip r:embed="rId4">
            <a:alphaModFix/>
          </a:blip>
          <a:stretch>
            <a:fillRect/>
          </a:stretch>
        </p:blipFill>
        <p:spPr>
          <a:xfrm>
            <a:off x="7432550" y="1475103"/>
            <a:ext cx="1392700" cy="1359425"/>
          </a:xfrm>
          <a:prstGeom prst="rect">
            <a:avLst/>
          </a:prstGeom>
          <a:noFill/>
          <a:ln>
            <a:noFill/>
          </a:ln>
        </p:spPr>
      </p:pic>
      <p:cxnSp>
        <p:nvCxnSpPr>
          <p:cNvPr id="1260" name="Google Shape;1260;p121"/>
          <p:cNvCxnSpPr>
            <a:stCxn id="1261" idx="3"/>
          </p:cNvCxnSpPr>
          <p:nvPr/>
        </p:nvCxnSpPr>
        <p:spPr>
          <a:xfrm>
            <a:off x="6763322" y="2154837"/>
            <a:ext cx="636300" cy="0"/>
          </a:xfrm>
          <a:prstGeom prst="straightConnector1">
            <a:avLst/>
          </a:prstGeom>
          <a:noFill/>
          <a:ln cap="flat" cmpd="sng" w="9525">
            <a:solidFill>
              <a:srgbClr val="FF3300"/>
            </a:solidFill>
            <a:prstDash val="solid"/>
            <a:round/>
            <a:headEnd len="med" w="med" type="none"/>
            <a:tailEnd len="med" w="med" type="triangle"/>
          </a:ln>
        </p:spPr>
      </p:cxnSp>
      <p:sp>
        <p:nvSpPr>
          <p:cNvPr id="1262" name="Google Shape;1262;p121"/>
          <p:cNvSpPr/>
          <p:nvPr/>
        </p:nvSpPr>
        <p:spPr>
          <a:xfrm>
            <a:off x="4437125" y="882188"/>
            <a:ext cx="2326200" cy="2545200"/>
          </a:xfrm>
          <a:prstGeom prst="rect">
            <a:avLst/>
          </a:prstGeom>
          <a:noFill/>
          <a:ln cap="flat" cmpd="sng" w="19050">
            <a:solidFill>
              <a:srgbClr val="FF33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121"/>
          <p:cNvSpPr/>
          <p:nvPr/>
        </p:nvSpPr>
        <p:spPr>
          <a:xfrm>
            <a:off x="7432550" y="1475113"/>
            <a:ext cx="1392600" cy="1359300"/>
          </a:xfrm>
          <a:prstGeom prst="rect">
            <a:avLst/>
          </a:prstGeom>
          <a:noFill/>
          <a:ln cap="flat" cmpd="sng" w="19050">
            <a:solidFill>
              <a:srgbClr val="FF33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64" name="Google Shape;1264;p121"/>
          <p:cNvCxnSpPr/>
          <p:nvPr/>
        </p:nvCxnSpPr>
        <p:spPr>
          <a:xfrm flipH="1" rot="10800000">
            <a:off x="4025675" y="3068100"/>
            <a:ext cx="725700" cy="888600"/>
          </a:xfrm>
          <a:prstGeom prst="straightConnector1">
            <a:avLst/>
          </a:prstGeom>
          <a:noFill/>
          <a:ln cap="flat" cmpd="sng" w="9525">
            <a:solidFill>
              <a:schemeClr val="dk2"/>
            </a:solidFill>
            <a:prstDash val="solid"/>
            <a:round/>
            <a:headEnd len="med" w="med" type="none"/>
            <a:tailEnd len="med" w="med" type="triangle"/>
          </a:ln>
        </p:spPr>
      </p:cxnSp>
      <p:sp>
        <p:nvSpPr>
          <p:cNvPr id="1265" name="Google Shape;1265;p121"/>
          <p:cNvSpPr txBox="1"/>
          <p:nvPr/>
        </p:nvSpPr>
        <p:spPr>
          <a:xfrm>
            <a:off x="3057200" y="3871150"/>
            <a:ext cx="15894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Waveguide elements emulate a bend through:</a:t>
            </a:r>
            <a:endParaRPr/>
          </a:p>
          <a:p>
            <a:pPr indent="0" lvl="0" marL="0" rtl="0" algn="l">
              <a:spcBef>
                <a:spcPts val="0"/>
              </a:spcBef>
              <a:spcAft>
                <a:spcPts val="0"/>
              </a:spcAft>
              <a:buNone/>
            </a:pPr>
            <a:r>
              <a:rPr lang="en"/>
              <a:t>Length = pi/2 * pPar(“length”)</a:t>
            </a:r>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9" name="Shape 1269"/>
        <p:cNvGrpSpPr/>
        <p:nvPr/>
      </p:nvGrpSpPr>
      <p:grpSpPr>
        <a:xfrm>
          <a:off x="0" y="0"/>
          <a:ext cx="0" cy="0"/>
          <a:chOff x="0" y="0"/>
          <a:chExt cx="0" cy="0"/>
        </a:xfrm>
      </p:grpSpPr>
      <p:sp>
        <p:nvSpPr>
          <p:cNvPr id="1270" name="Google Shape;1270;p122"/>
          <p:cNvSpPr txBox="1"/>
          <p:nvPr>
            <p:ph type="title"/>
          </p:nvPr>
        </p:nvSpPr>
        <p:spPr>
          <a:xfrm>
            <a:off x="774075" y="0"/>
            <a:ext cx="7030500" cy="444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SiN + XPS Design Tradeoff Space</a:t>
            </a:r>
            <a:endParaRPr/>
          </a:p>
        </p:txBody>
      </p:sp>
      <p:sp>
        <p:nvSpPr>
          <p:cNvPr id="1271" name="Google Shape;1271;p122"/>
          <p:cNvSpPr txBox="1"/>
          <p:nvPr>
            <p:ph idx="1" type="body"/>
          </p:nvPr>
        </p:nvSpPr>
        <p:spPr>
          <a:xfrm>
            <a:off x="774075" y="569025"/>
            <a:ext cx="7560300" cy="1407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Bounds are same as derived for </a:t>
            </a:r>
            <a:r>
              <a:rPr lang="en" u="sng">
                <a:solidFill>
                  <a:schemeClr val="hlink"/>
                </a:solidFill>
                <a:hlinkClick action="ppaction://hlinksldjump" r:id="rId3"/>
              </a:rPr>
              <a:t>Si Vernier Mirror Laser slide</a:t>
            </a:r>
            <a:r>
              <a:rPr lang="en"/>
              <a:t>:</a:t>
            </a:r>
            <a:endParaRPr/>
          </a:p>
          <a:p>
            <a:pPr indent="-317500" lvl="0" marL="457200" rtl="0" algn="l">
              <a:spcBef>
                <a:spcPts val="0"/>
              </a:spcBef>
              <a:spcAft>
                <a:spcPts val="0"/>
              </a:spcAft>
              <a:buSzPts val="1400"/>
              <a:buChar char="●"/>
            </a:pPr>
            <a:r>
              <a:rPr lang="en"/>
              <a:t>Q &gt; 8410</a:t>
            </a:r>
            <a:endParaRPr/>
          </a:p>
          <a:p>
            <a:pPr indent="-317500" lvl="0" marL="457200" rtl="0" algn="l">
              <a:spcBef>
                <a:spcPts val="0"/>
              </a:spcBef>
              <a:spcAft>
                <a:spcPts val="0"/>
              </a:spcAft>
              <a:buSzPts val="1400"/>
              <a:buChar char="●"/>
            </a:pPr>
            <a:r>
              <a:rPr lang="en"/>
              <a:t>Single ring loss &lt; -2.07 dB</a:t>
            </a:r>
            <a:endParaRPr/>
          </a:p>
        </p:txBody>
      </p:sp>
      <p:graphicFrame>
        <p:nvGraphicFramePr>
          <p:cNvPr id="1272" name="Google Shape;1272;p122"/>
          <p:cNvGraphicFramePr/>
          <p:nvPr/>
        </p:nvGraphicFramePr>
        <p:xfrm>
          <a:off x="129913" y="2203400"/>
          <a:ext cx="3000000" cy="3000000"/>
        </p:xfrm>
        <a:graphic>
          <a:graphicData uri="http://schemas.openxmlformats.org/drawingml/2006/table">
            <a:tbl>
              <a:tblPr>
                <a:noFill/>
                <a:tableStyleId>{96ED18DA-744A-420B-979A-548ECF4F2292}</a:tableStyleId>
              </a:tblPr>
              <a:tblGrid>
                <a:gridCol w="497225"/>
                <a:gridCol w="405150"/>
                <a:gridCol w="727400"/>
                <a:gridCol w="405150"/>
                <a:gridCol w="727400"/>
                <a:gridCol w="727400"/>
                <a:gridCol w="727400"/>
                <a:gridCol w="727400"/>
                <a:gridCol w="727400"/>
                <a:gridCol w="405150"/>
                <a:gridCol w="764250"/>
                <a:gridCol w="764250"/>
                <a:gridCol w="405150"/>
                <a:gridCol w="837900"/>
              </a:tblGrid>
              <a:tr h="361950">
                <a:tc>
                  <a:txBody>
                    <a:bodyPr/>
                    <a:lstStyle/>
                    <a:p>
                      <a:pPr indent="0" lvl="0" marL="0" rtl="0" algn="l">
                        <a:lnSpc>
                          <a:spcPct val="115000"/>
                        </a:lnSpc>
                        <a:spcBef>
                          <a:spcPts val="0"/>
                        </a:spcBef>
                        <a:spcAft>
                          <a:spcPts val="0"/>
                        </a:spcAft>
                        <a:buNone/>
                      </a:pPr>
                      <a:r>
                        <a:rPr lang="en" sz="1000"/>
                        <a:t>Ring Radius (um)</a:t>
                      </a:r>
                      <a:endParaRPr sz="1000"/>
                    </a:p>
                  </a:txBody>
                  <a:tcPr marT="19050" marB="19050" marR="28575" marL="28575" anchor="b">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FSR (nm)</a:t>
                      </a:r>
                      <a:endParaRPr sz="1000"/>
                    </a:p>
                  </a:txBody>
                  <a:tcPr marT="19050" marB="19050" marR="28575" marL="28575" anchor="b">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Single ring loss (dB), k²=0.1</a:t>
                      </a:r>
                      <a:endParaRPr sz="1000"/>
                    </a:p>
                  </a:txBody>
                  <a:tcPr marT="19050" marB="19050" marR="28575" marL="28575" anchor="b">
                    <a:lnL cap="flat" cmpd="sng" w="9525">
                      <a:solidFill>
                        <a:srgbClr val="000000"/>
                      </a:solidFill>
                      <a:prstDash val="solid"/>
                      <a:round/>
                      <a:headEnd len="sm" w="sm" type="none"/>
                      <a:tailEnd len="sm" w="sm" type="none"/>
                    </a:lnL>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Q, k²=0.1</a:t>
                      </a:r>
                      <a:endParaRPr sz="1000"/>
                    </a:p>
                  </a:txBody>
                  <a:tcPr marT="19050" marB="19050" marR="28575" marL="28575" anchor="b">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Vernier FSR estimate, k²=0.10 (nm)</a:t>
                      </a:r>
                      <a:endParaRPr sz="1000"/>
                    </a:p>
                  </a:txBody>
                  <a:tcPr marT="19050" marB="19050" marR="28575" marL="28575" anchor="b">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Single ring loss (dB), k²=0.15</a:t>
                      </a:r>
                      <a:endParaRPr sz="1000"/>
                    </a:p>
                  </a:txBody>
                  <a:tcPr marT="19050" marB="19050" marR="28575" marL="28575" anchor="b">
                    <a:lnL cap="flat" cmpd="sng" w="9525">
                      <a:solidFill>
                        <a:srgbClr val="000000"/>
                      </a:solidFill>
                      <a:prstDash val="solid"/>
                      <a:round/>
                      <a:headEnd len="sm" w="sm" type="none"/>
                      <a:tailEnd len="sm" w="sm" type="none"/>
                    </a:lnL>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Q, k²=0.15</a:t>
                      </a:r>
                      <a:endParaRPr sz="1000"/>
                    </a:p>
                  </a:txBody>
                  <a:tcPr marT="19050" marB="19050" marR="28575" marL="28575" anchor="b">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Vernier FSR estimate, k²=0.15 (nm)</a:t>
                      </a:r>
                      <a:endParaRPr sz="1000"/>
                    </a:p>
                  </a:txBody>
                  <a:tcPr marT="19050" marB="19050" marR="28575" marL="28575" anchor="b">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Single ring loss (dB), k²=0.2</a:t>
                      </a:r>
                      <a:endParaRPr sz="1000"/>
                    </a:p>
                  </a:txBody>
                  <a:tcPr marT="19050" marB="19050" marR="28575" marL="28575" anchor="b">
                    <a:lnL cap="flat" cmpd="sng" w="9525">
                      <a:solidFill>
                        <a:srgbClr val="000000"/>
                      </a:solidFill>
                      <a:prstDash val="solid"/>
                      <a:round/>
                      <a:headEnd len="sm" w="sm" type="none"/>
                      <a:tailEnd len="sm" w="sm" type="none"/>
                    </a:lnL>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Q, k²=0.2</a:t>
                      </a:r>
                      <a:endParaRPr sz="1000"/>
                    </a:p>
                  </a:txBody>
                  <a:tcPr marT="19050" marB="19050" marR="28575" marL="28575" anchor="b">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Vernier FSR estimate, k²=0.2 (nm)</a:t>
                      </a:r>
                      <a:endParaRPr sz="1000"/>
                    </a:p>
                  </a:txBody>
                  <a:tcPr marT="19050" marB="19050" marR="28575" marL="28575" anchor="b">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Single ring loss (dB), k²=0.3</a:t>
                      </a:r>
                      <a:endParaRPr sz="1000"/>
                    </a:p>
                  </a:txBody>
                  <a:tcPr marT="19050" marB="19050" marR="28575" marL="28575" anchor="b">
                    <a:lnL cap="flat" cmpd="sng" w="9525">
                      <a:solidFill>
                        <a:srgbClr val="000000"/>
                      </a:solidFill>
                      <a:prstDash val="solid"/>
                      <a:round/>
                      <a:headEnd len="sm" w="sm" type="none"/>
                      <a:tailEnd len="sm" w="sm" type="none"/>
                    </a:lnL>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Q, k²=0.3</a:t>
                      </a:r>
                      <a:endParaRPr sz="1000"/>
                    </a:p>
                  </a:txBody>
                  <a:tcPr marT="19050" marB="19050" marR="28575" marL="28575" anchor="b">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Vernier FSR estimate, k²=0.3 (nm)</a:t>
                      </a:r>
                      <a:endParaRPr sz="1000"/>
                    </a:p>
                  </a:txBody>
                  <a:tcPr marT="19050" marB="19050" marR="28575" marL="28575" anchor="b">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00025">
                <a:tc>
                  <a:txBody>
                    <a:bodyPr/>
                    <a:lstStyle/>
                    <a:p>
                      <a:pPr indent="0" lvl="0" marL="0" rtl="0" algn="r">
                        <a:lnSpc>
                          <a:spcPct val="115000"/>
                        </a:lnSpc>
                        <a:spcBef>
                          <a:spcPts val="0"/>
                        </a:spcBef>
                        <a:spcAft>
                          <a:spcPts val="0"/>
                        </a:spcAft>
                        <a:buNone/>
                      </a:pPr>
                      <a:r>
                        <a:rPr lang="en" sz="1000"/>
                        <a:t>30</a:t>
                      </a:r>
                      <a:endParaRPr sz="1000"/>
                    </a:p>
                  </a:txBody>
                  <a:tcPr marT="19050" marB="19050" marR="28575" marL="28575" anchor="b">
                    <a:lnT cap="flat" cmpd="sng" w="9525">
                      <a:solidFill>
                        <a:srgbClr val="000000"/>
                      </a:solidFill>
                      <a:prstDash val="solid"/>
                      <a:round/>
                      <a:headEnd len="sm" w="sm" type="none"/>
                      <a:tailEnd len="sm" w="sm" type="none"/>
                    </a:lnT>
                  </a:tcPr>
                </a:tc>
                <a:tc>
                  <a:txBody>
                    <a:bodyPr/>
                    <a:lstStyle/>
                    <a:p>
                      <a:pPr indent="0" lvl="0" marL="0" rtl="0" algn="r">
                        <a:lnSpc>
                          <a:spcPct val="115000"/>
                        </a:lnSpc>
                        <a:spcBef>
                          <a:spcPts val="0"/>
                        </a:spcBef>
                        <a:spcAft>
                          <a:spcPts val="0"/>
                        </a:spcAft>
                        <a:buNone/>
                      </a:pPr>
                      <a:r>
                        <a:rPr lang="en" sz="1000"/>
                        <a:t>4.598</a:t>
                      </a:r>
                      <a:endParaRPr sz="1000"/>
                    </a:p>
                  </a:txBody>
                  <a:tcPr marT="19050" marB="19050" marR="28575" marL="28575" anchor="b">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tcPr>
                </a:tc>
                <a:tc>
                  <a:txBody>
                    <a:bodyPr/>
                    <a:lstStyle/>
                    <a:p>
                      <a:pPr indent="0" lvl="0" marL="0" rtl="0" algn="r">
                        <a:lnSpc>
                          <a:spcPct val="115000"/>
                        </a:lnSpc>
                        <a:spcBef>
                          <a:spcPts val="0"/>
                        </a:spcBef>
                        <a:spcAft>
                          <a:spcPts val="0"/>
                        </a:spcAft>
                        <a:buNone/>
                      </a:pPr>
                      <a:r>
                        <a:rPr lang="en" sz="1000"/>
                        <a:t>-2.862</a:t>
                      </a:r>
                      <a:endParaRPr sz="1000"/>
                    </a:p>
                  </a:txBody>
                  <a:tcPr marT="19050" marB="19050" marR="28575" marL="28575" anchor="b">
                    <a:lnL cap="flat" cmpd="sng" w="9525">
                      <a:solidFill>
                        <a:srgbClr val="000000"/>
                      </a:solidFill>
                      <a:prstDash val="solid"/>
                      <a:round/>
                      <a:headEnd len="sm" w="sm" type="none"/>
                      <a:tailEnd len="sm" w="sm" type="none"/>
                    </a:lnL>
                    <a:lnT cap="flat" cmpd="sng" w="9525">
                      <a:solidFill>
                        <a:srgbClr val="000000"/>
                      </a:solidFill>
                      <a:prstDash val="solid"/>
                      <a:round/>
                      <a:headEnd len="sm" w="sm" type="none"/>
                      <a:tailEnd len="sm" w="sm" type="none"/>
                    </a:lnT>
                    <a:solidFill>
                      <a:srgbClr val="E06666"/>
                    </a:solidFill>
                  </a:tcPr>
                </a:tc>
                <a:tc>
                  <a:txBody>
                    <a:bodyPr/>
                    <a:lstStyle/>
                    <a:p>
                      <a:pPr indent="0" lvl="0" marL="0" rtl="0" algn="r">
                        <a:lnSpc>
                          <a:spcPct val="115000"/>
                        </a:lnSpc>
                        <a:spcBef>
                          <a:spcPts val="0"/>
                        </a:spcBef>
                        <a:spcAft>
                          <a:spcPts val="0"/>
                        </a:spcAft>
                        <a:buNone/>
                      </a:pPr>
                      <a:r>
                        <a:rPr lang="en" sz="1000"/>
                        <a:t>9459</a:t>
                      </a:r>
                      <a:endParaRPr sz="1000"/>
                    </a:p>
                  </a:txBody>
                  <a:tcPr marT="19050" marB="19050" marR="28575" marL="28575" anchor="b">
                    <a:lnT cap="flat" cmpd="sng" w="9525">
                      <a:solidFill>
                        <a:srgbClr val="000000"/>
                      </a:solidFill>
                      <a:prstDash val="solid"/>
                      <a:round/>
                      <a:headEnd len="sm" w="sm" type="none"/>
                      <a:tailEnd len="sm" w="sm" type="none"/>
                    </a:lnT>
                    <a:solidFill>
                      <a:srgbClr val="B7E1CD"/>
                    </a:solidFill>
                  </a:tcPr>
                </a:tc>
                <a:tc>
                  <a:txBody>
                    <a:bodyPr/>
                    <a:lstStyle/>
                    <a:p>
                      <a:pPr indent="0" lvl="0" marL="0" rtl="0" algn="r">
                        <a:lnSpc>
                          <a:spcPct val="115000"/>
                        </a:lnSpc>
                        <a:spcBef>
                          <a:spcPts val="0"/>
                        </a:spcBef>
                        <a:spcAft>
                          <a:spcPts val="0"/>
                        </a:spcAft>
                        <a:buNone/>
                      </a:pPr>
                      <a:r>
                        <a:rPr lang="en" sz="1000"/>
                        <a:t>157.26</a:t>
                      </a:r>
                      <a:endParaRPr sz="1000"/>
                    </a:p>
                  </a:txBody>
                  <a:tcPr marT="19050" marB="19050" marR="28575" marL="28575" anchor="b">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solidFill>
                      <a:srgbClr val="B7E1CD"/>
                    </a:solidFill>
                  </a:tcPr>
                </a:tc>
                <a:tc>
                  <a:txBody>
                    <a:bodyPr/>
                    <a:lstStyle/>
                    <a:p>
                      <a:pPr indent="0" lvl="0" marL="0" rtl="0" algn="r">
                        <a:lnSpc>
                          <a:spcPct val="115000"/>
                        </a:lnSpc>
                        <a:spcBef>
                          <a:spcPts val="0"/>
                        </a:spcBef>
                        <a:spcAft>
                          <a:spcPts val="0"/>
                        </a:spcAft>
                        <a:buNone/>
                      </a:pPr>
                      <a:r>
                        <a:rPr lang="en" sz="1000"/>
                        <a:t>-1.683</a:t>
                      </a:r>
                      <a:endParaRPr sz="1000"/>
                    </a:p>
                  </a:txBody>
                  <a:tcPr marT="19050" marB="19050" marR="28575" marL="28575" anchor="b">
                    <a:lnL cap="flat" cmpd="sng" w="9525">
                      <a:solidFill>
                        <a:srgbClr val="000000"/>
                      </a:solidFill>
                      <a:prstDash val="solid"/>
                      <a:round/>
                      <a:headEnd len="sm" w="sm" type="none"/>
                      <a:tailEnd len="sm" w="sm" type="none"/>
                    </a:lnL>
                    <a:lnT cap="flat" cmpd="sng" w="9525">
                      <a:solidFill>
                        <a:srgbClr val="000000"/>
                      </a:solidFill>
                      <a:prstDash val="solid"/>
                      <a:round/>
                      <a:headEnd len="sm" w="sm" type="none"/>
                      <a:tailEnd len="sm" w="sm" type="none"/>
                    </a:lnT>
                    <a:solidFill>
                      <a:srgbClr val="B7E1CD"/>
                    </a:solidFill>
                  </a:tcPr>
                </a:tc>
                <a:tc>
                  <a:txBody>
                    <a:bodyPr/>
                    <a:lstStyle/>
                    <a:p>
                      <a:pPr indent="0" lvl="0" marL="0" rtl="0" algn="r">
                        <a:lnSpc>
                          <a:spcPct val="115000"/>
                        </a:lnSpc>
                        <a:spcBef>
                          <a:spcPts val="0"/>
                        </a:spcBef>
                        <a:spcAft>
                          <a:spcPts val="0"/>
                        </a:spcAft>
                        <a:buNone/>
                      </a:pPr>
                      <a:r>
                        <a:rPr lang="en" sz="1000"/>
                        <a:t>7317</a:t>
                      </a:r>
                      <a:endParaRPr sz="1000"/>
                    </a:p>
                  </a:txBody>
                  <a:tcPr marT="19050" marB="19050" marR="28575" marL="28575" anchor="b">
                    <a:lnT cap="flat" cmpd="sng" w="9525">
                      <a:solidFill>
                        <a:srgbClr val="000000"/>
                      </a:solidFill>
                      <a:prstDash val="solid"/>
                      <a:round/>
                      <a:headEnd len="sm" w="sm" type="none"/>
                      <a:tailEnd len="sm" w="sm" type="none"/>
                    </a:lnT>
                    <a:solidFill>
                      <a:srgbClr val="E06666"/>
                    </a:solidFill>
                  </a:tcPr>
                </a:tc>
                <a:tc>
                  <a:txBody>
                    <a:bodyPr/>
                    <a:lstStyle/>
                    <a:p>
                      <a:pPr indent="0" lvl="0" marL="0" rtl="0" algn="r">
                        <a:lnSpc>
                          <a:spcPct val="115000"/>
                        </a:lnSpc>
                        <a:spcBef>
                          <a:spcPts val="0"/>
                        </a:spcBef>
                        <a:spcAft>
                          <a:spcPts val="0"/>
                        </a:spcAft>
                        <a:buNone/>
                      </a:pPr>
                      <a:r>
                        <a:rPr lang="en" sz="1000"/>
                        <a:t>122.69</a:t>
                      </a:r>
                      <a:endParaRPr sz="1000"/>
                    </a:p>
                  </a:txBody>
                  <a:tcPr marT="19050" marB="19050" marR="28575" marL="28575" anchor="b">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solidFill>
                      <a:srgbClr val="B7E1CD"/>
                    </a:solidFill>
                  </a:tcPr>
                </a:tc>
                <a:tc>
                  <a:txBody>
                    <a:bodyPr/>
                    <a:lstStyle/>
                    <a:p>
                      <a:pPr indent="0" lvl="0" marL="0" rtl="0" algn="r">
                        <a:lnSpc>
                          <a:spcPct val="115000"/>
                        </a:lnSpc>
                        <a:spcBef>
                          <a:spcPts val="0"/>
                        </a:spcBef>
                        <a:spcAft>
                          <a:spcPts val="0"/>
                        </a:spcAft>
                        <a:buNone/>
                      </a:pPr>
                      <a:r>
                        <a:rPr lang="en" sz="1000"/>
                        <a:t>-1.077</a:t>
                      </a:r>
                      <a:endParaRPr sz="1000"/>
                    </a:p>
                  </a:txBody>
                  <a:tcPr marT="19050" marB="19050" marR="28575" marL="28575" anchor="b">
                    <a:lnL cap="flat" cmpd="sng" w="9525">
                      <a:solidFill>
                        <a:srgbClr val="000000"/>
                      </a:solidFill>
                      <a:prstDash val="solid"/>
                      <a:round/>
                      <a:headEnd len="sm" w="sm" type="none"/>
                      <a:tailEnd len="sm" w="sm" type="none"/>
                    </a:lnL>
                    <a:lnT cap="flat" cmpd="sng" w="9525">
                      <a:solidFill>
                        <a:srgbClr val="000000"/>
                      </a:solidFill>
                      <a:prstDash val="solid"/>
                      <a:round/>
                      <a:headEnd len="sm" w="sm" type="none"/>
                      <a:tailEnd len="sm" w="sm" type="none"/>
                    </a:lnT>
                    <a:solidFill>
                      <a:srgbClr val="B7E1CD"/>
                    </a:solidFill>
                  </a:tcPr>
                </a:tc>
                <a:tc>
                  <a:txBody>
                    <a:bodyPr/>
                    <a:lstStyle/>
                    <a:p>
                      <a:pPr indent="0" lvl="0" marL="0" rtl="0" algn="r">
                        <a:lnSpc>
                          <a:spcPct val="115000"/>
                        </a:lnSpc>
                        <a:spcBef>
                          <a:spcPts val="0"/>
                        </a:spcBef>
                        <a:spcAft>
                          <a:spcPts val="0"/>
                        </a:spcAft>
                        <a:buNone/>
                      </a:pPr>
                      <a:r>
                        <a:rPr lang="en" sz="1000"/>
                        <a:t>5854</a:t>
                      </a:r>
                      <a:endParaRPr sz="1000"/>
                    </a:p>
                  </a:txBody>
                  <a:tcPr marT="19050" marB="19050" marR="28575" marL="28575" anchor="b">
                    <a:lnT cap="flat" cmpd="sng" w="9525">
                      <a:solidFill>
                        <a:srgbClr val="000000"/>
                      </a:solidFill>
                      <a:prstDash val="solid"/>
                      <a:round/>
                      <a:headEnd len="sm" w="sm" type="none"/>
                      <a:tailEnd len="sm" w="sm" type="none"/>
                    </a:lnT>
                    <a:solidFill>
                      <a:srgbClr val="E06666"/>
                    </a:solidFill>
                  </a:tcPr>
                </a:tc>
                <a:tc>
                  <a:txBody>
                    <a:bodyPr/>
                    <a:lstStyle/>
                    <a:p>
                      <a:pPr indent="0" lvl="0" marL="0" rtl="0" algn="r">
                        <a:lnSpc>
                          <a:spcPct val="115000"/>
                        </a:lnSpc>
                        <a:spcBef>
                          <a:spcPts val="0"/>
                        </a:spcBef>
                        <a:spcAft>
                          <a:spcPts val="0"/>
                        </a:spcAft>
                        <a:buNone/>
                      </a:pPr>
                      <a:r>
                        <a:rPr lang="en" sz="1000"/>
                        <a:t>99.08</a:t>
                      </a:r>
                      <a:endParaRPr sz="1000"/>
                    </a:p>
                  </a:txBody>
                  <a:tcPr marT="19050" marB="19050" marR="28575" marL="28575" anchor="b">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solidFill>
                      <a:srgbClr val="B7E1CD"/>
                    </a:solidFill>
                  </a:tcPr>
                </a:tc>
                <a:tc>
                  <a:txBody>
                    <a:bodyPr/>
                    <a:lstStyle/>
                    <a:p>
                      <a:pPr indent="0" lvl="0" marL="0" rtl="0" algn="r">
                        <a:lnSpc>
                          <a:spcPct val="115000"/>
                        </a:lnSpc>
                        <a:spcBef>
                          <a:spcPts val="0"/>
                        </a:spcBef>
                        <a:spcAft>
                          <a:spcPts val="0"/>
                        </a:spcAft>
                        <a:buNone/>
                      </a:pPr>
                      <a:r>
                        <a:rPr lang="en" sz="1000"/>
                        <a:t>-0.538</a:t>
                      </a:r>
                      <a:endParaRPr sz="1000"/>
                    </a:p>
                  </a:txBody>
                  <a:tcPr marT="19050" marB="19050" marR="28575" marL="28575" anchor="b">
                    <a:lnL cap="flat" cmpd="sng" w="9525">
                      <a:solidFill>
                        <a:srgbClr val="000000"/>
                      </a:solidFill>
                      <a:prstDash val="solid"/>
                      <a:round/>
                      <a:headEnd len="sm" w="sm" type="none"/>
                      <a:tailEnd len="sm" w="sm" type="none"/>
                    </a:lnL>
                    <a:lnT cap="flat" cmpd="sng" w="9525">
                      <a:solidFill>
                        <a:srgbClr val="000000"/>
                      </a:solidFill>
                      <a:prstDash val="solid"/>
                      <a:round/>
                      <a:headEnd len="sm" w="sm" type="none"/>
                      <a:tailEnd len="sm" w="sm" type="none"/>
                    </a:lnT>
                    <a:solidFill>
                      <a:srgbClr val="B7E1CD"/>
                    </a:solidFill>
                  </a:tcPr>
                </a:tc>
                <a:tc>
                  <a:txBody>
                    <a:bodyPr/>
                    <a:lstStyle/>
                    <a:p>
                      <a:pPr indent="0" lvl="0" marL="0" rtl="0" algn="r">
                        <a:lnSpc>
                          <a:spcPct val="115000"/>
                        </a:lnSpc>
                        <a:spcBef>
                          <a:spcPts val="0"/>
                        </a:spcBef>
                        <a:spcAft>
                          <a:spcPts val="0"/>
                        </a:spcAft>
                        <a:buNone/>
                      </a:pPr>
                      <a:r>
                        <a:rPr lang="en" sz="1000"/>
                        <a:t>3969</a:t>
                      </a:r>
                      <a:endParaRPr sz="1000"/>
                    </a:p>
                  </a:txBody>
                  <a:tcPr marT="19050" marB="19050" marR="28575" marL="28575" anchor="b">
                    <a:lnT cap="flat" cmpd="sng" w="9525">
                      <a:solidFill>
                        <a:srgbClr val="000000"/>
                      </a:solidFill>
                      <a:prstDash val="solid"/>
                      <a:round/>
                      <a:headEnd len="sm" w="sm" type="none"/>
                      <a:tailEnd len="sm" w="sm" type="none"/>
                    </a:lnT>
                    <a:solidFill>
                      <a:srgbClr val="E06666"/>
                    </a:solidFill>
                  </a:tcPr>
                </a:tc>
                <a:tc>
                  <a:txBody>
                    <a:bodyPr/>
                    <a:lstStyle/>
                    <a:p>
                      <a:pPr indent="0" lvl="0" marL="0" rtl="0" algn="r">
                        <a:lnSpc>
                          <a:spcPct val="115000"/>
                        </a:lnSpc>
                        <a:spcBef>
                          <a:spcPts val="0"/>
                        </a:spcBef>
                        <a:spcAft>
                          <a:spcPts val="0"/>
                        </a:spcAft>
                        <a:buNone/>
                      </a:pPr>
                      <a:r>
                        <a:rPr lang="en" sz="1000"/>
                        <a:t>68.65</a:t>
                      </a:r>
                      <a:endParaRPr sz="1000"/>
                    </a:p>
                  </a:txBody>
                  <a:tcPr marT="19050" marB="19050" marR="28575" marL="28575" anchor="b">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solidFill>
                      <a:srgbClr val="B7E1CD"/>
                    </a:solidFill>
                  </a:tcPr>
                </a:tc>
              </a:tr>
              <a:tr h="200025">
                <a:tc>
                  <a:txBody>
                    <a:bodyPr/>
                    <a:lstStyle/>
                    <a:p>
                      <a:pPr indent="0" lvl="0" marL="0" rtl="0" algn="r">
                        <a:lnSpc>
                          <a:spcPct val="115000"/>
                        </a:lnSpc>
                        <a:spcBef>
                          <a:spcPts val="0"/>
                        </a:spcBef>
                        <a:spcAft>
                          <a:spcPts val="0"/>
                        </a:spcAft>
                        <a:buNone/>
                      </a:pPr>
                      <a:r>
                        <a:rPr lang="en" sz="1000"/>
                        <a:t>40</a:t>
                      </a:r>
                      <a:endParaRPr sz="1000"/>
                    </a:p>
                  </a:txBody>
                  <a:tcPr marT="19050" marB="19050" marR="28575" marL="28575" anchor="b"/>
                </a:tc>
                <a:tc>
                  <a:txBody>
                    <a:bodyPr/>
                    <a:lstStyle/>
                    <a:p>
                      <a:pPr indent="0" lvl="0" marL="0" rtl="0" algn="r">
                        <a:lnSpc>
                          <a:spcPct val="115000"/>
                        </a:lnSpc>
                        <a:spcBef>
                          <a:spcPts val="0"/>
                        </a:spcBef>
                        <a:spcAft>
                          <a:spcPts val="0"/>
                        </a:spcAft>
                        <a:buNone/>
                      </a:pPr>
                      <a:r>
                        <a:rPr lang="en" sz="1000"/>
                        <a:t>3.449</a:t>
                      </a:r>
                      <a:endParaRPr sz="1000"/>
                    </a:p>
                  </a:txBody>
                  <a:tcPr marT="19050" marB="19050" marR="28575" marL="28575" anchor="b">
                    <a:lnR cap="flat" cmpd="sng" w="9525">
                      <a:solidFill>
                        <a:srgbClr val="000000"/>
                      </a:solidFill>
                      <a:prstDash val="solid"/>
                      <a:round/>
                      <a:headEnd len="sm" w="sm" type="none"/>
                      <a:tailEnd len="sm" w="sm" type="none"/>
                    </a:lnR>
                  </a:tcPr>
                </a:tc>
                <a:tc>
                  <a:txBody>
                    <a:bodyPr/>
                    <a:lstStyle/>
                    <a:p>
                      <a:pPr indent="0" lvl="0" marL="0" rtl="0" algn="r">
                        <a:lnSpc>
                          <a:spcPct val="115000"/>
                        </a:lnSpc>
                        <a:spcBef>
                          <a:spcPts val="0"/>
                        </a:spcBef>
                        <a:spcAft>
                          <a:spcPts val="0"/>
                        </a:spcAft>
                        <a:buNone/>
                      </a:pPr>
                      <a:r>
                        <a:rPr lang="en" sz="1000"/>
                        <a:t>-2.872</a:t>
                      </a:r>
                      <a:endParaRPr sz="1000"/>
                    </a:p>
                  </a:txBody>
                  <a:tcPr marT="19050" marB="19050" marR="28575" marL="28575" anchor="b">
                    <a:lnL cap="flat" cmpd="sng" w="9525">
                      <a:solidFill>
                        <a:srgbClr val="000000"/>
                      </a:solidFill>
                      <a:prstDash val="solid"/>
                      <a:round/>
                      <a:headEnd len="sm" w="sm" type="none"/>
                      <a:tailEnd len="sm" w="sm" type="none"/>
                    </a:lnL>
                    <a:solidFill>
                      <a:srgbClr val="E06666"/>
                    </a:solidFill>
                  </a:tcPr>
                </a:tc>
                <a:tc>
                  <a:txBody>
                    <a:bodyPr/>
                    <a:lstStyle/>
                    <a:p>
                      <a:pPr indent="0" lvl="0" marL="0" rtl="0" algn="r">
                        <a:lnSpc>
                          <a:spcPct val="115000"/>
                        </a:lnSpc>
                        <a:spcBef>
                          <a:spcPts val="0"/>
                        </a:spcBef>
                        <a:spcAft>
                          <a:spcPts val="0"/>
                        </a:spcAft>
                        <a:buNone/>
                      </a:pPr>
                      <a:r>
                        <a:rPr lang="en" sz="1000"/>
                        <a:t>11820</a:t>
                      </a:r>
                      <a:endParaRPr sz="1000"/>
                    </a:p>
                  </a:txBody>
                  <a:tcPr marT="19050" marB="19050" marR="28575" marL="28575" anchor="b">
                    <a:solidFill>
                      <a:srgbClr val="B7E1CD"/>
                    </a:solidFill>
                  </a:tcPr>
                </a:tc>
                <a:tc>
                  <a:txBody>
                    <a:bodyPr/>
                    <a:lstStyle/>
                    <a:p>
                      <a:pPr indent="0" lvl="0" marL="0" rtl="0" algn="r">
                        <a:lnSpc>
                          <a:spcPct val="115000"/>
                        </a:lnSpc>
                        <a:spcBef>
                          <a:spcPts val="0"/>
                        </a:spcBef>
                        <a:spcAft>
                          <a:spcPts val="0"/>
                        </a:spcAft>
                        <a:buNone/>
                      </a:pPr>
                      <a:r>
                        <a:rPr lang="en" sz="1000"/>
                        <a:t>110.75</a:t>
                      </a:r>
                      <a:endParaRPr sz="1000"/>
                    </a:p>
                  </a:txBody>
                  <a:tcPr marT="19050" marB="19050" marR="28575" marL="28575" anchor="b">
                    <a:lnR cap="flat" cmpd="sng" w="9525">
                      <a:solidFill>
                        <a:srgbClr val="000000"/>
                      </a:solidFill>
                      <a:prstDash val="solid"/>
                      <a:round/>
                      <a:headEnd len="sm" w="sm" type="none"/>
                      <a:tailEnd len="sm" w="sm" type="none"/>
                    </a:lnR>
                    <a:solidFill>
                      <a:srgbClr val="B7E1CD"/>
                    </a:solidFill>
                  </a:tcPr>
                </a:tc>
                <a:tc>
                  <a:txBody>
                    <a:bodyPr/>
                    <a:lstStyle/>
                    <a:p>
                      <a:pPr indent="0" lvl="0" marL="0" rtl="0" algn="r">
                        <a:lnSpc>
                          <a:spcPct val="115000"/>
                        </a:lnSpc>
                        <a:spcBef>
                          <a:spcPts val="0"/>
                        </a:spcBef>
                        <a:spcAft>
                          <a:spcPts val="0"/>
                        </a:spcAft>
                        <a:buNone/>
                      </a:pPr>
                      <a:r>
                        <a:rPr lang="en" sz="1000"/>
                        <a:t>-1.692</a:t>
                      </a:r>
                      <a:endParaRPr sz="1000"/>
                    </a:p>
                  </a:txBody>
                  <a:tcPr marT="19050" marB="19050" marR="28575" marL="28575" anchor="b">
                    <a:lnL cap="flat" cmpd="sng" w="9525">
                      <a:solidFill>
                        <a:srgbClr val="000000"/>
                      </a:solidFill>
                      <a:prstDash val="solid"/>
                      <a:round/>
                      <a:headEnd len="sm" w="sm" type="none"/>
                      <a:tailEnd len="sm" w="sm" type="none"/>
                    </a:lnL>
                    <a:solidFill>
                      <a:srgbClr val="B7E1CD"/>
                    </a:solidFill>
                  </a:tcPr>
                </a:tc>
                <a:tc>
                  <a:txBody>
                    <a:bodyPr/>
                    <a:lstStyle/>
                    <a:p>
                      <a:pPr indent="0" lvl="0" marL="0" rtl="0" algn="r">
                        <a:lnSpc>
                          <a:spcPct val="115000"/>
                        </a:lnSpc>
                        <a:spcBef>
                          <a:spcPts val="0"/>
                        </a:spcBef>
                        <a:spcAft>
                          <a:spcPts val="0"/>
                        </a:spcAft>
                        <a:buNone/>
                      </a:pPr>
                      <a:r>
                        <a:rPr lang="en" sz="1000"/>
                        <a:t>8722</a:t>
                      </a:r>
                      <a:endParaRPr sz="1000"/>
                    </a:p>
                  </a:txBody>
                  <a:tcPr marT="19050" marB="19050" marR="28575" marL="28575" anchor="b">
                    <a:solidFill>
                      <a:srgbClr val="B7E1CD"/>
                    </a:solidFill>
                  </a:tcPr>
                </a:tc>
                <a:tc>
                  <a:txBody>
                    <a:bodyPr/>
                    <a:lstStyle/>
                    <a:p>
                      <a:pPr indent="0" lvl="0" marL="0" rtl="0" algn="r">
                        <a:lnSpc>
                          <a:spcPct val="115000"/>
                        </a:lnSpc>
                        <a:spcBef>
                          <a:spcPts val="0"/>
                        </a:spcBef>
                        <a:spcAft>
                          <a:spcPts val="0"/>
                        </a:spcAft>
                        <a:buNone/>
                      </a:pPr>
                      <a:r>
                        <a:rPr lang="en" sz="1000"/>
                        <a:t>82.63</a:t>
                      </a:r>
                      <a:endParaRPr sz="1000"/>
                    </a:p>
                  </a:txBody>
                  <a:tcPr marT="19050" marB="19050" marR="28575" marL="28575" anchor="b">
                    <a:lnR cap="flat" cmpd="sng" w="9525">
                      <a:solidFill>
                        <a:srgbClr val="000000"/>
                      </a:solidFill>
                      <a:prstDash val="solid"/>
                      <a:round/>
                      <a:headEnd len="sm" w="sm" type="none"/>
                      <a:tailEnd len="sm" w="sm" type="none"/>
                    </a:lnR>
                    <a:solidFill>
                      <a:srgbClr val="B7E1CD"/>
                    </a:solidFill>
                  </a:tcPr>
                </a:tc>
                <a:tc>
                  <a:txBody>
                    <a:bodyPr/>
                    <a:lstStyle/>
                    <a:p>
                      <a:pPr indent="0" lvl="0" marL="0" rtl="0" algn="r">
                        <a:lnSpc>
                          <a:spcPct val="115000"/>
                        </a:lnSpc>
                        <a:spcBef>
                          <a:spcPts val="0"/>
                        </a:spcBef>
                        <a:spcAft>
                          <a:spcPts val="0"/>
                        </a:spcAft>
                        <a:buNone/>
                      </a:pPr>
                      <a:r>
                        <a:rPr lang="en" sz="1000"/>
                        <a:t>-1.085</a:t>
                      </a:r>
                      <a:endParaRPr sz="1000"/>
                    </a:p>
                  </a:txBody>
                  <a:tcPr marT="19050" marB="19050" marR="28575" marL="28575" anchor="b">
                    <a:lnL cap="flat" cmpd="sng" w="9525">
                      <a:solidFill>
                        <a:srgbClr val="000000"/>
                      </a:solidFill>
                      <a:prstDash val="solid"/>
                      <a:round/>
                      <a:headEnd len="sm" w="sm" type="none"/>
                      <a:tailEnd len="sm" w="sm" type="none"/>
                    </a:lnL>
                    <a:solidFill>
                      <a:srgbClr val="B7E1CD"/>
                    </a:solidFill>
                  </a:tcPr>
                </a:tc>
                <a:tc>
                  <a:txBody>
                    <a:bodyPr/>
                    <a:lstStyle/>
                    <a:p>
                      <a:pPr indent="0" lvl="0" marL="0" rtl="0" algn="r">
                        <a:lnSpc>
                          <a:spcPct val="115000"/>
                        </a:lnSpc>
                        <a:spcBef>
                          <a:spcPts val="0"/>
                        </a:spcBef>
                        <a:spcAft>
                          <a:spcPts val="0"/>
                        </a:spcAft>
                        <a:buNone/>
                      </a:pPr>
                      <a:r>
                        <a:rPr lang="en" sz="1000"/>
                        <a:t>6978</a:t>
                      </a:r>
                      <a:endParaRPr sz="1000"/>
                    </a:p>
                  </a:txBody>
                  <a:tcPr marT="19050" marB="19050" marR="28575" marL="28575" anchor="b">
                    <a:solidFill>
                      <a:srgbClr val="E06666"/>
                    </a:solidFill>
                  </a:tcPr>
                </a:tc>
                <a:tc>
                  <a:txBody>
                    <a:bodyPr/>
                    <a:lstStyle/>
                    <a:p>
                      <a:pPr indent="0" lvl="0" marL="0" rtl="0" algn="r">
                        <a:lnSpc>
                          <a:spcPct val="115000"/>
                        </a:lnSpc>
                        <a:spcBef>
                          <a:spcPts val="0"/>
                        </a:spcBef>
                        <a:spcAft>
                          <a:spcPts val="0"/>
                        </a:spcAft>
                        <a:buNone/>
                      </a:pPr>
                      <a:r>
                        <a:rPr lang="en" sz="1000"/>
                        <a:t>66.80</a:t>
                      </a:r>
                      <a:endParaRPr sz="1000"/>
                    </a:p>
                  </a:txBody>
                  <a:tcPr marT="19050" marB="19050" marR="28575" marL="28575" anchor="b">
                    <a:lnR cap="flat" cmpd="sng" w="9525">
                      <a:solidFill>
                        <a:srgbClr val="000000"/>
                      </a:solidFill>
                      <a:prstDash val="solid"/>
                      <a:round/>
                      <a:headEnd len="sm" w="sm" type="none"/>
                      <a:tailEnd len="sm" w="sm" type="none"/>
                    </a:lnR>
                    <a:solidFill>
                      <a:srgbClr val="B7E1CD"/>
                    </a:solidFill>
                  </a:tcPr>
                </a:tc>
                <a:tc>
                  <a:txBody>
                    <a:bodyPr/>
                    <a:lstStyle/>
                    <a:p>
                      <a:pPr indent="0" lvl="0" marL="0" rtl="0" algn="r">
                        <a:lnSpc>
                          <a:spcPct val="115000"/>
                        </a:lnSpc>
                        <a:spcBef>
                          <a:spcPts val="0"/>
                        </a:spcBef>
                        <a:spcAft>
                          <a:spcPts val="0"/>
                        </a:spcAft>
                        <a:buNone/>
                      </a:pPr>
                      <a:r>
                        <a:rPr lang="en" sz="1000"/>
                        <a:t>-0.543</a:t>
                      </a:r>
                      <a:endParaRPr sz="1000"/>
                    </a:p>
                  </a:txBody>
                  <a:tcPr marT="19050" marB="19050" marR="28575" marL="28575" anchor="b">
                    <a:lnL cap="flat" cmpd="sng" w="9525">
                      <a:solidFill>
                        <a:srgbClr val="000000"/>
                      </a:solidFill>
                      <a:prstDash val="solid"/>
                      <a:round/>
                      <a:headEnd len="sm" w="sm" type="none"/>
                      <a:tailEnd len="sm" w="sm" type="none"/>
                    </a:lnL>
                    <a:solidFill>
                      <a:srgbClr val="B7E1CD"/>
                    </a:solidFill>
                  </a:tcPr>
                </a:tc>
                <a:tc>
                  <a:txBody>
                    <a:bodyPr/>
                    <a:lstStyle/>
                    <a:p>
                      <a:pPr indent="0" lvl="0" marL="0" rtl="0" algn="r">
                        <a:lnSpc>
                          <a:spcPct val="115000"/>
                        </a:lnSpc>
                        <a:spcBef>
                          <a:spcPts val="0"/>
                        </a:spcBef>
                        <a:spcAft>
                          <a:spcPts val="0"/>
                        </a:spcAft>
                        <a:buNone/>
                      </a:pPr>
                      <a:r>
                        <a:rPr lang="en" sz="1000"/>
                        <a:t>4732</a:t>
                      </a:r>
                      <a:endParaRPr sz="1000"/>
                    </a:p>
                  </a:txBody>
                  <a:tcPr marT="19050" marB="19050" marR="28575" marL="28575" anchor="b">
                    <a:solidFill>
                      <a:srgbClr val="E06666"/>
                    </a:solidFill>
                  </a:tcPr>
                </a:tc>
                <a:tc>
                  <a:txBody>
                    <a:bodyPr/>
                    <a:lstStyle/>
                    <a:p>
                      <a:pPr indent="0" lvl="0" marL="0" rtl="0" algn="r">
                        <a:lnSpc>
                          <a:spcPct val="115000"/>
                        </a:lnSpc>
                        <a:spcBef>
                          <a:spcPts val="0"/>
                        </a:spcBef>
                        <a:spcAft>
                          <a:spcPts val="0"/>
                        </a:spcAft>
                        <a:buNone/>
                      </a:pPr>
                      <a:r>
                        <a:rPr lang="en" sz="1000"/>
                        <a:t>46.41</a:t>
                      </a:r>
                      <a:endParaRPr sz="1000"/>
                    </a:p>
                  </a:txBody>
                  <a:tcPr marT="19050" marB="19050" marR="28575" marL="28575" anchor="b">
                    <a:lnR cap="flat" cmpd="sng" w="9525">
                      <a:solidFill>
                        <a:srgbClr val="000000"/>
                      </a:solidFill>
                      <a:prstDash val="solid"/>
                      <a:round/>
                      <a:headEnd len="sm" w="sm" type="none"/>
                      <a:tailEnd len="sm" w="sm" type="none"/>
                    </a:lnR>
                    <a:solidFill>
                      <a:srgbClr val="B7E1CD"/>
                    </a:solidFill>
                  </a:tcPr>
                </a:tc>
              </a:tr>
              <a:tr h="200025">
                <a:tc>
                  <a:txBody>
                    <a:bodyPr/>
                    <a:lstStyle/>
                    <a:p>
                      <a:pPr indent="0" lvl="0" marL="0" rtl="0" algn="r">
                        <a:lnSpc>
                          <a:spcPct val="115000"/>
                        </a:lnSpc>
                        <a:spcBef>
                          <a:spcPts val="0"/>
                        </a:spcBef>
                        <a:spcAft>
                          <a:spcPts val="0"/>
                        </a:spcAft>
                        <a:buNone/>
                      </a:pPr>
                      <a:r>
                        <a:rPr lang="en" sz="1000"/>
                        <a:t>50</a:t>
                      </a:r>
                      <a:endParaRPr sz="1000"/>
                    </a:p>
                  </a:txBody>
                  <a:tcPr marT="19050" marB="19050" marR="28575" marL="28575" anchor="b"/>
                </a:tc>
                <a:tc>
                  <a:txBody>
                    <a:bodyPr/>
                    <a:lstStyle/>
                    <a:p>
                      <a:pPr indent="0" lvl="0" marL="0" rtl="0" algn="r">
                        <a:lnSpc>
                          <a:spcPct val="115000"/>
                        </a:lnSpc>
                        <a:spcBef>
                          <a:spcPts val="0"/>
                        </a:spcBef>
                        <a:spcAft>
                          <a:spcPts val="0"/>
                        </a:spcAft>
                        <a:buNone/>
                      </a:pPr>
                      <a:r>
                        <a:rPr lang="en" sz="1000"/>
                        <a:t>2.759</a:t>
                      </a:r>
                      <a:endParaRPr sz="1000"/>
                    </a:p>
                  </a:txBody>
                  <a:tcPr marT="19050" marB="19050" marR="28575" marL="28575" anchor="b">
                    <a:lnR cap="flat" cmpd="sng" w="9525">
                      <a:solidFill>
                        <a:srgbClr val="000000"/>
                      </a:solidFill>
                      <a:prstDash val="solid"/>
                      <a:round/>
                      <a:headEnd len="sm" w="sm" type="none"/>
                      <a:tailEnd len="sm" w="sm" type="none"/>
                    </a:lnR>
                  </a:tcPr>
                </a:tc>
                <a:tc>
                  <a:txBody>
                    <a:bodyPr/>
                    <a:lstStyle/>
                    <a:p>
                      <a:pPr indent="0" lvl="0" marL="0" rtl="0" algn="r">
                        <a:lnSpc>
                          <a:spcPct val="115000"/>
                        </a:lnSpc>
                        <a:spcBef>
                          <a:spcPts val="0"/>
                        </a:spcBef>
                        <a:spcAft>
                          <a:spcPts val="0"/>
                        </a:spcAft>
                        <a:buNone/>
                      </a:pPr>
                      <a:r>
                        <a:rPr lang="en" sz="1000"/>
                        <a:t>-2.882</a:t>
                      </a:r>
                      <a:endParaRPr sz="1000"/>
                    </a:p>
                  </a:txBody>
                  <a:tcPr marT="19050" marB="19050" marR="28575" marL="28575" anchor="b">
                    <a:lnL cap="flat" cmpd="sng" w="9525">
                      <a:solidFill>
                        <a:srgbClr val="000000"/>
                      </a:solidFill>
                      <a:prstDash val="solid"/>
                      <a:round/>
                      <a:headEnd len="sm" w="sm" type="none"/>
                      <a:tailEnd len="sm" w="sm" type="none"/>
                    </a:lnL>
                    <a:solidFill>
                      <a:srgbClr val="E06666"/>
                    </a:solidFill>
                  </a:tcPr>
                </a:tc>
                <a:tc>
                  <a:txBody>
                    <a:bodyPr/>
                    <a:lstStyle/>
                    <a:p>
                      <a:pPr indent="0" lvl="0" marL="0" rtl="0" algn="r">
                        <a:lnSpc>
                          <a:spcPct val="115000"/>
                        </a:lnSpc>
                        <a:spcBef>
                          <a:spcPts val="0"/>
                        </a:spcBef>
                        <a:spcAft>
                          <a:spcPts val="0"/>
                        </a:spcAft>
                        <a:buNone/>
                      </a:pPr>
                      <a:r>
                        <a:rPr lang="en" sz="1000"/>
                        <a:t>13130</a:t>
                      </a:r>
                      <a:endParaRPr sz="1000"/>
                    </a:p>
                  </a:txBody>
                  <a:tcPr marT="19050" marB="19050" marR="28575" marL="28575" anchor="b">
                    <a:solidFill>
                      <a:srgbClr val="B7E1CD"/>
                    </a:solidFill>
                  </a:tcPr>
                </a:tc>
                <a:tc>
                  <a:txBody>
                    <a:bodyPr/>
                    <a:lstStyle/>
                    <a:p>
                      <a:pPr indent="0" lvl="0" marL="0" rtl="0" algn="r">
                        <a:lnSpc>
                          <a:spcPct val="115000"/>
                        </a:lnSpc>
                        <a:spcBef>
                          <a:spcPts val="0"/>
                        </a:spcBef>
                        <a:spcAft>
                          <a:spcPts val="0"/>
                        </a:spcAft>
                        <a:buNone/>
                      </a:pPr>
                      <a:r>
                        <a:rPr lang="en" sz="1000"/>
                        <a:t>79.05</a:t>
                      </a:r>
                      <a:endParaRPr sz="1000"/>
                    </a:p>
                  </a:txBody>
                  <a:tcPr marT="19050" marB="19050" marR="28575" marL="28575" anchor="b">
                    <a:lnR cap="flat" cmpd="sng" w="9525">
                      <a:solidFill>
                        <a:srgbClr val="000000"/>
                      </a:solidFill>
                      <a:prstDash val="solid"/>
                      <a:round/>
                      <a:headEnd len="sm" w="sm" type="none"/>
                      <a:tailEnd len="sm" w="sm" type="none"/>
                    </a:lnR>
                    <a:solidFill>
                      <a:srgbClr val="B7E1CD"/>
                    </a:solidFill>
                  </a:tcPr>
                </a:tc>
                <a:tc>
                  <a:txBody>
                    <a:bodyPr/>
                    <a:lstStyle/>
                    <a:p>
                      <a:pPr indent="0" lvl="0" marL="0" rtl="0" algn="r">
                        <a:lnSpc>
                          <a:spcPct val="115000"/>
                        </a:lnSpc>
                        <a:spcBef>
                          <a:spcPts val="0"/>
                        </a:spcBef>
                        <a:spcAft>
                          <a:spcPts val="0"/>
                        </a:spcAft>
                        <a:buNone/>
                      </a:pPr>
                      <a:r>
                        <a:rPr lang="en" sz="1000"/>
                        <a:t>-1.702</a:t>
                      </a:r>
                      <a:endParaRPr sz="1000"/>
                    </a:p>
                  </a:txBody>
                  <a:tcPr marT="19050" marB="19050" marR="28575" marL="28575" anchor="b">
                    <a:lnL cap="flat" cmpd="sng" w="9525">
                      <a:solidFill>
                        <a:srgbClr val="000000"/>
                      </a:solidFill>
                      <a:prstDash val="solid"/>
                      <a:round/>
                      <a:headEnd len="sm" w="sm" type="none"/>
                      <a:tailEnd len="sm" w="sm" type="none"/>
                    </a:lnL>
                    <a:solidFill>
                      <a:srgbClr val="B7E1CD"/>
                    </a:solidFill>
                  </a:tcPr>
                </a:tc>
                <a:tc>
                  <a:txBody>
                    <a:bodyPr/>
                    <a:lstStyle/>
                    <a:p>
                      <a:pPr indent="0" lvl="0" marL="0" rtl="0" algn="r">
                        <a:lnSpc>
                          <a:spcPct val="115000"/>
                        </a:lnSpc>
                        <a:spcBef>
                          <a:spcPts val="0"/>
                        </a:spcBef>
                        <a:spcAft>
                          <a:spcPts val="0"/>
                        </a:spcAft>
                        <a:buNone/>
                      </a:pPr>
                      <a:r>
                        <a:rPr lang="en" sz="1000"/>
                        <a:t>10120</a:t>
                      </a:r>
                      <a:endParaRPr sz="1000"/>
                    </a:p>
                  </a:txBody>
                  <a:tcPr marT="19050" marB="19050" marR="28575" marL="28575" anchor="b">
                    <a:solidFill>
                      <a:srgbClr val="B7E1CD"/>
                    </a:solidFill>
                  </a:tcPr>
                </a:tc>
                <a:tc>
                  <a:txBody>
                    <a:bodyPr/>
                    <a:lstStyle/>
                    <a:p>
                      <a:pPr indent="0" lvl="0" marL="0" rtl="0" algn="r">
                        <a:lnSpc>
                          <a:spcPct val="115000"/>
                        </a:lnSpc>
                        <a:spcBef>
                          <a:spcPts val="0"/>
                        </a:spcBef>
                        <a:spcAft>
                          <a:spcPts val="0"/>
                        </a:spcAft>
                        <a:buNone/>
                      </a:pPr>
                      <a:r>
                        <a:rPr lang="en" sz="1000"/>
                        <a:t>61.56</a:t>
                      </a:r>
                      <a:endParaRPr sz="1000"/>
                    </a:p>
                  </a:txBody>
                  <a:tcPr marT="19050" marB="19050" marR="28575" marL="28575" anchor="b">
                    <a:lnR cap="flat" cmpd="sng" w="9525">
                      <a:solidFill>
                        <a:srgbClr val="000000"/>
                      </a:solidFill>
                      <a:prstDash val="solid"/>
                      <a:round/>
                      <a:headEnd len="sm" w="sm" type="none"/>
                      <a:tailEnd len="sm" w="sm" type="none"/>
                    </a:lnR>
                    <a:solidFill>
                      <a:srgbClr val="B7E1CD"/>
                    </a:solidFill>
                  </a:tcPr>
                </a:tc>
                <a:tc>
                  <a:txBody>
                    <a:bodyPr/>
                    <a:lstStyle/>
                    <a:p>
                      <a:pPr indent="0" lvl="0" marL="0" rtl="0" algn="r">
                        <a:lnSpc>
                          <a:spcPct val="115000"/>
                        </a:lnSpc>
                        <a:spcBef>
                          <a:spcPts val="0"/>
                        </a:spcBef>
                        <a:spcAft>
                          <a:spcPts val="0"/>
                        </a:spcAft>
                        <a:buNone/>
                      </a:pPr>
                      <a:r>
                        <a:rPr lang="en" sz="1000"/>
                        <a:t>-1.093</a:t>
                      </a:r>
                      <a:endParaRPr sz="1000"/>
                    </a:p>
                  </a:txBody>
                  <a:tcPr marT="19050" marB="19050" marR="28575" marL="28575" anchor="b">
                    <a:lnL cap="flat" cmpd="sng" w="9525">
                      <a:solidFill>
                        <a:srgbClr val="000000"/>
                      </a:solidFill>
                      <a:prstDash val="solid"/>
                      <a:round/>
                      <a:headEnd len="sm" w="sm" type="none"/>
                      <a:tailEnd len="sm" w="sm" type="none"/>
                    </a:lnL>
                    <a:solidFill>
                      <a:srgbClr val="B7E1CD"/>
                    </a:solidFill>
                  </a:tcPr>
                </a:tc>
                <a:tc>
                  <a:txBody>
                    <a:bodyPr/>
                    <a:lstStyle/>
                    <a:p>
                      <a:pPr indent="0" lvl="0" marL="0" rtl="0" algn="r">
                        <a:lnSpc>
                          <a:spcPct val="115000"/>
                        </a:lnSpc>
                        <a:spcBef>
                          <a:spcPts val="0"/>
                        </a:spcBef>
                        <a:spcAft>
                          <a:spcPts val="0"/>
                        </a:spcAft>
                        <a:buNone/>
                      </a:pPr>
                      <a:r>
                        <a:rPr lang="en" sz="1000"/>
                        <a:t>8127</a:t>
                      </a:r>
                      <a:endParaRPr sz="1000"/>
                    </a:p>
                  </a:txBody>
                  <a:tcPr marT="19050" marB="19050" marR="28575" marL="28575" anchor="b">
                    <a:solidFill>
                      <a:srgbClr val="E06666"/>
                    </a:solidFill>
                  </a:tcPr>
                </a:tc>
                <a:tc>
                  <a:txBody>
                    <a:bodyPr/>
                    <a:lstStyle/>
                    <a:p>
                      <a:pPr indent="0" lvl="0" marL="0" rtl="0" algn="r">
                        <a:lnSpc>
                          <a:spcPct val="115000"/>
                        </a:lnSpc>
                        <a:spcBef>
                          <a:spcPts val="0"/>
                        </a:spcBef>
                        <a:spcAft>
                          <a:spcPts val="0"/>
                        </a:spcAft>
                        <a:buNone/>
                      </a:pPr>
                      <a:r>
                        <a:rPr lang="en" sz="1000"/>
                        <a:t>49.98</a:t>
                      </a:r>
                      <a:endParaRPr sz="1000"/>
                    </a:p>
                  </a:txBody>
                  <a:tcPr marT="19050" marB="19050" marR="28575" marL="28575" anchor="b">
                    <a:lnR cap="flat" cmpd="sng" w="9525">
                      <a:solidFill>
                        <a:srgbClr val="000000"/>
                      </a:solidFill>
                      <a:prstDash val="solid"/>
                      <a:round/>
                      <a:headEnd len="sm" w="sm" type="none"/>
                      <a:tailEnd len="sm" w="sm" type="none"/>
                    </a:lnR>
                    <a:solidFill>
                      <a:srgbClr val="B7E1CD"/>
                    </a:solidFill>
                  </a:tcPr>
                </a:tc>
                <a:tc>
                  <a:txBody>
                    <a:bodyPr/>
                    <a:lstStyle/>
                    <a:p>
                      <a:pPr indent="0" lvl="0" marL="0" rtl="0" algn="r">
                        <a:lnSpc>
                          <a:spcPct val="115000"/>
                        </a:lnSpc>
                        <a:spcBef>
                          <a:spcPts val="0"/>
                        </a:spcBef>
                        <a:spcAft>
                          <a:spcPts val="0"/>
                        </a:spcAft>
                        <a:buNone/>
                      </a:pPr>
                      <a:r>
                        <a:rPr lang="en" sz="1000"/>
                        <a:t>-0.549</a:t>
                      </a:r>
                      <a:endParaRPr sz="1000"/>
                    </a:p>
                  </a:txBody>
                  <a:tcPr marT="19050" marB="19050" marR="28575" marL="28575" anchor="b">
                    <a:lnL cap="flat" cmpd="sng" w="9525">
                      <a:solidFill>
                        <a:srgbClr val="000000"/>
                      </a:solidFill>
                      <a:prstDash val="solid"/>
                      <a:round/>
                      <a:headEnd len="sm" w="sm" type="none"/>
                      <a:tailEnd len="sm" w="sm" type="none"/>
                    </a:lnL>
                    <a:solidFill>
                      <a:srgbClr val="B7E1CD"/>
                    </a:solidFill>
                  </a:tcPr>
                </a:tc>
                <a:tc>
                  <a:txBody>
                    <a:bodyPr/>
                    <a:lstStyle/>
                    <a:p>
                      <a:pPr indent="0" lvl="0" marL="0" rtl="0" algn="r">
                        <a:lnSpc>
                          <a:spcPct val="115000"/>
                        </a:lnSpc>
                        <a:spcBef>
                          <a:spcPts val="0"/>
                        </a:spcBef>
                        <a:spcAft>
                          <a:spcPts val="0"/>
                        </a:spcAft>
                        <a:buNone/>
                      </a:pPr>
                      <a:r>
                        <a:rPr lang="en" sz="1000"/>
                        <a:t>5493</a:t>
                      </a:r>
                      <a:endParaRPr sz="1000"/>
                    </a:p>
                  </a:txBody>
                  <a:tcPr marT="19050" marB="19050" marR="28575" marL="28575" anchor="b">
                    <a:solidFill>
                      <a:srgbClr val="E06666"/>
                    </a:solidFill>
                  </a:tcPr>
                </a:tc>
                <a:tc>
                  <a:txBody>
                    <a:bodyPr/>
                    <a:lstStyle/>
                    <a:p>
                      <a:pPr indent="0" lvl="0" marL="0" rtl="0" algn="r">
                        <a:lnSpc>
                          <a:spcPct val="115000"/>
                        </a:lnSpc>
                        <a:spcBef>
                          <a:spcPts val="0"/>
                        </a:spcBef>
                        <a:spcAft>
                          <a:spcPts val="0"/>
                        </a:spcAft>
                        <a:buNone/>
                      </a:pPr>
                      <a:r>
                        <a:rPr lang="en" sz="1000"/>
                        <a:t>34.67</a:t>
                      </a:r>
                      <a:endParaRPr sz="1000"/>
                    </a:p>
                  </a:txBody>
                  <a:tcPr marT="19050" marB="19050" marR="28575" marL="28575" anchor="b">
                    <a:lnR cap="flat" cmpd="sng" w="9525">
                      <a:solidFill>
                        <a:srgbClr val="000000"/>
                      </a:solidFill>
                      <a:prstDash val="solid"/>
                      <a:round/>
                      <a:headEnd len="sm" w="sm" type="none"/>
                      <a:tailEnd len="sm" w="sm" type="none"/>
                    </a:lnR>
                    <a:solidFill>
                      <a:srgbClr val="E06666"/>
                    </a:solidFill>
                  </a:tcPr>
                </a:tc>
              </a:tr>
              <a:tr h="200025">
                <a:tc>
                  <a:txBody>
                    <a:bodyPr/>
                    <a:lstStyle/>
                    <a:p>
                      <a:pPr indent="0" lvl="0" marL="0" rtl="0" algn="r">
                        <a:lnSpc>
                          <a:spcPct val="115000"/>
                        </a:lnSpc>
                        <a:spcBef>
                          <a:spcPts val="0"/>
                        </a:spcBef>
                        <a:spcAft>
                          <a:spcPts val="0"/>
                        </a:spcAft>
                        <a:buNone/>
                      </a:pPr>
                      <a:r>
                        <a:rPr lang="en" sz="1000"/>
                        <a:t>75</a:t>
                      </a:r>
                      <a:endParaRPr sz="1000"/>
                    </a:p>
                  </a:txBody>
                  <a:tcPr marT="19050" marB="19050" marR="28575" marL="28575" anchor="b"/>
                </a:tc>
                <a:tc>
                  <a:txBody>
                    <a:bodyPr/>
                    <a:lstStyle/>
                    <a:p>
                      <a:pPr indent="0" lvl="0" marL="0" rtl="0" algn="r">
                        <a:lnSpc>
                          <a:spcPct val="115000"/>
                        </a:lnSpc>
                        <a:spcBef>
                          <a:spcPts val="0"/>
                        </a:spcBef>
                        <a:spcAft>
                          <a:spcPts val="0"/>
                        </a:spcAft>
                        <a:buNone/>
                      </a:pPr>
                      <a:r>
                        <a:rPr lang="en" sz="1000"/>
                        <a:t>1.839</a:t>
                      </a:r>
                      <a:endParaRPr sz="1000"/>
                    </a:p>
                  </a:txBody>
                  <a:tcPr marT="19050" marB="19050" marR="28575" marL="28575" anchor="b">
                    <a:lnR cap="flat" cmpd="sng" w="9525">
                      <a:solidFill>
                        <a:srgbClr val="000000"/>
                      </a:solidFill>
                      <a:prstDash val="solid"/>
                      <a:round/>
                      <a:headEnd len="sm" w="sm" type="none"/>
                      <a:tailEnd len="sm" w="sm" type="none"/>
                    </a:lnR>
                  </a:tcPr>
                </a:tc>
                <a:tc>
                  <a:txBody>
                    <a:bodyPr/>
                    <a:lstStyle/>
                    <a:p>
                      <a:pPr indent="0" lvl="0" marL="0" rtl="0" algn="r">
                        <a:lnSpc>
                          <a:spcPct val="115000"/>
                        </a:lnSpc>
                        <a:spcBef>
                          <a:spcPts val="0"/>
                        </a:spcBef>
                        <a:spcAft>
                          <a:spcPts val="0"/>
                        </a:spcAft>
                        <a:buNone/>
                      </a:pPr>
                      <a:r>
                        <a:rPr lang="en" sz="1000"/>
                        <a:t>-2.908</a:t>
                      </a:r>
                      <a:endParaRPr sz="1000"/>
                    </a:p>
                  </a:txBody>
                  <a:tcPr marT="19050" marB="19050" marR="28575" marL="28575" anchor="b">
                    <a:lnL cap="flat" cmpd="sng" w="9525">
                      <a:solidFill>
                        <a:srgbClr val="000000"/>
                      </a:solidFill>
                      <a:prstDash val="solid"/>
                      <a:round/>
                      <a:headEnd len="sm" w="sm" type="none"/>
                      <a:tailEnd len="sm" w="sm" type="none"/>
                    </a:lnL>
                    <a:solidFill>
                      <a:srgbClr val="E06666"/>
                    </a:solidFill>
                  </a:tcPr>
                </a:tc>
                <a:tc>
                  <a:txBody>
                    <a:bodyPr/>
                    <a:lstStyle/>
                    <a:p>
                      <a:pPr indent="0" lvl="0" marL="0" rtl="0" algn="r">
                        <a:lnSpc>
                          <a:spcPct val="115000"/>
                        </a:lnSpc>
                        <a:spcBef>
                          <a:spcPts val="0"/>
                        </a:spcBef>
                        <a:spcAft>
                          <a:spcPts val="0"/>
                        </a:spcAft>
                        <a:buNone/>
                      </a:pPr>
                      <a:r>
                        <a:rPr lang="en" sz="1000"/>
                        <a:t>17610</a:t>
                      </a:r>
                      <a:endParaRPr sz="1000"/>
                    </a:p>
                  </a:txBody>
                  <a:tcPr marT="19050" marB="19050" marR="28575" marL="28575" anchor="b">
                    <a:solidFill>
                      <a:srgbClr val="B7E1CD"/>
                    </a:solidFill>
                  </a:tcPr>
                </a:tc>
                <a:tc>
                  <a:txBody>
                    <a:bodyPr/>
                    <a:lstStyle/>
                    <a:p>
                      <a:pPr indent="0" lvl="0" marL="0" rtl="0" algn="r">
                        <a:lnSpc>
                          <a:spcPct val="115000"/>
                        </a:lnSpc>
                        <a:spcBef>
                          <a:spcPts val="0"/>
                        </a:spcBef>
                        <a:spcAft>
                          <a:spcPts val="0"/>
                        </a:spcAft>
                        <a:buNone/>
                      </a:pPr>
                      <a:r>
                        <a:rPr lang="en" sz="1000"/>
                        <a:t>47.31</a:t>
                      </a:r>
                      <a:endParaRPr sz="1000"/>
                    </a:p>
                  </a:txBody>
                  <a:tcPr marT="19050" marB="19050" marR="28575" marL="28575" anchor="b">
                    <a:lnR cap="flat" cmpd="sng" w="9525">
                      <a:solidFill>
                        <a:srgbClr val="000000"/>
                      </a:solidFill>
                      <a:prstDash val="solid"/>
                      <a:round/>
                      <a:headEnd len="sm" w="sm" type="none"/>
                      <a:tailEnd len="sm" w="sm" type="none"/>
                    </a:lnR>
                    <a:solidFill>
                      <a:srgbClr val="B7E1CD"/>
                    </a:solidFill>
                  </a:tcPr>
                </a:tc>
                <a:tc>
                  <a:txBody>
                    <a:bodyPr/>
                    <a:lstStyle/>
                    <a:p>
                      <a:pPr indent="0" lvl="0" marL="0" rtl="0" algn="r">
                        <a:lnSpc>
                          <a:spcPct val="115000"/>
                        </a:lnSpc>
                        <a:spcBef>
                          <a:spcPts val="0"/>
                        </a:spcBef>
                        <a:spcAft>
                          <a:spcPts val="0"/>
                        </a:spcAft>
                        <a:buNone/>
                      </a:pPr>
                      <a:r>
                        <a:rPr lang="en" sz="1000"/>
                        <a:t>-1.724</a:t>
                      </a:r>
                      <a:endParaRPr sz="1000"/>
                    </a:p>
                  </a:txBody>
                  <a:tcPr marT="19050" marB="19050" marR="28575" marL="28575" anchor="b">
                    <a:lnL cap="flat" cmpd="sng" w="9525">
                      <a:solidFill>
                        <a:srgbClr val="000000"/>
                      </a:solidFill>
                      <a:prstDash val="solid"/>
                      <a:round/>
                      <a:headEnd len="sm" w="sm" type="none"/>
                      <a:tailEnd len="sm" w="sm" type="none"/>
                    </a:lnL>
                    <a:solidFill>
                      <a:srgbClr val="B7E1CD"/>
                    </a:solidFill>
                  </a:tcPr>
                </a:tc>
                <a:tc>
                  <a:txBody>
                    <a:bodyPr/>
                    <a:lstStyle/>
                    <a:p>
                      <a:pPr indent="0" lvl="0" marL="0" rtl="0" algn="r">
                        <a:lnSpc>
                          <a:spcPct val="115000"/>
                        </a:lnSpc>
                        <a:spcBef>
                          <a:spcPts val="0"/>
                        </a:spcBef>
                        <a:spcAft>
                          <a:spcPts val="0"/>
                        </a:spcAft>
                        <a:buNone/>
                      </a:pPr>
                      <a:r>
                        <a:rPr lang="en" sz="1000"/>
                        <a:t>13620</a:t>
                      </a:r>
                      <a:endParaRPr sz="1000"/>
                    </a:p>
                  </a:txBody>
                  <a:tcPr marT="19050" marB="19050" marR="28575" marL="28575" anchor="b">
                    <a:solidFill>
                      <a:srgbClr val="B7E1CD"/>
                    </a:solidFill>
                  </a:tcPr>
                </a:tc>
                <a:tc>
                  <a:txBody>
                    <a:bodyPr/>
                    <a:lstStyle/>
                    <a:p>
                      <a:pPr indent="0" lvl="0" marL="0" rtl="0" algn="r">
                        <a:lnSpc>
                          <a:spcPct val="115000"/>
                        </a:lnSpc>
                        <a:spcBef>
                          <a:spcPts val="0"/>
                        </a:spcBef>
                        <a:spcAft>
                          <a:spcPts val="0"/>
                        </a:spcAft>
                        <a:buNone/>
                      </a:pPr>
                      <a:r>
                        <a:rPr lang="en" sz="1000"/>
                        <a:t>37.01</a:t>
                      </a:r>
                      <a:endParaRPr sz="1000"/>
                    </a:p>
                  </a:txBody>
                  <a:tcPr marT="19050" marB="19050" marR="28575" marL="28575" anchor="b">
                    <a:lnR cap="flat" cmpd="sng" w="9525">
                      <a:solidFill>
                        <a:srgbClr val="000000"/>
                      </a:solidFill>
                      <a:prstDash val="solid"/>
                      <a:round/>
                      <a:headEnd len="sm" w="sm" type="none"/>
                      <a:tailEnd len="sm" w="sm" type="none"/>
                    </a:lnR>
                    <a:solidFill>
                      <a:srgbClr val="E06666"/>
                    </a:solidFill>
                  </a:tcPr>
                </a:tc>
                <a:tc>
                  <a:txBody>
                    <a:bodyPr/>
                    <a:lstStyle/>
                    <a:p>
                      <a:pPr indent="0" lvl="0" marL="0" rtl="0" algn="r">
                        <a:lnSpc>
                          <a:spcPct val="115000"/>
                        </a:lnSpc>
                        <a:spcBef>
                          <a:spcPts val="0"/>
                        </a:spcBef>
                        <a:spcAft>
                          <a:spcPts val="0"/>
                        </a:spcAft>
                        <a:buNone/>
                      </a:pPr>
                      <a:r>
                        <a:rPr lang="en" sz="1000"/>
                        <a:t>-1.113</a:t>
                      </a:r>
                      <a:endParaRPr sz="1000"/>
                    </a:p>
                  </a:txBody>
                  <a:tcPr marT="19050" marB="19050" marR="28575" marL="28575" anchor="b">
                    <a:lnL cap="flat" cmpd="sng" w="9525">
                      <a:solidFill>
                        <a:srgbClr val="000000"/>
                      </a:solidFill>
                      <a:prstDash val="solid"/>
                      <a:round/>
                      <a:headEnd len="sm" w="sm" type="none"/>
                      <a:tailEnd len="sm" w="sm" type="none"/>
                    </a:lnL>
                    <a:solidFill>
                      <a:srgbClr val="B7E1CD"/>
                    </a:solidFill>
                  </a:tcPr>
                </a:tc>
                <a:tc>
                  <a:txBody>
                    <a:bodyPr/>
                    <a:lstStyle/>
                    <a:p>
                      <a:pPr indent="0" lvl="0" marL="0" rtl="0" algn="r">
                        <a:lnSpc>
                          <a:spcPct val="115000"/>
                        </a:lnSpc>
                        <a:spcBef>
                          <a:spcPts val="0"/>
                        </a:spcBef>
                        <a:spcAft>
                          <a:spcPts val="0"/>
                        </a:spcAft>
                        <a:buNone/>
                      </a:pPr>
                      <a:r>
                        <a:rPr lang="en" sz="1000"/>
                        <a:t>10900</a:t>
                      </a:r>
                      <a:endParaRPr sz="1000"/>
                    </a:p>
                  </a:txBody>
                  <a:tcPr marT="19050" marB="19050" marR="28575" marL="28575" anchor="b">
                    <a:solidFill>
                      <a:srgbClr val="B7E1CD"/>
                    </a:solidFill>
                  </a:tcPr>
                </a:tc>
                <a:tc>
                  <a:txBody>
                    <a:bodyPr/>
                    <a:lstStyle/>
                    <a:p>
                      <a:pPr indent="0" lvl="0" marL="0" rtl="0" algn="r">
                        <a:lnSpc>
                          <a:spcPct val="115000"/>
                        </a:lnSpc>
                        <a:spcBef>
                          <a:spcPts val="0"/>
                        </a:spcBef>
                        <a:spcAft>
                          <a:spcPts val="0"/>
                        </a:spcAft>
                        <a:buNone/>
                      </a:pPr>
                      <a:r>
                        <a:rPr lang="en" sz="1000"/>
                        <a:t>29.99</a:t>
                      </a:r>
                      <a:endParaRPr sz="1000"/>
                    </a:p>
                  </a:txBody>
                  <a:tcPr marT="19050" marB="19050" marR="28575" marL="28575" anchor="b">
                    <a:lnR cap="flat" cmpd="sng" w="9525">
                      <a:solidFill>
                        <a:srgbClr val="000000"/>
                      </a:solidFill>
                      <a:prstDash val="solid"/>
                      <a:round/>
                      <a:headEnd len="sm" w="sm" type="none"/>
                      <a:tailEnd len="sm" w="sm" type="none"/>
                    </a:lnR>
                    <a:solidFill>
                      <a:srgbClr val="E06666"/>
                    </a:solidFill>
                  </a:tcPr>
                </a:tc>
                <a:tc>
                  <a:txBody>
                    <a:bodyPr/>
                    <a:lstStyle/>
                    <a:p>
                      <a:pPr indent="0" lvl="0" marL="0" rtl="0" algn="r">
                        <a:lnSpc>
                          <a:spcPct val="115000"/>
                        </a:lnSpc>
                        <a:spcBef>
                          <a:spcPts val="0"/>
                        </a:spcBef>
                        <a:spcAft>
                          <a:spcPts val="0"/>
                        </a:spcAft>
                        <a:buNone/>
                      </a:pPr>
                      <a:r>
                        <a:rPr lang="en" sz="1000"/>
                        <a:t>-0.564</a:t>
                      </a:r>
                      <a:endParaRPr sz="1000"/>
                    </a:p>
                  </a:txBody>
                  <a:tcPr marT="19050" marB="19050" marR="28575" marL="28575" anchor="b">
                    <a:lnL cap="flat" cmpd="sng" w="9525">
                      <a:solidFill>
                        <a:srgbClr val="000000"/>
                      </a:solidFill>
                      <a:prstDash val="solid"/>
                      <a:round/>
                      <a:headEnd len="sm" w="sm" type="none"/>
                      <a:tailEnd len="sm" w="sm" type="none"/>
                    </a:lnL>
                    <a:solidFill>
                      <a:srgbClr val="B7E1CD"/>
                    </a:solidFill>
                  </a:tcPr>
                </a:tc>
                <a:tc>
                  <a:txBody>
                    <a:bodyPr/>
                    <a:lstStyle/>
                    <a:p>
                      <a:pPr indent="0" lvl="0" marL="0" rtl="0" algn="r">
                        <a:lnSpc>
                          <a:spcPct val="115000"/>
                        </a:lnSpc>
                        <a:spcBef>
                          <a:spcPts val="0"/>
                        </a:spcBef>
                        <a:spcAft>
                          <a:spcPts val="0"/>
                        </a:spcAft>
                        <a:buNone/>
                      </a:pPr>
                      <a:r>
                        <a:rPr lang="en" sz="1000"/>
                        <a:t>7392</a:t>
                      </a:r>
                      <a:endParaRPr sz="1000"/>
                    </a:p>
                  </a:txBody>
                  <a:tcPr marT="19050" marB="19050" marR="28575" marL="28575" anchor="b">
                    <a:solidFill>
                      <a:srgbClr val="E06666"/>
                    </a:solidFill>
                  </a:tcPr>
                </a:tc>
                <a:tc>
                  <a:txBody>
                    <a:bodyPr/>
                    <a:lstStyle/>
                    <a:p>
                      <a:pPr indent="0" lvl="0" marL="0" rtl="0" algn="r">
                        <a:lnSpc>
                          <a:spcPct val="115000"/>
                        </a:lnSpc>
                        <a:spcBef>
                          <a:spcPts val="0"/>
                        </a:spcBef>
                        <a:spcAft>
                          <a:spcPts val="0"/>
                        </a:spcAft>
                        <a:buNone/>
                      </a:pPr>
                      <a:r>
                        <a:rPr lang="en" sz="1000"/>
                        <a:t>20.93</a:t>
                      </a:r>
                      <a:endParaRPr sz="1000"/>
                    </a:p>
                  </a:txBody>
                  <a:tcPr marT="19050" marB="19050" marR="28575" marL="28575" anchor="b">
                    <a:lnR cap="flat" cmpd="sng" w="9525">
                      <a:solidFill>
                        <a:srgbClr val="000000"/>
                      </a:solidFill>
                      <a:prstDash val="solid"/>
                      <a:round/>
                      <a:headEnd len="sm" w="sm" type="none"/>
                      <a:tailEnd len="sm" w="sm" type="none"/>
                    </a:lnR>
                    <a:solidFill>
                      <a:srgbClr val="E06666"/>
                    </a:solidFill>
                  </a:tcPr>
                </a:tc>
              </a:tr>
              <a:tr h="200025">
                <a:tc>
                  <a:txBody>
                    <a:bodyPr/>
                    <a:lstStyle/>
                    <a:p>
                      <a:pPr indent="0" lvl="0" marL="0" rtl="0" algn="r">
                        <a:lnSpc>
                          <a:spcPct val="115000"/>
                        </a:lnSpc>
                        <a:spcBef>
                          <a:spcPts val="0"/>
                        </a:spcBef>
                        <a:spcAft>
                          <a:spcPts val="0"/>
                        </a:spcAft>
                        <a:buNone/>
                      </a:pPr>
                      <a:r>
                        <a:rPr lang="en" sz="1000"/>
                        <a:t>100</a:t>
                      </a:r>
                      <a:endParaRPr sz="1000"/>
                    </a:p>
                  </a:txBody>
                  <a:tcPr marT="19050" marB="19050" marR="28575" marL="28575" anchor="b"/>
                </a:tc>
                <a:tc>
                  <a:txBody>
                    <a:bodyPr/>
                    <a:lstStyle/>
                    <a:p>
                      <a:pPr indent="0" lvl="0" marL="0" rtl="0" algn="r">
                        <a:lnSpc>
                          <a:spcPct val="115000"/>
                        </a:lnSpc>
                        <a:spcBef>
                          <a:spcPts val="0"/>
                        </a:spcBef>
                        <a:spcAft>
                          <a:spcPts val="0"/>
                        </a:spcAft>
                        <a:buNone/>
                      </a:pPr>
                      <a:r>
                        <a:rPr lang="en" sz="1000"/>
                        <a:t>1.379</a:t>
                      </a:r>
                      <a:endParaRPr sz="1000"/>
                    </a:p>
                  </a:txBody>
                  <a:tcPr marT="19050" marB="19050" marR="28575" marL="28575" anchor="b">
                    <a:lnR cap="flat" cmpd="sng" w="9525">
                      <a:solidFill>
                        <a:srgbClr val="000000"/>
                      </a:solidFill>
                      <a:prstDash val="solid"/>
                      <a:round/>
                      <a:headEnd len="sm" w="sm" type="none"/>
                      <a:tailEnd len="sm" w="sm" type="none"/>
                    </a:lnR>
                  </a:tcPr>
                </a:tc>
                <a:tc>
                  <a:txBody>
                    <a:bodyPr/>
                    <a:lstStyle/>
                    <a:p>
                      <a:pPr indent="0" lvl="0" marL="0" rtl="0" algn="r">
                        <a:lnSpc>
                          <a:spcPct val="115000"/>
                        </a:lnSpc>
                        <a:spcBef>
                          <a:spcPts val="0"/>
                        </a:spcBef>
                        <a:spcAft>
                          <a:spcPts val="0"/>
                        </a:spcAft>
                        <a:buNone/>
                      </a:pPr>
                      <a:r>
                        <a:rPr lang="en" sz="1000"/>
                        <a:t>-2.934</a:t>
                      </a:r>
                      <a:endParaRPr sz="1000"/>
                    </a:p>
                  </a:txBody>
                  <a:tcPr marT="19050" marB="19050" marR="28575" marL="28575" anchor="b">
                    <a:lnL cap="flat" cmpd="sng" w="9525">
                      <a:solidFill>
                        <a:srgbClr val="000000"/>
                      </a:solidFill>
                      <a:prstDash val="solid"/>
                      <a:round/>
                      <a:headEnd len="sm" w="sm" type="none"/>
                      <a:tailEnd len="sm" w="sm" type="none"/>
                    </a:lnL>
                    <a:solidFill>
                      <a:srgbClr val="E06666"/>
                    </a:solidFill>
                  </a:tcPr>
                </a:tc>
                <a:tc>
                  <a:txBody>
                    <a:bodyPr/>
                    <a:lstStyle/>
                    <a:p>
                      <a:pPr indent="0" lvl="0" marL="0" rtl="0" algn="r">
                        <a:lnSpc>
                          <a:spcPct val="115000"/>
                        </a:lnSpc>
                        <a:spcBef>
                          <a:spcPts val="0"/>
                        </a:spcBef>
                        <a:spcAft>
                          <a:spcPts val="0"/>
                        </a:spcAft>
                        <a:buNone/>
                      </a:pPr>
                      <a:r>
                        <a:rPr lang="en" sz="1000"/>
                        <a:t>22120</a:t>
                      </a:r>
                      <a:endParaRPr sz="1000"/>
                    </a:p>
                  </a:txBody>
                  <a:tcPr marT="19050" marB="19050" marR="28575" marL="28575" anchor="b">
                    <a:solidFill>
                      <a:srgbClr val="B7E1CD"/>
                    </a:solidFill>
                  </a:tcPr>
                </a:tc>
                <a:tc>
                  <a:txBody>
                    <a:bodyPr/>
                    <a:lstStyle/>
                    <a:p>
                      <a:pPr indent="0" lvl="0" marL="0" rtl="0" algn="r">
                        <a:lnSpc>
                          <a:spcPct val="115000"/>
                        </a:lnSpc>
                        <a:spcBef>
                          <a:spcPts val="0"/>
                        </a:spcBef>
                        <a:spcAft>
                          <a:spcPts val="0"/>
                        </a:spcAft>
                        <a:buNone/>
                      </a:pPr>
                      <a:r>
                        <a:rPr lang="en" sz="1000"/>
                        <a:t>33.51</a:t>
                      </a:r>
                      <a:endParaRPr sz="1000"/>
                    </a:p>
                  </a:txBody>
                  <a:tcPr marT="19050" marB="19050" marR="28575" marL="28575" anchor="b">
                    <a:lnR cap="flat" cmpd="sng" w="9525">
                      <a:solidFill>
                        <a:srgbClr val="000000"/>
                      </a:solidFill>
                      <a:prstDash val="solid"/>
                      <a:round/>
                      <a:headEnd len="sm" w="sm" type="none"/>
                      <a:tailEnd len="sm" w="sm" type="none"/>
                    </a:lnR>
                    <a:solidFill>
                      <a:srgbClr val="E06666"/>
                    </a:solidFill>
                  </a:tcPr>
                </a:tc>
                <a:tc>
                  <a:txBody>
                    <a:bodyPr/>
                    <a:lstStyle/>
                    <a:p>
                      <a:pPr indent="0" lvl="0" marL="0" rtl="0" algn="r">
                        <a:lnSpc>
                          <a:spcPct val="115000"/>
                        </a:lnSpc>
                        <a:spcBef>
                          <a:spcPts val="0"/>
                        </a:spcBef>
                        <a:spcAft>
                          <a:spcPts val="0"/>
                        </a:spcAft>
                        <a:buNone/>
                      </a:pPr>
                      <a:r>
                        <a:rPr lang="en" sz="1000"/>
                        <a:t>-1.747</a:t>
                      </a:r>
                      <a:endParaRPr sz="1000"/>
                    </a:p>
                  </a:txBody>
                  <a:tcPr marT="19050" marB="19050" marR="28575" marL="28575" anchor="b">
                    <a:lnL cap="flat" cmpd="sng" w="9525">
                      <a:solidFill>
                        <a:srgbClr val="000000"/>
                      </a:solidFill>
                      <a:prstDash val="solid"/>
                      <a:round/>
                      <a:headEnd len="sm" w="sm" type="none"/>
                      <a:tailEnd len="sm" w="sm" type="none"/>
                    </a:lnL>
                    <a:solidFill>
                      <a:srgbClr val="B7E1CD"/>
                    </a:solidFill>
                  </a:tcPr>
                </a:tc>
                <a:tc>
                  <a:txBody>
                    <a:bodyPr/>
                    <a:lstStyle/>
                    <a:p>
                      <a:pPr indent="0" lvl="0" marL="0" rtl="0" algn="r">
                        <a:lnSpc>
                          <a:spcPct val="115000"/>
                        </a:lnSpc>
                        <a:spcBef>
                          <a:spcPts val="0"/>
                        </a:spcBef>
                        <a:spcAft>
                          <a:spcPts val="0"/>
                        </a:spcAft>
                        <a:buNone/>
                      </a:pPr>
                      <a:r>
                        <a:rPr lang="en" sz="1000"/>
                        <a:t>17100</a:t>
                      </a:r>
                      <a:endParaRPr sz="1000"/>
                    </a:p>
                  </a:txBody>
                  <a:tcPr marT="19050" marB="19050" marR="28575" marL="28575" anchor="b">
                    <a:solidFill>
                      <a:srgbClr val="B7E1CD"/>
                    </a:solidFill>
                  </a:tcPr>
                </a:tc>
                <a:tc>
                  <a:txBody>
                    <a:bodyPr/>
                    <a:lstStyle/>
                    <a:p>
                      <a:pPr indent="0" lvl="0" marL="0" rtl="0" algn="r">
                        <a:lnSpc>
                          <a:spcPct val="115000"/>
                        </a:lnSpc>
                        <a:spcBef>
                          <a:spcPts val="0"/>
                        </a:spcBef>
                        <a:spcAft>
                          <a:spcPts val="0"/>
                        </a:spcAft>
                        <a:buNone/>
                      </a:pPr>
                      <a:r>
                        <a:rPr lang="en" sz="1000"/>
                        <a:t>26.22</a:t>
                      </a:r>
                      <a:endParaRPr sz="1000"/>
                    </a:p>
                  </a:txBody>
                  <a:tcPr marT="19050" marB="19050" marR="28575" marL="28575" anchor="b">
                    <a:lnR cap="flat" cmpd="sng" w="9525">
                      <a:solidFill>
                        <a:srgbClr val="000000"/>
                      </a:solidFill>
                      <a:prstDash val="solid"/>
                      <a:round/>
                      <a:headEnd len="sm" w="sm" type="none"/>
                      <a:tailEnd len="sm" w="sm" type="none"/>
                    </a:lnR>
                    <a:solidFill>
                      <a:srgbClr val="E06666"/>
                    </a:solidFill>
                  </a:tcPr>
                </a:tc>
                <a:tc>
                  <a:txBody>
                    <a:bodyPr/>
                    <a:lstStyle/>
                    <a:p>
                      <a:pPr indent="0" lvl="0" marL="0" rtl="0" algn="r">
                        <a:lnSpc>
                          <a:spcPct val="115000"/>
                        </a:lnSpc>
                        <a:spcBef>
                          <a:spcPts val="0"/>
                        </a:spcBef>
                        <a:spcAft>
                          <a:spcPts val="0"/>
                        </a:spcAft>
                        <a:buNone/>
                      </a:pPr>
                      <a:r>
                        <a:rPr lang="en" sz="1000"/>
                        <a:t>-1.133</a:t>
                      </a:r>
                      <a:endParaRPr sz="1000"/>
                    </a:p>
                  </a:txBody>
                  <a:tcPr marT="19050" marB="19050" marR="28575" marL="28575" anchor="b">
                    <a:lnL cap="flat" cmpd="sng" w="9525">
                      <a:solidFill>
                        <a:srgbClr val="000000"/>
                      </a:solidFill>
                      <a:prstDash val="solid"/>
                      <a:round/>
                      <a:headEnd len="sm" w="sm" type="none"/>
                      <a:tailEnd len="sm" w="sm" type="none"/>
                    </a:lnL>
                    <a:solidFill>
                      <a:srgbClr val="B7E1CD"/>
                    </a:solidFill>
                  </a:tcPr>
                </a:tc>
                <a:tc>
                  <a:txBody>
                    <a:bodyPr/>
                    <a:lstStyle/>
                    <a:p>
                      <a:pPr indent="0" lvl="0" marL="0" rtl="0" algn="r">
                        <a:lnSpc>
                          <a:spcPct val="115000"/>
                        </a:lnSpc>
                        <a:spcBef>
                          <a:spcPts val="0"/>
                        </a:spcBef>
                        <a:spcAft>
                          <a:spcPts val="0"/>
                        </a:spcAft>
                        <a:buNone/>
                      </a:pPr>
                      <a:r>
                        <a:rPr lang="en" sz="1000"/>
                        <a:t>13690</a:t>
                      </a:r>
                      <a:endParaRPr sz="1000"/>
                    </a:p>
                  </a:txBody>
                  <a:tcPr marT="19050" marB="19050" marR="28575" marL="28575" anchor="b">
                    <a:solidFill>
                      <a:srgbClr val="B7E1CD"/>
                    </a:solidFill>
                  </a:tcPr>
                </a:tc>
                <a:tc>
                  <a:txBody>
                    <a:bodyPr/>
                    <a:lstStyle/>
                    <a:p>
                      <a:pPr indent="0" lvl="0" marL="0" rtl="0" algn="r">
                        <a:lnSpc>
                          <a:spcPct val="115000"/>
                        </a:lnSpc>
                        <a:spcBef>
                          <a:spcPts val="0"/>
                        </a:spcBef>
                        <a:spcAft>
                          <a:spcPts val="0"/>
                        </a:spcAft>
                        <a:buNone/>
                      </a:pPr>
                      <a:r>
                        <a:rPr lang="en" sz="1000"/>
                        <a:t>21.26</a:t>
                      </a:r>
                      <a:endParaRPr sz="1000"/>
                    </a:p>
                  </a:txBody>
                  <a:tcPr marT="19050" marB="19050" marR="28575" marL="28575" anchor="b">
                    <a:lnR cap="flat" cmpd="sng" w="9525">
                      <a:solidFill>
                        <a:srgbClr val="000000"/>
                      </a:solidFill>
                      <a:prstDash val="solid"/>
                      <a:round/>
                      <a:headEnd len="sm" w="sm" type="none"/>
                      <a:tailEnd len="sm" w="sm" type="none"/>
                    </a:lnR>
                    <a:solidFill>
                      <a:srgbClr val="E06666"/>
                    </a:solidFill>
                  </a:tcPr>
                </a:tc>
                <a:tc>
                  <a:txBody>
                    <a:bodyPr/>
                    <a:lstStyle/>
                    <a:p>
                      <a:pPr indent="0" lvl="0" marL="0" rtl="0" algn="r">
                        <a:lnSpc>
                          <a:spcPct val="115000"/>
                        </a:lnSpc>
                        <a:spcBef>
                          <a:spcPts val="0"/>
                        </a:spcBef>
                        <a:spcAft>
                          <a:spcPts val="0"/>
                        </a:spcAft>
                        <a:buNone/>
                      </a:pPr>
                      <a:r>
                        <a:rPr lang="en" sz="1000"/>
                        <a:t>-0.58</a:t>
                      </a:r>
                      <a:endParaRPr sz="1000"/>
                    </a:p>
                  </a:txBody>
                  <a:tcPr marT="19050" marB="19050" marR="28575" marL="28575" anchor="b">
                    <a:lnL cap="flat" cmpd="sng" w="9525">
                      <a:solidFill>
                        <a:srgbClr val="000000"/>
                      </a:solidFill>
                      <a:prstDash val="solid"/>
                      <a:round/>
                      <a:headEnd len="sm" w="sm" type="none"/>
                      <a:tailEnd len="sm" w="sm" type="none"/>
                    </a:lnL>
                    <a:solidFill>
                      <a:srgbClr val="B7E1CD"/>
                    </a:solidFill>
                  </a:tcPr>
                </a:tc>
                <a:tc>
                  <a:txBody>
                    <a:bodyPr/>
                    <a:lstStyle/>
                    <a:p>
                      <a:pPr indent="0" lvl="0" marL="0" rtl="0" algn="r">
                        <a:lnSpc>
                          <a:spcPct val="115000"/>
                        </a:lnSpc>
                        <a:spcBef>
                          <a:spcPts val="0"/>
                        </a:spcBef>
                        <a:spcAft>
                          <a:spcPts val="0"/>
                        </a:spcAft>
                        <a:buNone/>
                      </a:pPr>
                      <a:r>
                        <a:rPr lang="en" sz="1000"/>
                        <a:t>9286</a:t>
                      </a:r>
                      <a:endParaRPr sz="1000"/>
                    </a:p>
                  </a:txBody>
                  <a:tcPr marT="19050" marB="19050" marR="28575" marL="28575" anchor="b">
                    <a:solidFill>
                      <a:srgbClr val="B7E1CD"/>
                    </a:solidFill>
                  </a:tcPr>
                </a:tc>
                <a:tc>
                  <a:txBody>
                    <a:bodyPr/>
                    <a:lstStyle/>
                    <a:p>
                      <a:pPr indent="0" lvl="0" marL="0" rtl="0" algn="r">
                        <a:lnSpc>
                          <a:spcPct val="115000"/>
                        </a:lnSpc>
                        <a:spcBef>
                          <a:spcPts val="0"/>
                        </a:spcBef>
                        <a:spcAft>
                          <a:spcPts val="0"/>
                        </a:spcAft>
                        <a:buNone/>
                      </a:pPr>
                      <a:r>
                        <a:rPr lang="en" sz="1000"/>
                        <a:t>14.87</a:t>
                      </a:r>
                      <a:endParaRPr sz="1000"/>
                    </a:p>
                  </a:txBody>
                  <a:tcPr marT="19050" marB="19050" marR="28575" marL="28575" anchor="b">
                    <a:lnR cap="flat" cmpd="sng" w="9525">
                      <a:solidFill>
                        <a:srgbClr val="000000"/>
                      </a:solidFill>
                      <a:prstDash val="solid"/>
                      <a:round/>
                      <a:headEnd len="sm" w="sm" type="none"/>
                      <a:tailEnd len="sm" w="sm" type="none"/>
                    </a:lnR>
                    <a:solidFill>
                      <a:srgbClr val="E06666"/>
                    </a:solidFill>
                  </a:tcPr>
                </a:tc>
              </a:tr>
            </a:tbl>
          </a:graphicData>
        </a:graphic>
      </p:graphicFrame>
      <p:sp>
        <p:nvSpPr>
          <p:cNvPr id="1273" name="Google Shape;1273;p122"/>
          <p:cNvSpPr txBox="1"/>
          <p:nvPr/>
        </p:nvSpPr>
        <p:spPr>
          <a:xfrm>
            <a:off x="2957800" y="4841125"/>
            <a:ext cx="3949200" cy="354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100">
                <a:solidFill>
                  <a:schemeClr val="dk1"/>
                </a:solidFill>
              </a:rPr>
              <a:t>𝜅</a:t>
            </a:r>
            <a:r>
              <a:rPr baseline="30000" lang="en" sz="1100">
                <a:solidFill>
                  <a:schemeClr val="dk1"/>
                </a:solidFill>
              </a:rPr>
              <a:t>2 </a:t>
            </a:r>
            <a:r>
              <a:rPr lang="en" sz="1100">
                <a:solidFill>
                  <a:schemeClr val="dk1"/>
                </a:solidFill>
              </a:rPr>
              <a:t>between 15% and 20% trades off insertion loss vs filtering.</a:t>
            </a:r>
            <a:endParaRPr>
              <a:solidFill>
                <a:schemeClr val="dk1"/>
              </a:solidFill>
            </a:endParaRPr>
          </a:p>
        </p:txBody>
      </p:sp>
      <p:sp>
        <p:nvSpPr>
          <p:cNvPr id="1274" name="Google Shape;1274;p122"/>
          <p:cNvSpPr/>
          <p:nvPr/>
        </p:nvSpPr>
        <p:spPr>
          <a:xfrm rot="-5400000">
            <a:off x="4871650" y="2721075"/>
            <a:ext cx="121500" cy="4080300"/>
          </a:xfrm>
          <a:prstGeom prst="leftBrace">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8" name="Shape 1278"/>
        <p:cNvGrpSpPr/>
        <p:nvPr/>
      </p:nvGrpSpPr>
      <p:grpSpPr>
        <a:xfrm>
          <a:off x="0" y="0"/>
          <a:ext cx="0" cy="0"/>
          <a:chOff x="0" y="0"/>
          <a:chExt cx="0" cy="0"/>
        </a:xfrm>
      </p:grpSpPr>
      <p:sp>
        <p:nvSpPr>
          <p:cNvPr id="1279" name="Google Shape;1279;p123"/>
          <p:cNvSpPr txBox="1"/>
          <p:nvPr/>
        </p:nvSpPr>
        <p:spPr>
          <a:xfrm rot="-5400000">
            <a:off x="7311150" y="2402336"/>
            <a:ext cx="24870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t>Ring coupling </a:t>
            </a:r>
            <a:r>
              <a:rPr lang="en" sz="1200">
                <a:solidFill>
                  <a:schemeClr val="dk1"/>
                </a:solidFill>
              </a:rPr>
              <a:t>𝜅</a:t>
            </a:r>
            <a:r>
              <a:rPr baseline="30000" lang="en" sz="1200">
                <a:solidFill>
                  <a:schemeClr val="dk1"/>
                </a:solidFill>
              </a:rPr>
              <a:t>2 </a:t>
            </a:r>
            <a:r>
              <a:rPr lang="en" sz="1200">
                <a:solidFill>
                  <a:schemeClr val="dk1"/>
                </a:solidFill>
              </a:rPr>
              <a:t>in </a:t>
            </a:r>
            <a:endParaRPr sz="1200">
              <a:solidFill>
                <a:schemeClr val="dk1"/>
              </a:solidFill>
            </a:endParaRPr>
          </a:p>
          <a:p>
            <a:pPr indent="0" lvl="0" marL="0" rtl="0" algn="ctr">
              <a:spcBef>
                <a:spcPts val="0"/>
              </a:spcBef>
              <a:spcAft>
                <a:spcPts val="0"/>
              </a:spcAft>
              <a:buNone/>
            </a:pPr>
            <a:r>
              <a:rPr lang="en" sz="1200">
                <a:solidFill>
                  <a:schemeClr val="dk1"/>
                </a:solidFill>
              </a:rPr>
              <a:t>[0.15,0.16,0.17,0.18,0.19,0.2]</a:t>
            </a:r>
            <a:endParaRPr sz="1200">
              <a:solidFill>
                <a:schemeClr val="dk1"/>
              </a:solidFill>
            </a:endParaRPr>
          </a:p>
        </p:txBody>
      </p:sp>
      <p:sp>
        <p:nvSpPr>
          <p:cNvPr id="1280" name="Google Shape;1280;p123"/>
          <p:cNvSpPr txBox="1"/>
          <p:nvPr>
            <p:ph type="title"/>
          </p:nvPr>
        </p:nvSpPr>
        <p:spPr>
          <a:xfrm>
            <a:off x="774075" y="0"/>
            <a:ext cx="7030500" cy="444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Zooming in on specific </a:t>
            </a:r>
            <a:r>
              <a:rPr lang="en">
                <a:solidFill>
                  <a:schemeClr val="dk1"/>
                </a:solidFill>
              </a:rPr>
              <a:t>𝜅</a:t>
            </a:r>
            <a:r>
              <a:rPr baseline="30000" lang="en">
                <a:solidFill>
                  <a:schemeClr val="dk1"/>
                </a:solidFill>
              </a:rPr>
              <a:t>2 </a:t>
            </a:r>
            <a:r>
              <a:rPr lang="en">
                <a:solidFill>
                  <a:schemeClr val="dk1"/>
                </a:solidFill>
              </a:rPr>
              <a:t>values. Design 1</a:t>
            </a:r>
            <a:endParaRPr sz="2100"/>
          </a:p>
        </p:txBody>
      </p:sp>
      <p:sp>
        <p:nvSpPr>
          <p:cNvPr id="1281" name="Google Shape;1281;p123"/>
          <p:cNvSpPr txBox="1"/>
          <p:nvPr>
            <p:ph idx="1" type="body"/>
          </p:nvPr>
        </p:nvSpPr>
        <p:spPr>
          <a:xfrm>
            <a:off x="774075" y="569025"/>
            <a:ext cx="3784200" cy="201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Assume 1.5dB edge coupler loss</a:t>
            </a:r>
            <a:br>
              <a:rPr lang="en"/>
            </a:br>
            <a:r>
              <a:rPr lang="en"/>
              <a:t>R</a:t>
            </a:r>
            <a:r>
              <a:rPr baseline="-25000" lang="en"/>
              <a:t>1</a:t>
            </a:r>
            <a:r>
              <a:rPr lang="en"/>
              <a:t>=40um, R</a:t>
            </a:r>
            <a:r>
              <a:rPr baseline="-25000" lang="en"/>
              <a:t>2</a:t>
            </a:r>
            <a:r>
              <a:rPr lang="en"/>
              <a:t>=43um</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Current density J=7kA/cm</a:t>
            </a:r>
            <a:r>
              <a:rPr baseline="30000" lang="en"/>
              <a:t>2</a:t>
            </a:r>
            <a:endParaRPr/>
          </a:p>
          <a:p>
            <a:pPr indent="0" lvl="0" marL="0" rtl="0" algn="l">
              <a:spcBef>
                <a:spcPts val="0"/>
              </a:spcBef>
              <a:spcAft>
                <a:spcPts val="0"/>
              </a:spcAft>
              <a:buNone/>
            </a:pPr>
            <a:r>
              <a:rPr lang="en"/>
              <a:t>L</a:t>
            </a:r>
            <a:r>
              <a:rPr baseline="-25000" lang="en"/>
              <a:t>soa</a:t>
            </a:r>
            <a:r>
              <a:rPr lang="en"/>
              <a:t>=440um</a:t>
            </a:r>
            <a:endParaRPr/>
          </a:p>
          <a:p>
            <a:pPr indent="0" lvl="0" marL="0" rtl="0" algn="l">
              <a:spcBef>
                <a:spcPts val="0"/>
              </a:spcBef>
              <a:spcAft>
                <a:spcPts val="0"/>
              </a:spcAft>
              <a:buNone/>
            </a:pPr>
            <a:r>
              <a:rPr lang="en"/>
              <a:t>Temperature = 70C for SOA</a:t>
            </a:r>
            <a:endParaRPr/>
          </a:p>
          <a:p>
            <a:pPr indent="0" lvl="0" marL="0" rtl="0" algn="l">
              <a:spcBef>
                <a:spcPts val="0"/>
              </a:spcBef>
              <a:spcAft>
                <a:spcPts val="0"/>
              </a:spcAft>
              <a:buNone/>
            </a:pPr>
            <a:r>
              <a:t/>
            </a:r>
            <a:endParaRPr/>
          </a:p>
        </p:txBody>
      </p:sp>
      <p:sp>
        <p:nvSpPr>
          <p:cNvPr id="1282" name="Google Shape;1282;p123"/>
          <p:cNvSpPr txBox="1"/>
          <p:nvPr/>
        </p:nvSpPr>
        <p:spPr>
          <a:xfrm>
            <a:off x="5828104" y="3594356"/>
            <a:ext cx="20199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lang="en" sz="1200">
                <a:solidFill>
                  <a:schemeClr val="dk1"/>
                </a:solidFill>
              </a:rPr>
              <a:t>𝜅</a:t>
            </a:r>
            <a:r>
              <a:rPr baseline="30000" lang="en" sz="1200">
                <a:solidFill>
                  <a:schemeClr val="dk1"/>
                </a:solidFill>
              </a:rPr>
              <a:t>2</a:t>
            </a:r>
            <a:endParaRPr sz="800"/>
          </a:p>
        </p:txBody>
      </p:sp>
      <p:sp>
        <p:nvSpPr>
          <p:cNvPr id="1283" name="Google Shape;1283;p123"/>
          <p:cNvSpPr txBox="1"/>
          <p:nvPr/>
        </p:nvSpPr>
        <p:spPr>
          <a:xfrm rot="-5400000">
            <a:off x="4311516" y="2387094"/>
            <a:ext cx="20199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t>Laser Output Power (mW)</a:t>
            </a:r>
            <a:endParaRPr baseline="-25000" sz="1200"/>
          </a:p>
        </p:txBody>
      </p:sp>
      <p:cxnSp>
        <p:nvCxnSpPr>
          <p:cNvPr id="1284" name="Google Shape;1284;p123"/>
          <p:cNvCxnSpPr/>
          <p:nvPr/>
        </p:nvCxnSpPr>
        <p:spPr>
          <a:xfrm rot="10800000">
            <a:off x="8170000" y="1628100"/>
            <a:ext cx="0" cy="1923000"/>
          </a:xfrm>
          <a:prstGeom prst="straightConnector1">
            <a:avLst/>
          </a:prstGeom>
          <a:noFill/>
          <a:ln cap="flat" cmpd="sng" w="9525">
            <a:solidFill>
              <a:schemeClr val="dk2"/>
            </a:solidFill>
            <a:prstDash val="solid"/>
            <a:round/>
            <a:headEnd len="med" w="med" type="none"/>
            <a:tailEnd len="med" w="med" type="triangle"/>
          </a:ln>
        </p:spPr>
      </p:cxnSp>
      <p:pic>
        <p:nvPicPr>
          <p:cNvPr id="1285" name="Google Shape;1285;p123"/>
          <p:cNvPicPr preferRelativeResize="0"/>
          <p:nvPr/>
        </p:nvPicPr>
        <p:blipFill>
          <a:blip r:embed="rId3">
            <a:alphaModFix/>
          </a:blip>
          <a:stretch>
            <a:fillRect/>
          </a:stretch>
        </p:blipFill>
        <p:spPr>
          <a:xfrm>
            <a:off x="463525" y="2752154"/>
            <a:ext cx="4246426" cy="1707249"/>
          </a:xfrm>
          <a:prstGeom prst="rect">
            <a:avLst/>
          </a:prstGeom>
          <a:noFill/>
          <a:ln>
            <a:noFill/>
          </a:ln>
        </p:spPr>
      </p:pic>
      <p:pic>
        <p:nvPicPr>
          <p:cNvPr id="1286" name="Google Shape;1286;p123"/>
          <p:cNvPicPr preferRelativeResize="0"/>
          <p:nvPr/>
        </p:nvPicPr>
        <p:blipFill>
          <a:blip r:embed="rId4">
            <a:alphaModFix/>
          </a:blip>
          <a:stretch>
            <a:fillRect/>
          </a:stretch>
        </p:blipFill>
        <p:spPr>
          <a:xfrm>
            <a:off x="5604716" y="1545400"/>
            <a:ext cx="2466684" cy="2052695"/>
          </a:xfrm>
          <a:prstGeom prst="rect">
            <a:avLst/>
          </a:prstGeom>
          <a:noFill/>
          <a:ln>
            <a:noFill/>
          </a:ln>
        </p:spPr>
      </p:pic>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0" name="Shape 1290"/>
        <p:cNvGrpSpPr/>
        <p:nvPr/>
      </p:nvGrpSpPr>
      <p:grpSpPr>
        <a:xfrm>
          <a:off x="0" y="0"/>
          <a:ext cx="0" cy="0"/>
          <a:chOff x="0" y="0"/>
          <a:chExt cx="0" cy="0"/>
        </a:xfrm>
      </p:grpSpPr>
      <p:sp>
        <p:nvSpPr>
          <p:cNvPr id="1291" name="Google Shape;1291;p124"/>
          <p:cNvSpPr txBox="1"/>
          <p:nvPr>
            <p:ph type="title"/>
          </p:nvPr>
        </p:nvSpPr>
        <p:spPr>
          <a:xfrm>
            <a:off x="774075" y="0"/>
            <a:ext cx="7030500" cy="444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Zooming in on specific </a:t>
            </a:r>
            <a:r>
              <a:rPr lang="en">
                <a:solidFill>
                  <a:schemeClr val="dk1"/>
                </a:solidFill>
              </a:rPr>
              <a:t>𝜅</a:t>
            </a:r>
            <a:r>
              <a:rPr baseline="30000" lang="en">
                <a:solidFill>
                  <a:schemeClr val="dk1"/>
                </a:solidFill>
              </a:rPr>
              <a:t>2 </a:t>
            </a:r>
            <a:r>
              <a:rPr lang="en">
                <a:solidFill>
                  <a:schemeClr val="dk1"/>
                </a:solidFill>
              </a:rPr>
              <a:t>values</a:t>
            </a:r>
            <a:r>
              <a:rPr lang="en">
                <a:solidFill>
                  <a:schemeClr val="dk1"/>
                </a:solidFill>
              </a:rPr>
              <a:t>. Design 1</a:t>
            </a:r>
            <a:endParaRPr sz="2100"/>
          </a:p>
        </p:txBody>
      </p:sp>
      <p:sp>
        <p:nvSpPr>
          <p:cNvPr id="1292" name="Google Shape;1292;p124"/>
          <p:cNvSpPr txBox="1"/>
          <p:nvPr>
            <p:ph idx="1" type="body"/>
          </p:nvPr>
        </p:nvSpPr>
        <p:spPr>
          <a:xfrm>
            <a:off x="774075" y="569025"/>
            <a:ext cx="3094200" cy="177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chemeClr val="dk1"/>
                </a:solidFill>
              </a:rPr>
              <a:t>𝜅</a:t>
            </a:r>
            <a:r>
              <a:rPr baseline="30000" lang="en" sz="1200">
                <a:solidFill>
                  <a:schemeClr val="dk1"/>
                </a:solidFill>
              </a:rPr>
              <a:t>2 </a:t>
            </a:r>
            <a:r>
              <a:rPr lang="en" sz="1200">
                <a:solidFill>
                  <a:schemeClr val="dk1"/>
                </a:solidFill>
              </a:rPr>
              <a:t>must be &lt; 0.165 for sufficient Vernier SMSR</a:t>
            </a:r>
            <a:endParaRPr/>
          </a:p>
        </p:txBody>
      </p:sp>
      <p:pic>
        <p:nvPicPr>
          <p:cNvPr id="1293" name="Google Shape;1293;p124"/>
          <p:cNvPicPr preferRelativeResize="0"/>
          <p:nvPr/>
        </p:nvPicPr>
        <p:blipFill>
          <a:blip r:embed="rId3">
            <a:alphaModFix/>
          </a:blip>
          <a:stretch>
            <a:fillRect/>
          </a:stretch>
        </p:blipFill>
        <p:spPr>
          <a:xfrm>
            <a:off x="5568075" y="264225"/>
            <a:ext cx="1972176" cy="1754375"/>
          </a:xfrm>
          <a:prstGeom prst="rect">
            <a:avLst/>
          </a:prstGeom>
          <a:noFill/>
          <a:ln>
            <a:noFill/>
          </a:ln>
        </p:spPr>
      </p:pic>
      <p:pic>
        <p:nvPicPr>
          <p:cNvPr id="1294" name="Google Shape;1294;p124"/>
          <p:cNvPicPr preferRelativeResize="0"/>
          <p:nvPr/>
        </p:nvPicPr>
        <p:blipFill>
          <a:blip r:embed="rId4">
            <a:alphaModFix/>
          </a:blip>
          <a:stretch>
            <a:fillRect/>
          </a:stretch>
        </p:blipFill>
        <p:spPr>
          <a:xfrm>
            <a:off x="2439150" y="2631975"/>
            <a:ext cx="2549275" cy="1899475"/>
          </a:xfrm>
          <a:prstGeom prst="rect">
            <a:avLst/>
          </a:prstGeom>
          <a:noFill/>
          <a:ln>
            <a:noFill/>
          </a:ln>
        </p:spPr>
      </p:pic>
      <p:sp>
        <p:nvSpPr>
          <p:cNvPr id="1295" name="Google Shape;1295;p124"/>
          <p:cNvSpPr txBox="1"/>
          <p:nvPr/>
        </p:nvSpPr>
        <p:spPr>
          <a:xfrm>
            <a:off x="5544204" y="2082306"/>
            <a:ext cx="20199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t>Wavelength</a:t>
            </a:r>
            <a:endParaRPr sz="1200"/>
          </a:p>
        </p:txBody>
      </p:sp>
      <p:sp>
        <p:nvSpPr>
          <p:cNvPr id="1296" name="Google Shape;1296;p124"/>
          <p:cNvSpPr txBox="1"/>
          <p:nvPr/>
        </p:nvSpPr>
        <p:spPr>
          <a:xfrm rot="-5400000">
            <a:off x="4349591" y="956756"/>
            <a:ext cx="20199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t>Transmission</a:t>
            </a:r>
            <a:endParaRPr baseline="-25000" sz="1200"/>
          </a:p>
        </p:txBody>
      </p:sp>
      <p:sp>
        <p:nvSpPr>
          <p:cNvPr id="1297" name="Google Shape;1297;p124"/>
          <p:cNvSpPr txBox="1"/>
          <p:nvPr/>
        </p:nvSpPr>
        <p:spPr>
          <a:xfrm rot="-5400000">
            <a:off x="1187316" y="3304656"/>
            <a:ext cx="20199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t>Longitudinal SMSR (dB) @10mW</a:t>
            </a:r>
            <a:endParaRPr baseline="-25000" sz="1200"/>
          </a:p>
        </p:txBody>
      </p:sp>
      <p:pic>
        <p:nvPicPr>
          <p:cNvPr id="1298" name="Google Shape;1298;p124"/>
          <p:cNvPicPr preferRelativeResize="0"/>
          <p:nvPr/>
        </p:nvPicPr>
        <p:blipFill>
          <a:blip r:embed="rId5">
            <a:alphaModFix/>
          </a:blip>
          <a:stretch>
            <a:fillRect/>
          </a:stretch>
        </p:blipFill>
        <p:spPr>
          <a:xfrm>
            <a:off x="5568075" y="2631975"/>
            <a:ext cx="2590850" cy="1913525"/>
          </a:xfrm>
          <a:prstGeom prst="rect">
            <a:avLst/>
          </a:prstGeom>
          <a:noFill/>
          <a:ln>
            <a:noFill/>
          </a:ln>
        </p:spPr>
      </p:pic>
      <p:sp>
        <p:nvSpPr>
          <p:cNvPr id="1299" name="Google Shape;1299;p124"/>
          <p:cNvSpPr txBox="1"/>
          <p:nvPr/>
        </p:nvSpPr>
        <p:spPr>
          <a:xfrm rot="-5400000">
            <a:off x="4289604" y="3311694"/>
            <a:ext cx="20199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t>Vernier</a:t>
            </a:r>
            <a:r>
              <a:rPr lang="en" sz="1200"/>
              <a:t> SMSR (dB) @10mW</a:t>
            </a:r>
            <a:endParaRPr baseline="-25000" sz="1200"/>
          </a:p>
        </p:txBody>
      </p:sp>
      <p:sp>
        <p:nvSpPr>
          <p:cNvPr id="1300" name="Google Shape;1300;p124"/>
          <p:cNvSpPr txBox="1"/>
          <p:nvPr/>
        </p:nvSpPr>
        <p:spPr>
          <a:xfrm>
            <a:off x="2703841" y="4545506"/>
            <a:ext cx="20199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chemeClr val="dk1"/>
                </a:solidFill>
              </a:rPr>
              <a:t>𝜅</a:t>
            </a:r>
            <a:r>
              <a:rPr baseline="30000" lang="en" sz="1200">
                <a:solidFill>
                  <a:schemeClr val="dk1"/>
                </a:solidFill>
              </a:rPr>
              <a:t>2</a:t>
            </a:r>
            <a:endParaRPr sz="800"/>
          </a:p>
        </p:txBody>
      </p:sp>
      <p:sp>
        <p:nvSpPr>
          <p:cNvPr id="1301" name="Google Shape;1301;p124"/>
          <p:cNvSpPr txBox="1"/>
          <p:nvPr/>
        </p:nvSpPr>
        <p:spPr>
          <a:xfrm>
            <a:off x="5853554" y="4545506"/>
            <a:ext cx="20199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chemeClr val="dk1"/>
                </a:solidFill>
              </a:rPr>
              <a:t>𝜅</a:t>
            </a:r>
            <a:r>
              <a:rPr baseline="30000" lang="en" sz="1200">
                <a:solidFill>
                  <a:schemeClr val="dk1"/>
                </a:solidFill>
              </a:rPr>
              <a:t>2</a:t>
            </a:r>
            <a:endParaRPr sz="800"/>
          </a:p>
        </p:txBody>
      </p:sp>
      <p:cxnSp>
        <p:nvCxnSpPr>
          <p:cNvPr id="1302" name="Google Shape;1302;p124"/>
          <p:cNvCxnSpPr/>
          <p:nvPr/>
        </p:nvCxnSpPr>
        <p:spPr>
          <a:xfrm>
            <a:off x="5772800" y="3219225"/>
            <a:ext cx="724500" cy="0"/>
          </a:xfrm>
          <a:prstGeom prst="straightConnector1">
            <a:avLst/>
          </a:prstGeom>
          <a:noFill/>
          <a:ln cap="flat" cmpd="sng" w="9525">
            <a:solidFill>
              <a:srgbClr val="FF3300"/>
            </a:solidFill>
            <a:prstDash val="solid"/>
            <a:round/>
            <a:headEnd len="med" w="med" type="none"/>
            <a:tailEnd len="med" w="med" type="none"/>
          </a:ln>
        </p:spPr>
      </p:cxnSp>
      <p:cxnSp>
        <p:nvCxnSpPr>
          <p:cNvPr id="1303" name="Google Shape;1303;p124"/>
          <p:cNvCxnSpPr/>
          <p:nvPr/>
        </p:nvCxnSpPr>
        <p:spPr>
          <a:xfrm rot="10800000">
            <a:off x="6497300" y="3216525"/>
            <a:ext cx="0" cy="1171800"/>
          </a:xfrm>
          <a:prstGeom prst="straightConnector1">
            <a:avLst/>
          </a:prstGeom>
          <a:noFill/>
          <a:ln cap="flat" cmpd="sng" w="9525">
            <a:solidFill>
              <a:srgbClr val="FF3300"/>
            </a:solidFill>
            <a:prstDash val="solid"/>
            <a:round/>
            <a:headEnd len="med" w="med" type="none"/>
            <a:tailEnd len="med" w="med" type="none"/>
          </a:ln>
        </p:spPr>
      </p:cxn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7" name="Shape 1307"/>
        <p:cNvGrpSpPr/>
        <p:nvPr/>
      </p:nvGrpSpPr>
      <p:grpSpPr>
        <a:xfrm>
          <a:off x="0" y="0"/>
          <a:ext cx="0" cy="0"/>
          <a:chOff x="0" y="0"/>
          <a:chExt cx="0" cy="0"/>
        </a:xfrm>
      </p:grpSpPr>
      <p:sp>
        <p:nvSpPr>
          <p:cNvPr id="1308" name="Google Shape;1308;p125"/>
          <p:cNvSpPr txBox="1"/>
          <p:nvPr>
            <p:ph type="title"/>
          </p:nvPr>
        </p:nvSpPr>
        <p:spPr>
          <a:xfrm>
            <a:off x="774075" y="0"/>
            <a:ext cx="7030500" cy="444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rPr>
              <a:t>Zooming in on specific 𝜅</a:t>
            </a:r>
            <a:r>
              <a:rPr baseline="30000" lang="en">
                <a:solidFill>
                  <a:schemeClr val="dk1"/>
                </a:solidFill>
              </a:rPr>
              <a:t>2 </a:t>
            </a:r>
            <a:r>
              <a:rPr lang="en">
                <a:solidFill>
                  <a:schemeClr val="dk1"/>
                </a:solidFill>
              </a:rPr>
              <a:t>values. Design 1</a:t>
            </a:r>
            <a:endParaRPr/>
          </a:p>
        </p:txBody>
      </p:sp>
      <p:sp>
        <p:nvSpPr>
          <p:cNvPr id="1309" name="Google Shape;1309;p125"/>
          <p:cNvSpPr txBox="1"/>
          <p:nvPr>
            <p:ph idx="1" type="body"/>
          </p:nvPr>
        </p:nvSpPr>
        <p:spPr>
          <a:xfrm>
            <a:off x="774075" y="569025"/>
            <a:ext cx="7560300" cy="396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1310" name="Google Shape;1310;p125"/>
          <p:cNvPicPr preferRelativeResize="0"/>
          <p:nvPr/>
        </p:nvPicPr>
        <p:blipFill>
          <a:blip r:embed="rId3">
            <a:alphaModFix/>
          </a:blip>
          <a:stretch>
            <a:fillRect/>
          </a:stretch>
        </p:blipFill>
        <p:spPr>
          <a:xfrm>
            <a:off x="1205126" y="1425075"/>
            <a:ext cx="3316425" cy="2250299"/>
          </a:xfrm>
          <a:prstGeom prst="rect">
            <a:avLst/>
          </a:prstGeom>
          <a:noFill/>
          <a:ln>
            <a:noFill/>
          </a:ln>
        </p:spPr>
      </p:pic>
      <p:sp>
        <p:nvSpPr>
          <p:cNvPr id="1311" name="Google Shape;1311;p125"/>
          <p:cNvSpPr txBox="1"/>
          <p:nvPr/>
        </p:nvSpPr>
        <p:spPr>
          <a:xfrm rot="-5400000">
            <a:off x="-96359" y="2273181"/>
            <a:ext cx="20199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t>Vernier mirror insertion loss (dB) @ 10mW input</a:t>
            </a:r>
            <a:endParaRPr baseline="-25000" sz="1200"/>
          </a:p>
        </p:txBody>
      </p:sp>
      <p:sp>
        <p:nvSpPr>
          <p:cNvPr id="1312" name="Google Shape;1312;p125"/>
          <p:cNvSpPr txBox="1"/>
          <p:nvPr/>
        </p:nvSpPr>
        <p:spPr>
          <a:xfrm rot="-5400000">
            <a:off x="3839091" y="2273181"/>
            <a:ext cx="20199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t>Single ring quality factor (1,000’s)</a:t>
            </a:r>
            <a:endParaRPr baseline="-25000" sz="1200"/>
          </a:p>
        </p:txBody>
      </p:sp>
      <p:pic>
        <p:nvPicPr>
          <p:cNvPr id="1313" name="Google Shape;1313;p125"/>
          <p:cNvPicPr preferRelativeResize="0"/>
          <p:nvPr/>
        </p:nvPicPr>
        <p:blipFill>
          <a:blip r:embed="rId4">
            <a:alphaModFix/>
          </a:blip>
          <a:stretch>
            <a:fillRect/>
          </a:stretch>
        </p:blipFill>
        <p:spPr>
          <a:xfrm>
            <a:off x="5176550" y="1425071"/>
            <a:ext cx="2673850" cy="2110600"/>
          </a:xfrm>
          <a:prstGeom prst="rect">
            <a:avLst/>
          </a:prstGeom>
          <a:noFill/>
          <a:ln>
            <a:noFill/>
          </a:ln>
        </p:spPr>
      </p:pic>
      <p:sp>
        <p:nvSpPr>
          <p:cNvPr id="1314" name="Google Shape;1314;p125"/>
          <p:cNvSpPr txBox="1"/>
          <p:nvPr/>
        </p:nvSpPr>
        <p:spPr>
          <a:xfrm>
            <a:off x="5503529" y="3560181"/>
            <a:ext cx="20199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chemeClr val="dk1"/>
                </a:solidFill>
              </a:rPr>
              <a:t>𝜅</a:t>
            </a:r>
            <a:r>
              <a:rPr baseline="30000" lang="en" sz="1200">
                <a:solidFill>
                  <a:schemeClr val="dk1"/>
                </a:solidFill>
              </a:rPr>
              <a:t>2</a:t>
            </a:r>
            <a:endParaRPr sz="800"/>
          </a:p>
        </p:txBody>
      </p:sp>
      <p:sp>
        <p:nvSpPr>
          <p:cNvPr id="1315" name="Google Shape;1315;p125"/>
          <p:cNvSpPr txBox="1"/>
          <p:nvPr/>
        </p:nvSpPr>
        <p:spPr>
          <a:xfrm>
            <a:off x="1853391" y="3675381"/>
            <a:ext cx="20199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chemeClr val="dk1"/>
                </a:solidFill>
              </a:rPr>
              <a:t>𝜅</a:t>
            </a:r>
            <a:r>
              <a:rPr baseline="30000" lang="en" sz="1200">
                <a:solidFill>
                  <a:schemeClr val="dk1"/>
                </a:solidFill>
              </a:rPr>
              <a:t>2</a:t>
            </a:r>
            <a:endParaRPr sz="800"/>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9" name="Shape 1319"/>
        <p:cNvGrpSpPr/>
        <p:nvPr/>
      </p:nvGrpSpPr>
      <p:grpSpPr>
        <a:xfrm>
          <a:off x="0" y="0"/>
          <a:ext cx="0" cy="0"/>
          <a:chOff x="0" y="0"/>
          <a:chExt cx="0" cy="0"/>
        </a:xfrm>
      </p:grpSpPr>
      <p:sp>
        <p:nvSpPr>
          <p:cNvPr id="1320" name="Google Shape;1320;p126"/>
          <p:cNvSpPr txBox="1"/>
          <p:nvPr/>
        </p:nvSpPr>
        <p:spPr>
          <a:xfrm rot="-5400000">
            <a:off x="7246825" y="2312561"/>
            <a:ext cx="24870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t>Ring coupling </a:t>
            </a:r>
            <a:r>
              <a:rPr lang="en" sz="1200">
                <a:solidFill>
                  <a:schemeClr val="dk1"/>
                </a:solidFill>
              </a:rPr>
              <a:t>𝜅</a:t>
            </a:r>
            <a:r>
              <a:rPr baseline="30000" lang="en" sz="1200">
                <a:solidFill>
                  <a:schemeClr val="dk1"/>
                </a:solidFill>
              </a:rPr>
              <a:t>2 </a:t>
            </a:r>
            <a:r>
              <a:rPr lang="en" sz="1200">
                <a:solidFill>
                  <a:schemeClr val="dk1"/>
                </a:solidFill>
              </a:rPr>
              <a:t>in </a:t>
            </a:r>
            <a:endParaRPr sz="1200">
              <a:solidFill>
                <a:schemeClr val="dk1"/>
              </a:solidFill>
            </a:endParaRPr>
          </a:p>
          <a:p>
            <a:pPr indent="0" lvl="0" marL="0" rtl="0" algn="ctr">
              <a:spcBef>
                <a:spcPts val="0"/>
              </a:spcBef>
              <a:spcAft>
                <a:spcPts val="0"/>
              </a:spcAft>
              <a:buNone/>
            </a:pPr>
            <a:r>
              <a:rPr lang="en" sz="1200">
                <a:solidFill>
                  <a:schemeClr val="dk1"/>
                </a:solidFill>
              </a:rPr>
              <a:t>[0.15,0.16,0.17,0.18,0.19,0.2]</a:t>
            </a:r>
            <a:endParaRPr sz="1200">
              <a:solidFill>
                <a:schemeClr val="dk1"/>
              </a:solidFill>
            </a:endParaRPr>
          </a:p>
        </p:txBody>
      </p:sp>
      <p:sp>
        <p:nvSpPr>
          <p:cNvPr id="1321" name="Google Shape;1321;p126"/>
          <p:cNvSpPr txBox="1"/>
          <p:nvPr>
            <p:ph type="title"/>
          </p:nvPr>
        </p:nvSpPr>
        <p:spPr>
          <a:xfrm>
            <a:off x="774075" y="0"/>
            <a:ext cx="7030500" cy="444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Zooming in on specific </a:t>
            </a:r>
            <a:r>
              <a:rPr lang="en">
                <a:solidFill>
                  <a:schemeClr val="dk1"/>
                </a:solidFill>
              </a:rPr>
              <a:t>𝜅</a:t>
            </a:r>
            <a:r>
              <a:rPr baseline="30000" lang="en">
                <a:solidFill>
                  <a:schemeClr val="dk1"/>
                </a:solidFill>
              </a:rPr>
              <a:t>2 </a:t>
            </a:r>
            <a:r>
              <a:rPr lang="en">
                <a:solidFill>
                  <a:schemeClr val="dk1"/>
                </a:solidFill>
              </a:rPr>
              <a:t>values. Design 2</a:t>
            </a:r>
            <a:endParaRPr sz="2100"/>
          </a:p>
        </p:txBody>
      </p:sp>
      <p:sp>
        <p:nvSpPr>
          <p:cNvPr id="1322" name="Google Shape;1322;p126"/>
          <p:cNvSpPr txBox="1"/>
          <p:nvPr>
            <p:ph idx="1" type="body"/>
          </p:nvPr>
        </p:nvSpPr>
        <p:spPr>
          <a:xfrm>
            <a:off x="774075" y="569025"/>
            <a:ext cx="3784200" cy="201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Assume 1.5dB edge coupler loss</a:t>
            </a:r>
            <a:br>
              <a:rPr lang="en"/>
            </a:br>
            <a:r>
              <a:rPr lang="en"/>
              <a:t>R</a:t>
            </a:r>
            <a:r>
              <a:rPr baseline="-25000" lang="en"/>
              <a:t>1</a:t>
            </a:r>
            <a:r>
              <a:rPr lang="en"/>
              <a:t>=50um, R</a:t>
            </a:r>
            <a:r>
              <a:rPr baseline="-25000" lang="en"/>
              <a:t>2</a:t>
            </a:r>
            <a:r>
              <a:rPr lang="en"/>
              <a:t>=53.75um</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Current density J=7kA/cm</a:t>
            </a:r>
            <a:r>
              <a:rPr baseline="30000" lang="en"/>
              <a:t>2</a:t>
            </a:r>
            <a:endParaRPr/>
          </a:p>
          <a:p>
            <a:pPr indent="0" lvl="0" marL="0" rtl="0" algn="l">
              <a:spcBef>
                <a:spcPts val="0"/>
              </a:spcBef>
              <a:spcAft>
                <a:spcPts val="0"/>
              </a:spcAft>
              <a:buNone/>
            </a:pPr>
            <a:r>
              <a:rPr lang="en"/>
              <a:t>L</a:t>
            </a:r>
            <a:r>
              <a:rPr baseline="-25000" lang="en"/>
              <a:t>soa</a:t>
            </a:r>
            <a:r>
              <a:rPr lang="en"/>
              <a:t>=440um</a:t>
            </a:r>
            <a:endParaRPr/>
          </a:p>
          <a:p>
            <a:pPr indent="0" lvl="0" marL="0" rtl="0" algn="l">
              <a:spcBef>
                <a:spcPts val="0"/>
              </a:spcBef>
              <a:spcAft>
                <a:spcPts val="0"/>
              </a:spcAft>
              <a:buNone/>
            </a:pPr>
            <a:r>
              <a:rPr lang="en"/>
              <a:t>Temperature = 70C for SOA</a:t>
            </a:r>
            <a:endParaRPr/>
          </a:p>
          <a:p>
            <a:pPr indent="0" lvl="0" marL="0" rtl="0" algn="l">
              <a:spcBef>
                <a:spcPts val="0"/>
              </a:spcBef>
              <a:spcAft>
                <a:spcPts val="0"/>
              </a:spcAft>
              <a:buNone/>
            </a:pPr>
            <a:r>
              <a:t/>
            </a:r>
            <a:endParaRPr/>
          </a:p>
        </p:txBody>
      </p:sp>
      <p:sp>
        <p:nvSpPr>
          <p:cNvPr id="1323" name="Google Shape;1323;p126"/>
          <p:cNvSpPr txBox="1"/>
          <p:nvPr/>
        </p:nvSpPr>
        <p:spPr>
          <a:xfrm>
            <a:off x="5828104" y="3594356"/>
            <a:ext cx="20199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chemeClr val="dk1"/>
                </a:solidFill>
              </a:rPr>
              <a:t>𝜅</a:t>
            </a:r>
            <a:r>
              <a:rPr baseline="30000" lang="en" sz="1200">
                <a:solidFill>
                  <a:schemeClr val="dk1"/>
                </a:solidFill>
              </a:rPr>
              <a:t>2</a:t>
            </a:r>
            <a:endParaRPr sz="800"/>
          </a:p>
        </p:txBody>
      </p:sp>
      <p:sp>
        <p:nvSpPr>
          <p:cNvPr id="1324" name="Google Shape;1324;p126"/>
          <p:cNvSpPr txBox="1"/>
          <p:nvPr/>
        </p:nvSpPr>
        <p:spPr>
          <a:xfrm rot="-5400000">
            <a:off x="4367441" y="2387094"/>
            <a:ext cx="20199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t>Laser Output Power (mW)</a:t>
            </a:r>
            <a:endParaRPr baseline="-25000" sz="1200"/>
          </a:p>
        </p:txBody>
      </p:sp>
      <p:cxnSp>
        <p:nvCxnSpPr>
          <p:cNvPr id="1325" name="Google Shape;1325;p126"/>
          <p:cNvCxnSpPr/>
          <p:nvPr/>
        </p:nvCxnSpPr>
        <p:spPr>
          <a:xfrm rot="10800000">
            <a:off x="8170000" y="1628100"/>
            <a:ext cx="0" cy="1923000"/>
          </a:xfrm>
          <a:prstGeom prst="straightConnector1">
            <a:avLst/>
          </a:prstGeom>
          <a:noFill/>
          <a:ln cap="flat" cmpd="sng" w="9525">
            <a:solidFill>
              <a:schemeClr val="dk2"/>
            </a:solidFill>
            <a:prstDash val="solid"/>
            <a:round/>
            <a:headEnd len="med" w="med" type="none"/>
            <a:tailEnd len="med" w="med" type="triangle"/>
          </a:ln>
        </p:spPr>
      </p:cxnSp>
      <p:pic>
        <p:nvPicPr>
          <p:cNvPr id="1326" name="Google Shape;1326;p126"/>
          <p:cNvPicPr preferRelativeResize="0"/>
          <p:nvPr/>
        </p:nvPicPr>
        <p:blipFill>
          <a:blip r:embed="rId3">
            <a:alphaModFix/>
          </a:blip>
          <a:stretch>
            <a:fillRect/>
          </a:stretch>
        </p:blipFill>
        <p:spPr>
          <a:xfrm>
            <a:off x="463525" y="2752154"/>
            <a:ext cx="4246426" cy="1707249"/>
          </a:xfrm>
          <a:prstGeom prst="rect">
            <a:avLst/>
          </a:prstGeom>
          <a:noFill/>
          <a:ln>
            <a:noFill/>
          </a:ln>
        </p:spPr>
      </p:pic>
      <p:pic>
        <p:nvPicPr>
          <p:cNvPr id="1327" name="Google Shape;1327;p126"/>
          <p:cNvPicPr preferRelativeResize="0"/>
          <p:nvPr/>
        </p:nvPicPr>
        <p:blipFill>
          <a:blip r:embed="rId4">
            <a:alphaModFix/>
          </a:blip>
          <a:stretch>
            <a:fillRect/>
          </a:stretch>
        </p:blipFill>
        <p:spPr>
          <a:xfrm>
            <a:off x="5604716" y="1501088"/>
            <a:ext cx="2466684" cy="2141324"/>
          </a:xfrm>
          <a:prstGeom prst="rect">
            <a:avLst/>
          </a:prstGeom>
          <a:noFill/>
          <a:ln>
            <a:noFill/>
          </a:ln>
        </p:spPr>
      </p:pic>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1" name="Shape 1331"/>
        <p:cNvGrpSpPr/>
        <p:nvPr/>
      </p:nvGrpSpPr>
      <p:grpSpPr>
        <a:xfrm>
          <a:off x="0" y="0"/>
          <a:ext cx="0" cy="0"/>
          <a:chOff x="0" y="0"/>
          <a:chExt cx="0" cy="0"/>
        </a:xfrm>
      </p:grpSpPr>
      <p:sp>
        <p:nvSpPr>
          <p:cNvPr id="1332" name="Google Shape;1332;p127"/>
          <p:cNvSpPr txBox="1"/>
          <p:nvPr>
            <p:ph type="title"/>
          </p:nvPr>
        </p:nvSpPr>
        <p:spPr>
          <a:xfrm>
            <a:off x="774075" y="0"/>
            <a:ext cx="7030500" cy="444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Zooming in on specific </a:t>
            </a:r>
            <a:r>
              <a:rPr lang="en">
                <a:solidFill>
                  <a:schemeClr val="dk1"/>
                </a:solidFill>
              </a:rPr>
              <a:t>𝜅</a:t>
            </a:r>
            <a:r>
              <a:rPr baseline="30000" lang="en">
                <a:solidFill>
                  <a:schemeClr val="dk1"/>
                </a:solidFill>
              </a:rPr>
              <a:t>2 </a:t>
            </a:r>
            <a:r>
              <a:rPr lang="en">
                <a:solidFill>
                  <a:schemeClr val="dk1"/>
                </a:solidFill>
              </a:rPr>
              <a:t>values. Design 2</a:t>
            </a:r>
            <a:endParaRPr sz="2100"/>
          </a:p>
        </p:txBody>
      </p:sp>
      <p:sp>
        <p:nvSpPr>
          <p:cNvPr id="1333" name="Google Shape;1333;p127"/>
          <p:cNvSpPr txBox="1"/>
          <p:nvPr>
            <p:ph idx="1" type="body"/>
          </p:nvPr>
        </p:nvSpPr>
        <p:spPr>
          <a:xfrm>
            <a:off x="774075" y="569025"/>
            <a:ext cx="3094200" cy="177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rPr>
              <a:t>𝜅</a:t>
            </a:r>
            <a:r>
              <a:rPr baseline="30000" lang="en" sz="1200">
                <a:solidFill>
                  <a:schemeClr val="dk1"/>
                </a:solidFill>
              </a:rPr>
              <a:t>2 </a:t>
            </a:r>
            <a:r>
              <a:rPr lang="en" sz="1200">
                <a:solidFill>
                  <a:schemeClr val="dk1"/>
                </a:solidFill>
              </a:rPr>
              <a:t>must be &lt; 0.165 for sufficient Vernier SMSR</a:t>
            </a:r>
            <a:endParaRPr/>
          </a:p>
        </p:txBody>
      </p:sp>
      <p:sp>
        <p:nvSpPr>
          <p:cNvPr id="1334" name="Google Shape;1334;p127"/>
          <p:cNvSpPr txBox="1"/>
          <p:nvPr/>
        </p:nvSpPr>
        <p:spPr>
          <a:xfrm>
            <a:off x="5544204" y="2082306"/>
            <a:ext cx="20199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t>Wavelength</a:t>
            </a:r>
            <a:endParaRPr sz="1200"/>
          </a:p>
        </p:txBody>
      </p:sp>
      <p:sp>
        <p:nvSpPr>
          <p:cNvPr id="1335" name="Google Shape;1335;p127"/>
          <p:cNvSpPr txBox="1"/>
          <p:nvPr/>
        </p:nvSpPr>
        <p:spPr>
          <a:xfrm rot="-5400000">
            <a:off x="4349591" y="956756"/>
            <a:ext cx="20199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t>Transmission</a:t>
            </a:r>
            <a:endParaRPr baseline="-25000" sz="1200"/>
          </a:p>
        </p:txBody>
      </p:sp>
      <p:sp>
        <p:nvSpPr>
          <p:cNvPr id="1336" name="Google Shape;1336;p127"/>
          <p:cNvSpPr txBox="1"/>
          <p:nvPr/>
        </p:nvSpPr>
        <p:spPr>
          <a:xfrm rot="-5400000">
            <a:off x="1187316" y="3304656"/>
            <a:ext cx="20199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t>Longitudinal SMSR (dB) @10mW</a:t>
            </a:r>
            <a:endParaRPr baseline="-25000" sz="1200"/>
          </a:p>
        </p:txBody>
      </p:sp>
      <p:sp>
        <p:nvSpPr>
          <p:cNvPr id="1337" name="Google Shape;1337;p127"/>
          <p:cNvSpPr txBox="1"/>
          <p:nvPr/>
        </p:nvSpPr>
        <p:spPr>
          <a:xfrm rot="-5400000">
            <a:off x="4289604" y="3311694"/>
            <a:ext cx="20199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t>Vernier SMSR (dB) @10mW</a:t>
            </a:r>
            <a:endParaRPr baseline="-25000" sz="1200"/>
          </a:p>
        </p:txBody>
      </p:sp>
      <p:sp>
        <p:nvSpPr>
          <p:cNvPr id="1338" name="Google Shape;1338;p127"/>
          <p:cNvSpPr txBox="1"/>
          <p:nvPr/>
        </p:nvSpPr>
        <p:spPr>
          <a:xfrm>
            <a:off x="2703841" y="4545506"/>
            <a:ext cx="20199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chemeClr val="dk1"/>
                </a:solidFill>
              </a:rPr>
              <a:t>𝜅</a:t>
            </a:r>
            <a:r>
              <a:rPr baseline="30000" lang="en" sz="1200">
                <a:solidFill>
                  <a:schemeClr val="dk1"/>
                </a:solidFill>
              </a:rPr>
              <a:t>2</a:t>
            </a:r>
            <a:endParaRPr sz="800"/>
          </a:p>
        </p:txBody>
      </p:sp>
      <p:sp>
        <p:nvSpPr>
          <p:cNvPr id="1339" name="Google Shape;1339;p127"/>
          <p:cNvSpPr txBox="1"/>
          <p:nvPr/>
        </p:nvSpPr>
        <p:spPr>
          <a:xfrm>
            <a:off x="5853554" y="4545506"/>
            <a:ext cx="20199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chemeClr val="dk1"/>
                </a:solidFill>
              </a:rPr>
              <a:t>𝜅</a:t>
            </a:r>
            <a:r>
              <a:rPr baseline="30000" lang="en" sz="1200">
                <a:solidFill>
                  <a:schemeClr val="dk1"/>
                </a:solidFill>
              </a:rPr>
              <a:t>2</a:t>
            </a:r>
            <a:endParaRPr sz="800"/>
          </a:p>
        </p:txBody>
      </p:sp>
      <p:cxnSp>
        <p:nvCxnSpPr>
          <p:cNvPr id="1340" name="Google Shape;1340;p127"/>
          <p:cNvCxnSpPr/>
          <p:nvPr/>
        </p:nvCxnSpPr>
        <p:spPr>
          <a:xfrm>
            <a:off x="5772800" y="3219225"/>
            <a:ext cx="724500" cy="0"/>
          </a:xfrm>
          <a:prstGeom prst="straightConnector1">
            <a:avLst/>
          </a:prstGeom>
          <a:noFill/>
          <a:ln cap="flat" cmpd="sng" w="9525">
            <a:solidFill>
              <a:srgbClr val="FF3300"/>
            </a:solidFill>
            <a:prstDash val="solid"/>
            <a:round/>
            <a:headEnd len="med" w="med" type="none"/>
            <a:tailEnd len="med" w="med" type="none"/>
          </a:ln>
        </p:spPr>
      </p:cxnSp>
      <p:cxnSp>
        <p:nvCxnSpPr>
          <p:cNvPr id="1341" name="Google Shape;1341;p127"/>
          <p:cNvCxnSpPr/>
          <p:nvPr/>
        </p:nvCxnSpPr>
        <p:spPr>
          <a:xfrm rot="10800000">
            <a:off x="6497300" y="3216525"/>
            <a:ext cx="0" cy="1171800"/>
          </a:xfrm>
          <a:prstGeom prst="straightConnector1">
            <a:avLst/>
          </a:prstGeom>
          <a:noFill/>
          <a:ln cap="flat" cmpd="sng" w="9525">
            <a:solidFill>
              <a:srgbClr val="FF3300"/>
            </a:solidFill>
            <a:prstDash val="solid"/>
            <a:round/>
            <a:headEnd len="med" w="med" type="none"/>
            <a:tailEnd len="med" w="med" type="none"/>
          </a:ln>
        </p:spPr>
      </p:cxn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5" name="Shape 1345"/>
        <p:cNvGrpSpPr/>
        <p:nvPr/>
      </p:nvGrpSpPr>
      <p:grpSpPr>
        <a:xfrm>
          <a:off x="0" y="0"/>
          <a:ext cx="0" cy="0"/>
          <a:chOff x="0" y="0"/>
          <a:chExt cx="0" cy="0"/>
        </a:xfrm>
      </p:grpSpPr>
      <p:sp>
        <p:nvSpPr>
          <p:cNvPr id="1346" name="Google Shape;1346;p128"/>
          <p:cNvSpPr txBox="1"/>
          <p:nvPr>
            <p:ph type="title"/>
          </p:nvPr>
        </p:nvSpPr>
        <p:spPr>
          <a:xfrm>
            <a:off x="774075" y="0"/>
            <a:ext cx="7030500" cy="444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rPr>
              <a:t>Zooming in on specific 𝜅</a:t>
            </a:r>
            <a:r>
              <a:rPr baseline="30000" lang="en">
                <a:solidFill>
                  <a:schemeClr val="dk1"/>
                </a:solidFill>
              </a:rPr>
              <a:t>2 </a:t>
            </a:r>
            <a:r>
              <a:rPr lang="en">
                <a:solidFill>
                  <a:schemeClr val="dk1"/>
                </a:solidFill>
              </a:rPr>
              <a:t>values. Design 2</a:t>
            </a:r>
            <a:endParaRPr/>
          </a:p>
        </p:txBody>
      </p:sp>
      <p:sp>
        <p:nvSpPr>
          <p:cNvPr id="1347" name="Google Shape;1347;p128"/>
          <p:cNvSpPr txBox="1"/>
          <p:nvPr>
            <p:ph idx="1" type="body"/>
          </p:nvPr>
        </p:nvSpPr>
        <p:spPr>
          <a:xfrm>
            <a:off x="774075" y="569025"/>
            <a:ext cx="7560300" cy="396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128"/>
          <p:cNvSpPr txBox="1"/>
          <p:nvPr/>
        </p:nvSpPr>
        <p:spPr>
          <a:xfrm rot="-5400000">
            <a:off x="-96359" y="2273181"/>
            <a:ext cx="20199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t>Vernier mirror insertion loss (dB) @ 10mW input</a:t>
            </a:r>
            <a:endParaRPr baseline="-25000" sz="1200"/>
          </a:p>
        </p:txBody>
      </p:sp>
      <p:sp>
        <p:nvSpPr>
          <p:cNvPr id="1349" name="Google Shape;1349;p128"/>
          <p:cNvSpPr txBox="1"/>
          <p:nvPr/>
        </p:nvSpPr>
        <p:spPr>
          <a:xfrm rot="-5400000">
            <a:off x="3839091" y="2273181"/>
            <a:ext cx="20199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t>Single ring quality factor (1,000’s)</a:t>
            </a:r>
            <a:endParaRPr baseline="-25000" sz="1200"/>
          </a:p>
        </p:txBody>
      </p:sp>
      <p:sp>
        <p:nvSpPr>
          <p:cNvPr id="1350" name="Google Shape;1350;p128"/>
          <p:cNvSpPr txBox="1"/>
          <p:nvPr/>
        </p:nvSpPr>
        <p:spPr>
          <a:xfrm>
            <a:off x="5503529" y="3560181"/>
            <a:ext cx="20199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chemeClr val="dk1"/>
                </a:solidFill>
              </a:rPr>
              <a:t>𝜅</a:t>
            </a:r>
            <a:r>
              <a:rPr baseline="30000" lang="en" sz="1200">
                <a:solidFill>
                  <a:schemeClr val="dk1"/>
                </a:solidFill>
              </a:rPr>
              <a:t>2</a:t>
            </a:r>
            <a:endParaRPr sz="800"/>
          </a:p>
        </p:txBody>
      </p:sp>
      <p:sp>
        <p:nvSpPr>
          <p:cNvPr id="1351" name="Google Shape;1351;p128"/>
          <p:cNvSpPr txBox="1"/>
          <p:nvPr/>
        </p:nvSpPr>
        <p:spPr>
          <a:xfrm>
            <a:off x="1853391" y="3675381"/>
            <a:ext cx="20199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chemeClr val="dk1"/>
                </a:solidFill>
              </a:rPr>
              <a:t>𝜅</a:t>
            </a:r>
            <a:r>
              <a:rPr baseline="30000" lang="en" sz="1200">
                <a:solidFill>
                  <a:schemeClr val="dk1"/>
                </a:solidFill>
              </a:rPr>
              <a:t>2</a:t>
            </a:r>
            <a:endParaRPr sz="800"/>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5" name="Shape 1355"/>
        <p:cNvGrpSpPr/>
        <p:nvPr/>
      </p:nvGrpSpPr>
      <p:grpSpPr>
        <a:xfrm>
          <a:off x="0" y="0"/>
          <a:ext cx="0" cy="0"/>
          <a:chOff x="0" y="0"/>
          <a:chExt cx="0" cy="0"/>
        </a:xfrm>
      </p:grpSpPr>
      <p:pic>
        <p:nvPicPr>
          <p:cNvPr id="1356" name="Google Shape;1356;p129"/>
          <p:cNvPicPr preferRelativeResize="0"/>
          <p:nvPr/>
        </p:nvPicPr>
        <p:blipFill>
          <a:blip r:embed="rId3">
            <a:alphaModFix/>
          </a:blip>
          <a:stretch>
            <a:fillRect/>
          </a:stretch>
        </p:blipFill>
        <p:spPr>
          <a:xfrm>
            <a:off x="4343900" y="2683250"/>
            <a:ext cx="1719401" cy="2052675"/>
          </a:xfrm>
          <a:prstGeom prst="rect">
            <a:avLst/>
          </a:prstGeom>
          <a:noFill/>
          <a:ln>
            <a:noFill/>
          </a:ln>
        </p:spPr>
      </p:pic>
      <p:sp>
        <p:nvSpPr>
          <p:cNvPr id="1357" name="Google Shape;1357;p129"/>
          <p:cNvSpPr txBox="1"/>
          <p:nvPr>
            <p:ph type="title"/>
          </p:nvPr>
        </p:nvSpPr>
        <p:spPr>
          <a:xfrm>
            <a:off x="774075" y="0"/>
            <a:ext cx="7030500" cy="444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FDTD Sims of SiN + XPS Ring FSR</a:t>
            </a:r>
            <a:endParaRPr/>
          </a:p>
        </p:txBody>
      </p:sp>
      <p:sp>
        <p:nvSpPr>
          <p:cNvPr id="1358" name="Google Shape;1358;p129"/>
          <p:cNvSpPr txBox="1"/>
          <p:nvPr>
            <p:ph idx="1" type="body"/>
          </p:nvPr>
        </p:nvSpPr>
        <p:spPr>
          <a:xfrm>
            <a:off x="697875" y="569025"/>
            <a:ext cx="3798000" cy="396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Take SiN + XPS ring from Ayan / github</a:t>
            </a:r>
            <a:endParaRPr/>
          </a:p>
          <a:p>
            <a:pPr indent="0" lvl="0" marL="0" rtl="0" algn="l">
              <a:spcBef>
                <a:spcPts val="0"/>
              </a:spcBef>
              <a:spcAft>
                <a:spcPts val="0"/>
              </a:spcAft>
              <a:buNone/>
            </a:pPr>
            <a:r>
              <a:rPr lang="en"/>
              <a:t>Add 800nm wide SiN ridge waveguides to route from FDTD ports to ring</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Ring parameters:</a:t>
            </a:r>
            <a:br>
              <a:rPr lang="en"/>
            </a:br>
            <a:r>
              <a:rPr lang="en"/>
              <a:t>nit_race_track_ring_with_XPS__length_3p1__w1_0p8__w2_0p8__gap_0p6__radius_33p33__curvature_grad_0p002__st_wg_wd_0p8__st_wg_length_10p0__bus_taper_length_20p0</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Using SiN material Philips, 300nm thick</a:t>
            </a:r>
            <a:endParaRPr/>
          </a:p>
          <a:p>
            <a:pPr indent="0" lvl="0" marL="0" rtl="0" algn="l">
              <a:spcBef>
                <a:spcPts val="0"/>
              </a:spcBef>
              <a:spcAft>
                <a:spcPts val="0"/>
              </a:spcAft>
              <a:buNone/>
            </a:pPr>
            <a:r>
              <a:rPr lang="en"/>
              <a:t>Si material Palik, 160nm thick</a:t>
            </a:r>
            <a:endParaRPr/>
          </a:p>
          <a:p>
            <a:pPr indent="0" lvl="0" marL="0" rtl="0" algn="l">
              <a:spcBef>
                <a:spcPts val="0"/>
              </a:spcBef>
              <a:spcAft>
                <a:spcPts val="0"/>
              </a:spcAft>
              <a:buNone/>
            </a:pPr>
            <a:r>
              <a:rPr lang="en"/>
              <a:t>25nm spacer oxide between SiN and Si</a:t>
            </a:r>
            <a:endParaRPr/>
          </a:p>
          <a:p>
            <a:pPr indent="0" lvl="0" marL="0" rtl="0" algn="l">
              <a:spcBef>
                <a:spcPts val="0"/>
              </a:spcBef>
              <a:spcAft>
                <a:spcPts val="0"/>
              </a:spcAft>
              <a:buNone/>
            </a:pPr>
            <a:r>
              <a:rPr lang="en"/>
              <a:t>No symmetry</a:t>
            </a:r>
            <a:endParaRPr/>
          </a:p>
          <a:p>
            <a:pPr indent="0" lvl="0" marL="0" rtl="0" algn="l">
              <a:spcBef>
                <a:spcPts val="0"/>
              </a:spcBef>
              <a:spcAft>
                <a:spcPts val="0"/>
              </a:spcAft>
              <a:buNone/>
            </a:pPr>
            <a:r>
              <a:rPr lang="en"/>
              <a:t>Mesh 2 (37nm mesh size)</a:t>
            </a:r>
            <a:endParaRPr/>
          </a:p>
          <a:p>
            <a:pPr indent="0" lvl="0" marL="0" rtl="0" algn="l">
              <a:spcBef>
                <a:spcPts val="0"/>
              </a:spcBef>
              <a:spcAft>
                <a:spcPts val="0"/>
              </a:spcAft>
              <a:buNone/>
            </a:pPr>
            <a:r>
              <a:rPr lang="en"/>
              <a:t>FDTD sim size (X,Y,Z)=(98,126,18)um</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Sim sized to avoid field clipping to 1E-15</a:t>
            </a:r>
            <a:endParaRPr/>
          </a:p>
          <a:p>
            <a:pPr indent="0" lvl="0" marL="0" rtl="0" algn="l">
              <a:spcBef>
                <a:spcPts val="0"/>
              </a:spcBef>
              <a:spcAft>
                <a:spcPts val="0"/>
              </a:spcAft>
              <a:buNone/>
            </a:pPr>
            <a:r>
              <a:t/>
            </a:r>
            <a:endParaRPr/>
          </a:p>
        </p:txBody>
      </p:sp>
      <p:pic>
        <p:nvPicPr>
          <p:cNvPr id="1359" name="Google Shape;1359;p129"/>
          <p:cNvPicPr preferRelativeResize="0"/>
          <p:nvPr/>
        </p:nvPicPr>
        <p:blipFill>
          <a:blip r:embed="rId4">
            <a:alphaModFix/>
          </a:blip>
          <a:stretch>
            <a:fillRect/>
          </a:stretch>
        </p:blipFill>
        <p:spPr>
          <a:xfrm>
            <a:off x="6221799" y="2715237"/>
            <a:ext cx="2801274" cy="2091525"/>
          </a:xfrm>
          <a:prstGeom prst="rect">
            <a:avLst/>
          </a:prstGeom>
          <a:noFill/>
          <a:ln>
            <a:noFill/>
          </a:ln>
        </p:spPr>
      </p:pic>
      <p:sp>
        <p:nvSpPr>
          <p:cNvPr id="1360" name="Google Shape;1360;p129"/>
          <p:cNvSpPr/>
          <p:nvPr/>
        </p:nvSpPr>
        <p:spPr>
          <a:xfrm>
            <a:off x="5730397" y="4385592"/>
            <a:ext cx="240000" cy="300000"/>
          </a:xfrm>
          <a:prstGeom prst="rect">
            <a:avLst/>
          </a:prstGeom>
          <a:noFill/>
          <a:ln cap="flat" cmpd="sng" w="19050">
            <a:solidFill>
              <a:srgbClr val="FF33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129"/>
          <p:cNvSpPr/>
          <p:nvPr/>
        </p:nvSpPr>
        <p:spPr>
          <a:xfrm>
            <a:off x="6221800" y="2715225"/>
            <a:ext cx="2801400" cy="2093700"/>
          </a:xfrm>
          <a:prstGeom prst="rect">
            <a:avLst/>
          </a:prstGeom>
          <a:noFill/>
          <a:ln cap="flat" cmpd="sng" w="19050">
            <a:solidFill>
              <a:srgbClr val="FF33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62" name="Google Shape;1362;p129"/>
          <p:cNvCxnSpPr/>
          <p:nvPr/>
        </p:nvCxnSpPr>
        <p:spPr>
          <a:xfrm flipH="1" rot="10800000">
            <a:off x="5973675" y="2721000"/>
            <a:ext cx="249300" cy="1668900"/>
          </a:xfrm>
          <a:prstGeom prst="straightConnector1">
            <a:avLst/>
          </a:prstGeom>
          <a:noFill/>
          <a:ln cap="flat" cmpd="sng" w="19050">
            <a:solidFill>
              <a:srgbClr val="FF3300"/>
            </a:solidFill>
            <a:prstDash val="solid"/>
            <a:round/>
            <a:headEnd len="med" w="med" type="none"/>
            <a:tailEnd len="med" w="med" type="none"/>
          </a:ln>
        </p:spPr>
      </p:cxnSp>
      <p:cxnSp>
        <p:nvCxnSpPr>
          <p:cNvPr id="1363" name="Google Shape;1363;p129"/>
          <p:cNvCxnSpPr/>
          <p:nvPr/>
        </p:nvCxnSpPr>
        <p:spPr>
          <a:xfrm>
            <a:off x="5968150" y="4685125"/>
            <a:ext cx="259500" cy="124200"/>
          </a:xfrm>
          <a:prstGeom prst="straightConnector1">
            <a:avLst/>
          </a:prstGeom>
          <a:noFill/>
          <a:ln cap="flat" cmpd="sng" w="19050">
            <a:solidFill>
              <a:srgbClr val="FF3300"/>
            </a:solidFill>
            <a:prstDash val="solid"/>
            <a:round/>
            <a:headEnd len="med" w="med" type="none"/>
            <a:tailEnd len="med" w="med" type="none"/>
          </a:ln>
        </p:spPr>
      </p:cxnSp>
      <p:pic>
        <p:nvPicPr>
          <p:cNvPr id="1364" name="Google Shape;1364;p129"/>
          <p:cNvPicPr preferRelativeResize="0"/>
          <p:nvPr/>
        </p:nvPicPr>
        <p:blipFill>
          <a:blip r:embed="rId5">
            <a:alphaModFix/>
          </a:blip>
          <a:stretch>
            <a:fillRect/>
          </a:stretch>
        </p:blipFill>
        <p:spPr>
          <a:xfrm>
            <a:off x="5701275" y="96550"/>
            <a:ext cx="2058349" cy="2497175"/>
          </a:xfrm>
          <a:prstGeom prst="rect">
            <a:avLst/>
          </a:prstGeom>
          <a:noFill/>
          <a:ln>
            <a:noFill/>
          </a:ln>
        </p:spPr>
      </p:pic>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8" name="Shape 1368"/>
        <p:cNvGrpSpPr/>
        <p:nvPr/>
      </p:nvGrpSpPr>
      <p:grpSpPr>
        <a:xfrm>
          <a:off x="0" y="0"/>
          <a:ext cx="0" cy="0"/>
          <a:chOff x="0" y="0"/>
          <a:chExt cx="0" cy="0"/>
        </a:xfrm>
      </p:grpSpPr>
      <p:pic>
        <p:nvPicPr>
          <p:cNvPr id="1369" name="Google Shape;1369;p130"/>
          <p:cNvPicPr preferRelativeResize="0"/>
          <p:nvPr/>
        </p:nvPicPr>
        <p:blipFill>
          <a:blip r:embed="rId3">
            <a:alphaModFix/>
          </a:blip>
          <a:stretch>
            <a:fillRect/>
          </a:stretch>
        </p:blipFill>
        <p:spPr>
          <a:xfrm>
            <a:off x="4737212" y="2661631"/>
            <a:ext cx="4019075" cy="1598900"/>
          </a:xfrm>
          <a:prstGeom prst="rect">
            <a:avLst/>
          </a:prstGeom>
          <a:noFill/>
          <a:ln>
            <a:noFill/>
          </a:ln>
        </p:spPr>
      </p:pic>
      <p:pic>
        <p:nvPicPr>
          <p:cNvPr id="1370" name="Google Shape;1370;p130"/>
          <p:cNvPicPr preferRelativeResize="0"/>
          <p:nvPr/>
        </p:nvPicPr>
        <p:blipFill>
          <a:blip r:embed="rId4">
            <a:alphaModFix/>
          </a:blip>
          <a:stretch>
            <a:fillRect/>
          </a:stretch>
        </p:blipFill>
        <p:spPr>
          <a:xfrm>
            <a:off x="4702325" y="444000"/>
            <a:ext cx="4111226" cy="1838150"/>
          </a:xfrm>
          <a:prstGeom prst="rect">
            <a:avLst/>
          </a:prstGeom>
          <a:noFill/>
          <a:ln>
            <a:noFill/>
          </a:ln>
        </p:spPr>
      </p:pic>
      <p:sp>
        <p:nvSpPr>
          <p:cNvPr id="1371" name="Google Shape;1371;p130"/>
          <p:cNvSpPr txBox="1"/>
          <p:nvPr>
            <p:ph type="title"/>
          </p:nvPr>
        </p:nvSpPr>
        <p:spPr>
          <a:xfrm>
            <a:off x="774075" y="0"/>
            <a:ext cx="7030500" cy="444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FDTD Sims of </a:t>
            </a:r>
            <a:r>
              <a:rPr lang="en">
                <a:solidFill>
                  <a:schemeClr val="dk1"/>
                </a:solidFill>
              </a:rPr>
              <a:t>SiN + XPS</a:t>
            </a:r>
            <a:r>
              <a:rPr lang="en"/>
              <a:t> Ring FSR: Results</a:t>
            </a:r>
            <a:endParaRPr/>
          </a:p>
        </p:txBody>
      </p:sp>
      <p:sp>
        <p:nvSpPr>
          <p:cNvPr id="1372" name="Google Shape;1372;p130"/>
          <p:cNvSpPr txBox="1"/>
          <p:nvPr>
            <p:ph idx="1" type="body"/>
          </p:nvPr>
        </p:nvSpPr>
        <p:spPr>
          <a:xfrm>
            <a:off x="697875" y="569025"/>
            <a:ext cx="3798000" cy="396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Dips in spectrum at:</a:t>
            </a:r>
            <a:endParaRPr/>
          </a:p>
          <a:p>
            <a:pPr indent="0" lvl="0" marL="0" rtl="0" algn="l">
              <a:spcBef>
                <a:spcPts val="0"/>
              </a:spcBef>
              <a:spcAft>
                <a:spcPts val="0"/>
              </a:spcAft>
              <a:buNone/>
            </a:pPr>
            <a:r>
              <a:rPr lang="en">
                <a:solidFill>
                  <a:schemeClr val="dk1"/>
                </a:solidFill>
              </a:rPr>
              <a:t>1307.37nm</a:t>
            </a:r>
            <a:endParaRPr/>
          </a:p>
          <a:p>
            <a:pPr indent="0" lvl="0" marL="0" rtl="0" algn="l">
              <a:spcBef>
                <a:spcPts val="0"/>
              </a:spcBef>
              <a:spcAft>
                <a:spcPts val="0"/>
              </a:spcAft>
              <a:buNone/>
            </a:pPr>
            <a:r>
              <a:rPr lang="en"/>
              <a:t>1309.88nm</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FSR = 2.51nm</a:t>
            </a:r>
            <a:endParaRPr/>
          </a:p>
        </p:txBody>
      </p:sp>
      <p:sp>
        <p:nvSpPr>
          <p:cNvPr id="1373" name="Google Shape;1373;p130"/>
          <p:cNvSpPr txBox="1"/>
          <p:nvPr/>
        </p:nvSpPr>
        <p:spPr>
          <a:xfrm>
            <a:off x="5823050" y="1644631"/>
            <a:ext cx="2791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4A86E8"/>
                </a:solidFill>
              </a:rPr>
              <a:t>Drop port transmission</a:t>
            </a:r>
            <a:endParaRPr>
              <a:solidFill>
                <a:srgbClr val="4A86E8"/>
              </a:solidFill>
            </a:endParaRPr>
          </a:p>
        </p:txBody>
      </p:sp>
      <p:sp>
        <p:nvSpPr>
          <p:cNvPr id="1374" name="Google Shape;1374;p130"/>
          <p:cNvSpPr txBox="1"/>
          <p:nvPr/>
        </p:nvSpPr>
        <p:spPr>
          <a:xfrm>
            <a:off x="5468150" y="292175"/>
            <a:ext cx="2791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00FF00"/>
                </a:solidFill>
              </a:rPr>
              <a:t>Thru port transmission</a:t>
            </a:r>
            <a:endParaRPr>
              <a:solidFill>
                <a:srgbClr val="00FF00"/>
              </a:solidFill>
            </a:endParaRPr>
          </a:p>
        </p:txBody>
      </p:sp>
      <p:cxnSp>
        <p:nvCxnSpPr>
          <p:cNvPr id="1375" name="Google Shape;1375;p130"/>
          <p:cNvCxnSpPr/>
          <p:nvPr/>
        </p:nvCxnSpPr>
        <p:spPr>
          <a:xfrm rot="10800000">
            <a:off x="5383775" y="2918375"/>
            <a:ext cx="1272000" cy="0"/>
          </a:xfrm>
          <a:prstGeom prst="straightConnector1">
            <a:avLst/>
          </a:prstGeom>
          <a:noFill/>
          <a:ln cap="flat" cmpd="sng" w="9525">
            <a:solidFill>
              <a:schemeClr val="dk2"/>
            </a:solidFill>
            <a:prstDash val="solid"/>
            <a:round/>
            <a:headEnd len="med" w="med" type="triangle"/>
            <a:tailEnd len="med" w="med" type="triangle"/>
          </a:ln>
        </p:spPr>
      </p:cxnSp>
      <p:sp>
        <p:nvSpPr>
          <p:cNvPr id="1376" name="Google Shape;1376;p130"/>
          <p:cNvSpPr txBox="1"/>
          <p:nvPr/>
        </p:nvSpPr>
        <p:spPr>
          <a:xfrm>
            <a:off x="5064425" y="2571750"/>
            <a:ext cx="1910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FSR = 2.51nm</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32"/>
          <p:cNvSpPr txBox="1"/>
          <p:nvPr>
            <p:ph type="title"/>
          </p:nvPr>
        </p:nvSpPr>
        <p:spPr>
          <a:xfrm>
            <a:off x="774075" y="0"/>
            <a:ext cx="7030500" cy="444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04" name="Google Shape;204;p32"/>
          <p:cNvPicPr preferRelativeResize="0"/>
          <p:nvPr/>
        </p:nvPicPr>
        <p:blipFill>
          <a:blip r:embed="rId3">
            <a:alphaModFix/>
          </a:blip>
          <a:stretch>
            <a:fillRect/>
          </a:stretch>
        </p:blipFill>
        <p:spPr>
          <a:xfrm>
            <a:off x="436079" y="1190962"/>
            <a:ext cx="3917424" cy="2761574"/>
          </a:xfrm>
          <a:prstGeom prst="rect">
            <a:avLst/>
          </a:prstGeom>
          <a:noFill/>
          <a:ln>
            <a:noFill/>
          </a:ln>
        </p:spPr>
      </p:pic>
      <p:pic>
        <p:nvPicPr>
          <p:cNvPr id="205" name="Google Shape;205;p32"/>
          <p:cNvPicPr preferRelativeResize="0"/>
          <p:nvPr/>
        </p:nvPicPr>
        <p:blipFill>
          <a:blip r:embed="rId4">
            <a:alphaModFix/>
          </a:blip>
          <a:stretch>
            <a:fillRect/>
          </a:stretch>
        </p:blipFill>
        <p:spPr>
          <a:xfrm>
            <a:off x="4499128" y="1219850"/>
            <a:ext cx="4485699" cy="2644882"/>
          </a:xfrm>
          <a:prstGeom prst="rect">
            <a:avLst/>
          </a:prstGeom>
          <a:noFill/>
          <a:ln>
            <a:noFill/>
          </a:ln>
        </p:spPr>
      </p:pic>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0" name="Shape 1380"/>
        <p:cNvGrpSpPr/>
        <p:nvPr/>
      </p:nvGrpSpPr>
      <p:grpSpPr>
        <a:xfrm>
          <a:off x="0" y="0"/>
          <a:ext cx="0" cy="0"/>
          <a:chOff x="0" y="0"/>
          <a:chExt cx="0" cy="0"/>
        </a:xfrm>
      </p:grpSpPr>
      <p:sp>
        <p:nvSpPr>
          <p:cNvPr id="1381" name="Google Shape;1381;p131"/>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Silicon Nitride + XPS Laser Mux</a:t>
            </a:r>
            <a:endParaRPr/>
          </a:p>
        </p:txBody>
      </p:sp>
      <p:sp>
        <p:nvSpPr>
          <p:cNvPr id="1382" name="Google Shape;1382;p131"/>
          <p:cNvSpPr txBox="1"/>
          <p:nvPr>
            <p:ph idx="1" type="subTitle"/>
          </p:nvPr>
        </p:nvSpPr>
        <p:spPr>
          <a:xfrm>
            <a:off x="311700" y="2834125"/>
            <a:ext cx="8520600" cy="792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6" name="Shape 1386"/>
        <p:cNvGrpSpPr/>
        <p:nvPr/>
      </p:nvGrpSpPr>
      <p:grpSpPr>
        <a:xfrm>
          <a:off x="0" y="0"/>
          <a:ext cx="0" cy="0"/>
          <a:chOff x="0" y="0"/>
          <a:chExt cx="0" cy="0"/>
        </a:xfrm>
      </p:grpSpPr>
      <p:sp>
        <p:nvSpPr>
          <p:cNvPr id="1387" name="Google Shape;1387;p132"/>
          <p:cNvSpPr txBox="1"/>
          <p:nvPr>
            <p:ph type="title"/>
          </p:nvPr>
        </p:nvSpPr>
        <p:spPr>
          <a:xfrm>
            <a:off x="774075" y="0"/>
            <a:ext cx="7030500" cy="444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SiN + XPS Ring IL vs FWHM Tradeoff</a:t>
            </a:r>
            <a:endParaRPr/>
          </a:p>
        </p:txBody>
      </p:sp>
      <p:sp>
        <p:nvSpPr>
          <p:cNvPr id="1388" name="Google Shape;1388;p132"/>
          <p:cNvSpPr txBox="1"/>
          <p:nvPr>
            <p:ph idx="1" type="body"/>
          </p:nvPr>
        </p:nvSpPr>
        <p:spPr>
          <a:xfrm>
            <a:off x="774075" y="569025"/>
            <a:ext cx="7560300" cy="1407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Input power to ring is 25mW</a:t>
            </a:r>
            <a:endParaRPr/>
          </a:p>
        </p:txBody>
      </p: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2" name="Shape 1392"/>
        <p:cNvGrpSpPr/>
        <p:nvPr/>
      </p:nvGrpSpPr>
      <p:grpSpPr>
        <a:xfrm>
          <a:off x="0" y="0"/>
          <a:ext cx="0" cy="0"/>
          <a:chOff x="0" y="0"/>
          <a:chExt cx="0" cy="0"/>
        </a:xfrm>
      </p:grpSpPr>
      <p:sp>
        <p:nvSpPr>
          <p:cNvPr id="1393" name="Google Shape;1393;p133"/>
          <p:cNvSpPr txBox="1"/>
          <p:nvPr>
            <p:ph type="title"/>
          </p:nvPr>
        </p:nvSpPr>
        <p:spPr>
          <a:xfrm>
            <a:off x="774075" y="0"/>
            <a:ext cx="7030500" cy="444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SiN + XPS Design Tradeoff Space</a:t>
            </a:r>
            <a:endParaRPr/>
          </a:p>
        </p:txBody>
      </p:sp>
      <p:sp>
        <p:nvSpPr>
          <p:cNvPr id="1394" name="Google Shape;1394;p133"/>
          <p:cNvSpPr txBox="1"/>
          <p:nvPr>
            <p:ph idx="1" type="body"/>
          </p:nvPr>
        </p:nvSpPr>
        <p:spPr>
          <a:xfrm>
            <a:off x="774075" y="569025"/>
            <a:ext cx="7560300" cy="1407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Bounds are same as derived for </a:t>
            </a:r>
            <a:r>
              <a:rPr lang="en" u="sng">
                <a:solidFill>
                  <a:schemeClr val="hlink"/>
                </a:solidFill>
                <a:hlinkClick action="ppaction://hlinksldjump" r:id="rId3"/>
              </a:rPr>
              <a:t>Si Vernier Mirror Laser slide</a:t>
            </a:r>
            <a:r>
              <a:rPr lang="en"/>
              <a:t>:</a:t>
            </a:r>
            <a:endParaRPr/>
          </a:p>
          <a:p>
            <a:pPr indent="-317500" lvl="0" marL="457200" rtl="0" algn="l">
              <a:spcBef>
                <a:spcPts val="0"/>
              </a:spcBef>
              <a:spcAft>
                <a:spcPts val="0"/>
              </a:spcAft>
              <a:buSzPts val="1400"/>
              <a:buChar char="●"/>
            </a:pPr>
            <a:r>
              <a:rPr lang="en"/>
              <a:t>Q &gt; 8410</a:t>
            </a:r>
            <a:endParaRPr/>
          </a:p>
          <a:p>
            <a:pPr indent="-317500" lvl="0" marL="457200" rtl="0" algn="l">
              <a:spcBef>
                <a:spcPts val="0"/>
              </a:spcBef>
              <a:spcAft>
                <a:spcPts val="0"/>
              </a:spcAft>
              <a:buSzPts val="1400"/>
              <a:buChar char="●"/>
            </a:pPr>
            <a:r>
              <a:rPr lang="en"/>
              <a:t>Single ring loss &lt; -2.07 dB</a:t>
            </a:r>
            <a:endParaRPr/>
          </a:p>
        </p:txBody>
      </p:sp>
      <p:graphicFrame>
        <p:nvGraphicFramePr>
          <p:cNvPr id="1395" name="Google Shape;1395;p133"/>
          <p:cNvGraphicFramePr/>
          <p:nvPr/>
        </p:nvGraphicFramePr>
        <p:xfrm>
          <a:off x="129913" y="2203400"/>
          <a:ext cx="3000000" cy="3000000"/>
        </p:xfrm>
        <a:graphic>
          <a:graphicData uri="http://schemas.openxmlformats.org/drawingml/2006/table">
            <a:tbl>
              <a:tblPr>
                <a:noFill/>
                <a:tableStyleId>{96ED18DA-744A-420B-979A-548ECF4F2292}</a:tableStyleId>
              </a:tblPr>
              <a:tblGrid>
                <a:gridCol w="497225"/>
                <a:gridCol w="405150"/>
                <a:gridCol w="727400"/>
                <a:gridCol w="405150"/>
                <a:gridCol w="727400"/>
                <a:gridCol w="727400"/>
                <a:gridCol w="727400"/>
                <a:gridCol w="727400"/>
                <a:gridCol w="727400"/>
                <a:gridCol w="405150"/>
                <a:gridCol w="764250"/>
                <a:gridCol w="764250"/>
                <a:gridCol w="405150"/>
                <a:gridCol w="837900"/>
              </a:tblGrid>
              <a:tr h="361950">
                <a:tc>
                  <a:txBody>
                    <a:bodyPr/>
                    <a:lstStyle/>
                    <a:p>
                      <a:pPr indent="0" lvl="0" marL="0" rtl="0" algn="l">
                        <a:lnSpc>
                          <a:spcPct val="115000"/>
                        </a:lnSpc>
                        <a:spcBef>
                          <a:spcPts val="0"/>
                        </a:spcBef>
                        <a:spcAft>
                          <a:spcPts val="0"/>
                        </a:spcAft>
                        <a:buNone/>
                      </a:pPr>
                      <a:r>
                        <a:rPr lang="en" sz="1000"/>
                        <a:t>Ring Radius (um)</a:t>
                      </a:r>
                      <a:endParaRPr sz="1000"/>
                    </a:p>
                  </a:txBody>
                  <a:tcPr marT="19050" marB="19050" marR="28575" marL="28575" anchor="b">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FSR (nm)</a:t>
                      </a:r>
                      <a:endParaRPr sz="1000"/>
                    </a:p>
                  </a:txBody>
                  <a:tcPr marT="19050" marB="19050" marR="28575" marL="28575" anchor="b">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Single ring loss (dB), k²=0.1</a:t>
                      </a:r>
                      <a:endParaRPr sz="1000"/>
                    </a:p>
                  </a:txBody>
                  <a:tcPr marT="19050" marB="19050" marR="28575" marL="28575" anchor="b">
                    <a:lnL cap="flat" cmpd="sng" w="9525">
                      <a:solidFill>
                        <a:srgbClr val="000000"/>
                      </a:solidFill>
                      <a:prstDash val="solid"/>
                      <a:round/>
                      <a:headEnd len="sm" w="sm" type="none"/>
                      <a:tailEnd len="sm" w="sm" type="none"/>
                    </a:lnL>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Q, k²=0.1</a:t>
                      </a:r>
                      <a:endParaRPr sz="1000"/>
                    </a:p>
                  </a:txBody>
                  <a:tcPr marT="19050" marB="19050" marR="28575" marL="28575" anchor="b">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Vernier FSR estimate, k²=0.10 (nm)</a:t>
                      </a:r>
                      <a:endParaRPr sz="1000"/>
                    </a:p>
                  </a:txBody>
                  <a:tcPr marT="19050" marB="19050" marR="28575" marL="28575" anchor="b">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Single ring loss (dB), k²=0.15</a:t>
                      </a:r>
                      <a:endParaRPr sz="1000"/>
                    </a:p>
                  </a:txBody>
                  <a:tcPr marT="19050" marB="19050" marR="28575" marL="28575" anchor="b">
                    <a:lnL cap="flat" cmpd="sng" w="9525">
                      <a:solidFill>
                        <a:srgbClr val="000000"/>
                      </a:solidFill>
                      <a:prstDash val="solid"/>
                      <a:round/>
                      <a:headEnd len="sm" w="sm" type="none"/>
                      <a:tailEnd len="sm" w="sm" type="none"/>
                    </a:lnL>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Q, k²=0.15</a:t>
                      </a:r>
                      <a:endParaRPr sz="1000"/>
                    </a:p>
                  </a:txBody>
                  <a:tcPr marT="19050" marB="19050" marR="28575" marL="28575" anchor="b">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Vernier FSR estimate, k²=0.15 (nm)</a:t>
                      </a:r>
                      <a:endParaRPr sz="1000"/>
                    </a:p>
                  </a:txBody>
                  <a:tcPr marT="19050" marB="19050" marR="28575" marL="28575" anchor="b">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Single ring loss (dB), k²=0.2</a:t>
                      </a:r>
                      <a:endParaRPr sz="1000"/>
                    </a:p>
                  </a:txBody>
                  <a:tcPr marT="19050" marB="19050" marR="28575" marL="28575" anchor="b">
                    <a:lnL cap="flat" cmpd="sng" w="9525">
                      <a:solidFill>
                        <a:srgbClr val="000000"/>
                      </a:solidFill>
                      <a:prstDash val="solid"/>
                      <a:round/>
                      <a:headEnd len="sm" w="sm" type="none"/>
                      <a:tailEnd len="sm" w="sm" type="none"/>
                    </a:lnL>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Q, k²=0.2</a:t>
                      </a:r>
                      <a:endParaRPr sz="1000"/>
                    </a:p>
                  </a:txBody>
                  <a:tcPr marT="19050" marB="19050" marR="28575" marL="28575" anchor="b">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Vernier FSR estimate, k²=0.2 (nm)</a:t>
                      </a:r>
                      <a:endParaRPr sz="1000"/>
                    </a:p>
                  </a:txBody>
                  <a:tcPr marT="19050" marB="19050" marR="28575" marL="28575" anchor="b">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Single ring loss (dB), k²=0.3</a:t>
                      </a:r>
                      <a:endParaRPr sz="1000"/>
                    </a:p>
                  </a:txBody>
                  <a:tcPr marT="19050" marB="19050" marR="28575" marL="28575" anchor="b">
                    <a:lnL cap="flat" cmpd="sng" w="9525">
                      <a:solidFill>
                        <a:srgbClr val="000000"/>
                      </a:solidFill>
                      <a:prstDash val="solid"/>
                      <a:round/>
                      <a:headEnd len="sm" w="sm" type="none"/>
                      <a:tailEnd len="sm" w="sm" type="none"/>
                    </a:lnL>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Q, k²=0.3</a:t>
                      </a:r>
                      <a:endParaRPr sz="1000"/>
                    </a:p>
                  </a:txBody>
                  <a:tcPr marT="19050" marB="19050" marR="28575" marL="28575" anchor="b">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Vernier FSR estimate, k²=0.3 (nm)</a:t>
                      </a:r>
                      <a:endParaRPr sz="1000"/>
                    </a:p>
                  </a:txBody>
                  <a:tcPr marT="19050" marB="19050" marR="28575" marL="28575" anchor="b">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00025">
                <a:tc>
                  <a:txBody>
                    <a:bodyPr/>
                    <a:lstStyle/>
                    <a:p>
                      <a:pPr indent="0" lvl="0" marL="0" rtl="0" algn="r">
                        <a:lnSpc>
                          <a:spcPct val="115000"/>
                        </a:lnSpc>
                        <a:spcBef>
                          <a:spcPts val="0"/>
                        </a:spcBef>
                        <a:spcAft>
                          <a:spcPts val="0"/>
                        </a:spcAft>
                        <a:buNone/>
                      </a:pPr>
                      <a:r>
                        <a:rPr lang="en" sz="1000"/>
                        <a:t>30</a:t>
                      </a:r>
                      <a:endParaRPr sz="1000"/>
                    </a:p>
                  </a:txBody>
                  <a:tcPr marT="19050" marB="19050" marR="28575" marL="28575" anchor="b">
                    <a:lnT cap="flat" cmpd="sng" w="9525">
                      <a:solidFill>
                        <a:srgbClr val="000000"/>
                      </a:solidFill>
                      <a:prstDash val="solid"/>
                      <a:round/>
                      <a:headEnd len="sm" w="sm" type="none"/>
                      <a:tailEnd len="sm" w="sm" type="none"/>
                    </a:lnT>
                  </a:tcPr>
                </a:tc>
                <a:tc>
                  <a:txBody>
                    <a:bodyPr/>
                    <a:lstStyle/>
                    <a:p>
                      <a:pPr indent="0" lvl="0" marL="0" rtl="0" algn="r">
                        <a:lnSpc>
                          <a:spcPct val="115000"/>
                        </a:lnSpc>
                        <a:spcBef>
                          <a:spcPts val="0"/>
                        </a:spcBef>
                        <a:spcAft>
                          <a:spcPts val="0"/>
                        </a:spcAft>
                        <a:buNone/>
                      </a:pPr>
                      <a:r>
                        <a:rPr lang="en" sz="1000"/>
                        <a:t>4.598</a:t>
                      </a:r>
                      <a:endParaRPr sz="1000"/>
                    </a:p>
                  </a:txBody>
                  <a:tcPr marT="19050" marB="19050" marR="28575" marL="28575" anchor="b">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tcPr>
                </a:tc>
                <a:tc>
                  <a:txBody>
                    <a:bodyPr/>
                    <a:lstStyle/>
                    <a:p>
                      <a:pPr indent="0" lvl="0" marL="0" rtl="0" algn="r">
                        <a:lnSpc>
                          <a:spcPct val="115000"/>
                        </a:lnSpc>
                        <a:spcBef>
                          <a:spcPts val="0"/>
                        </a:spcBef>
                        <a:spcAft>
                          <a:spcPts val="0"/>
                        </a:spcAft>
                        <a:buNone/>
                      </a:pPr>
                      <a:r>
                        <a:rPr lang="en" sz="1000"/>
                        <a:t>-2.862</a:t>
                      </a:r>
                      <a:endParaRPr sz="1000"/>
                    </a:p>
                  </a:txBody>
                  <a:tcPr marT="19050" marB="19050" marR="28575" marL="28575" anchor="b">
                    <a:lnL cap="flat" cmpd="sng" w="9525">
                      <a:solidFill>
                        <a:srgbClr val="000000"/>
                      </a:solidFill>
                      <a:prstDash val="solid"/>
                      <a:round/>
                      <a:headEnd len="sm" w="sm" type="none"/>
                      <a:tailEnd len="sm" w="sm" type="none"/>
                    </a:lnL>
                    <a:lnT cap="flat" cmpd="sng" w="9525">
                      <a:solidFill>
                        <a:srgbClr val="000000"/>
                      </a:solidFill>
                      <a:prstDash val="solid"/>
                      <a:round/>
                      <a:headEnd len="sm" w="sm" type="none"/>
                      <a:tailEnd len="sm" w="sm" type="none"/>
                    </a:lnT>
                    <a:solidFill>
                      <a:srgbClr val="E06666"/>
                    </a:solidFill>
                  </a:tcPr>
                </a:tc>
                <a:tc>
                  <a:txBody>
                    <a:bodyPr/>
                    <a:lstStyle/>
                    <a:p>
                      <a:pPr indent="0" lvl="0" marL="0" rtl="0" algn="r">
                        <a:lnSpc>
                          <a:spcPct val="115000"/>
                        </a:lnSpc>
                        <a:spcBef>
                          <a:spcPts val="0"/>
                        </a:spcBef>
                        <a:spcAft>
                          <a:spcPts val="0"/>
                        </a:spcAft>
                        <a:buNone/>
                      </a:pPr>
                      <a:r>
                        <a:rPr lang="en" sz="1000"/>
                        <a:t>9459</a:t>
                      </a:r>
                      <a:endParaRPr sz="1000"/>
                    </a:p>
                  </a:txBody>
                  <a:tcPr marT="19050" marB="19050" marR="28575" marL="28575" anchor="b">
                    <a:lnT cap="flat" cmpd="sng" w="9525">
                      <a:solidFill>
                        <a:srgbClr val="000000"/>
                      </a:solidFill>
                      <a:prstDash val="solid"/>
                      <a:round/>
                      <a:headEnd len="sm" w="sm" type="none"/>
                      <a:tailEnd len="sm" w="sm" type="none"/>
                    </a:lnT>
                    <a:solidFill>
                      <a:srgbClr val="B7E1CD"/>
                    </a:solidFill>
                  </a:tcPr>
                </a:tc>
                <a:tc>
                  <a:txBody>
                    <a:bodyPr/>
                    <a:lstStyle/>
                    <a:p>
                      <a:pPr indent="0" lvl="0" marL="0" rtl="0" algn="r">
                        <a:lnSpc>
                          <a:spcPct val="115000"/>
                        </a:lnSpc>
                        <a:spcBef>
                          <a:spcPts val="0"/>
                        </a:spcBef>
                        <a:spcAft>
                          <a:spcPts val="0"/>
                        </a:spcAft>
                        <a:buNone/>
                      </a:pPr>
                      <a:r>
                        <a:rPr lang="en" sz="1000"/>
                        <a:t>157.26</a:t>
                      </a:r>
                      <a:endParaRPr sz="1000"/>
                    </a:p>
                  </a:txBody>
                  <a:tcPr marT="19050" marB="19050" marR="28575" marL="28575" anchor="b">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solidFill>
                      <a:srgbClr val="B7E1CD"/>
                    </a:solidFill>
                  </a:tcPr>
                </a:tc>
                <a:tc>
                  <a:txBody>
                    <a:bodyPr/>
                    <a:lstStyle/>
                    <a:p>
                      <a:pPr indent="0" lvl="0" marL="0" rtl="0" algn="r">
                        <a:lnSpc>
                          <a:spcPct val="115000"/>
                        </a:lnSpc>
                        <a:spcBef>
                          <a:spcPts val="0"/>
                        </a:spcBef>
                        <a:spcAft>
                          <a:spcPts val="0"/>
                        </a:spcAft>
                        <a:buNone/>
                      </a:pPr>
                      <a:r>
                        <a:rPr lang="en" sz="1000"/>
                        <a:t>-1.683</a:t>
                      </a:r>
                      <a:endParaRPr sz="1000"/>
                    </a:p>
                  </a:txBody>
                  <a:tcPr marT="19050" marB="19050" marR="28575" marL="28575" anchor="b">
                    <a:lnL cap="flat" cmpd="sng" w="9525">
                      <a:solidFill>
                        <a:srgbClr val="000000"/>
                      </a:solidFill>
                      <a:prstDash val="solid"/>
                      <a:round/>
                      <a:headEnd len="sm" w="sm" type="none"/>
                      <a:tailEnd len="sm" w="sm" type="none"/>
                    </a:lnL>
                    <a:lnT cap="flat" cmpd="sng" w="9525">
                      <a:solidFill>
                        <a:srgbClr val="000000"/>
                      </a:solidFill>
                      <a:prstDash val="solid"/>
                      <a:round/>
                      <a:headEnd len="sm" w="sm" type="none"/>
                      <a:tailEnd len="sm" w="sm" type="none"/>
                    </a:lnT>
                    <a:solidFill>
                      <a:srgbClr val="B7E1CD"/>
                    </a:solidFill>
                  </a:tcPr>
                </a:tc>
                <a:tc>
                  <a:txBody>
                    <a:bodyPr/>
                    <a:lstStyle/>
                    <a:p>
                      <a:pPr indent="0" lvl="0" marL="0" rtl="0" algn="r">
                        <a:lnSpc>
                          <a:spcPct val="115000"/>
                        </a:lnSpc>
                        <a:spcBef>
                          <a:spcPts val="0"/>
                        </a:spcBef>
                        <a:spcAft>
                          <a:spcPts val="0"/>
                        </a:spcAft>
                        <a:buNone/>
                      </a:pPr>
                      <a:r>
                        <a:rPr lang="en" sz="1000"/>
                        <a:t>7317</a:t>
                      </a:r>
                      <a:endParaRPr sz="1000"/>
                    </a:p>
                  </a:txBody>
                  <a:tcPr marT="19050" marB="19050" marR="28575" marL="28575" anchor="b">
                    <a:lnT cap="flat" cmpd="sng" w="9525">
                      <a:solidFill>
                        <a:srgbClr val="000000"/>
                      </a:solidFill>
                      <a:prstDash val="solid"/>
                      <a:round/>
                      <a:headEnd len="sm" w="sm" type="none"/>
                      <a:tailEnd len="sm" w="sm" type="none"/>
                    </a:lnT>
                    <a:solidFill>
                      <a:srgbClr val="E06666"/>
                    </a:solidFill>
                  </a:tcPr>
                </a:tc>
                <a:tc>
                  <a:txBody>
                    <a:bodyPr/>
                    <a:lstStyle/>
                    <a:p>
                      <a:pPr indent="0" lvl="0" marL="0" rtl="0" algn="r">
                        <a:lnSpc>
                          <a:spcPct val="115000"/>
                        </a:lnSpc>
                        <a:spcBef>
                          <a:spcPts val="0"/>
                        </a:spcBef>
                        <a:spcAft>
                          <a:spcPts val="0"/>
                        </a:spcAft>
                        <a:buNone/>
                      </a:pPr>
                      <a:r>
                        <a:rPr lang="en" sz="1000"/>
                        <a:t>122.69</a:t>
                      </a:r>
                      <a:endParaRPr sz="1000"/>
                    </a:p>
                  </a:txBody>
                  <a:tcPr marT="19050" marB="19050" marR="28575" marL="28575" anchor="b">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solidFill>
                      <a:srgbClr val="B7E1CD"/>
                    </a:solidFill>
                  </a:tcPr>
                </a:tc>
                <a:tc>
                  <a:txBody>
                    <a:bodyPr/>
                    <a:lstStyle/>
                    <a:p>
                      <a:pPr indent="0" lvl="0" marL="0" rtl="0" algn="r">
                        <a:lnSpc>
                          <a:spcPct val="115000"/>
                        </a:lnSpc>
                        <a:spcBef>
                          <a:spcPts val="0"/>
                        </a:spcBef>
                        <a:spcAft>
                          <a:spcPts val="0"/>
                        </a:spcAft>
                        <a:buNone/>
                      </a:pPr>
                      <a:r>
                        <a:rPr lang="en" sz="1000"/>
                        <a:t>-1.077</a:t>
                      </a:r>
                      <a:endParaRPr sz="1000"/>
                    </a:p>
                  </a:txBody>
                  <a:tcPr marT="19050" marB="19050" marR="28575" marL="28575" anchor="b">
                    <a:lnL cap="flat" cmpd="sng" w="9525">
                      <a:solidFill>
                        <a:srgbClr val="000000"/>
                      </a:solidFill>
                      <a:prstDash val="solid"/>
                      <a:round/>
                      <a:headEnd len="sm" w="sm" type="none"/>
                      <a:tailEnd len="sm" w="sm" type="none"/>
                    </a:lnL>
                    <a:lnT cap="flat" cmpd="sng" w="9525">
                      <a:solidFill>
                        <a:srgbClr val="000000"/>
                      </a:solidFill>
                      <a:prstDash val="solid"/>
                      <a:round/>
                      <a:headEnd len="sm" w="sm" type="none"/>
                      <a:tailEnd len="sm" w="sm" type="none"/>
                    </a:lnT>
                    <a:solidFill>
                      <a:srgbClr val="B7E1CD"/>
                    </a:solidFill>
                  </a:tcPr>
                </a:tc>
                <a:tc>
                  <a:txBody>
                    <a:bodyPr/>
                    <a:lstStyle/>
                    <a:p>
                      <a:pPr indent="0" lvl="0" marL="0" rtl="0" algn="r">
                        <a:lnSpc>
                          <a:spcPct val="115000"/>
                        </a:lnSpc>
                        <a:spcBef>
                          <a:spcPts val="0"/>
                        </a:spcBef>
                        <a:spcAft>
                          <a:spcPts val="0"/>
                        </a:spcAft>
                        <a:buNone/>
                      </a:pPr>
                      <a:r>
                        <a:rPr lang="en" sz="1000"/>
                        <a:t>5854</a:t>
                      </a:r>
                      <a:endParaRPr sz="1000"/>
                    </a:p>
                  </a:txBody>
                  <a:tcPr marT="19050" marB="19050" marR="28575" marL="28575" anchor="b">
                    <a:lnT cap="flat" cmpd="sng" w="9525">
                      <a:solidFill>
                        <a:srgbClr val="000000"/>
                      </a:solidFill>
                      <a:prstDash val="solid"/>
                      <a:round/>
                      <a:headEnd len="sm" w="sm" type="none"/>
                      <a:tailEnd len="sm" w="sm" type="none"/>
                    </a:lnT>
                    <a:solidFill>
                      <a:srgbClr val="E06666"/>
                    </a:solidFill>
                  </a:tcPr>
                </a:tc>
                <a:tc>
                  <a:txBody>
                    <a:bodyPr/>
                    <a:lstStyle/>
                    <a:p>
                      <a:pPr indent="0" lvl="0" marL="0" rtl="0" algn="r">
                        <a:lnSpc>
                          <a:spcPct val="115000"/>
                        </a:lnSpc>
                        <a:spcBef>
                          <a:spcPts val="0"/>
                        </a:spcBef>
                        <a:spcAft>
                          <a:spcPts val="0"/>
                        </a:spcAft>
                        <a:buNone/>
                      </a:pPr>
                      <a:r>
                        <a:rPr lang="en" sz="1000"/>
                        <a:t>99.08</a:t>
                      </a:r>
                      <a:endParaRPr sz="1000"/>
                    </a:p>
                  </a:txBody>
                  <a:tcPr marT="19050" marB="19050" marR="28575" marL="28575" anchor="b">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solidFill>
                      <a:srgbClr val="B7E1CD"/>
                    </a:solidFill>
                  </a:tcPr>
                </a:tc>
                <a:tc>
                  <a:txBody>
                    <a:bodyPr/>
                    <a:lstStyle/>
                    <a:p>
                      <a:pPr indent="0" lvl="0" marL="0" rtl="0" algn="r">
                        <a:lnSpc>
                          <a:spcPct val="115000"/>
                        </a:lnSpc>
                        <a:spcBef>
                          <a:spcPts val="0"/>
                        </a:spcBef>
                        <a:spcAft>
                          <a:spcPts val="0"/>
                        </a:spcAft>
                        <a:buNone/>
                      </a:pPr>
                      <a:r>
                        <a:rPr lang="en" sz="1000"/>
                        <a:t>-0.538</a:t>
                      </a:r>
                      <a:endParaRPr sz="1000"/>
                    </a:p>
                  </a:txBody>
                  <a:tcPr marT="19050" marB="19050" marR="28575" marL="28575" anchor="b">
                    <a:lnL cap="flat" cmpd="sng" w="9525">
                      <a:solidFill>
                        <a:srgbClr val="000000"/>
                      </a:solidFill>
                      <a:prstDash val="solid"/>
                      <a:round/>
                      <a:headEnd len="sm" w="sm" type="none"/>
                      <a:tailEnd len="sm" w="sm" type="none"/>
                    </a:lnL>
                    <a:lnT cap="flat" cmpd="sng" w="9525">
                      <a:solidFill>
                        <a:srgbClr val="000000"/>
                      </a:solidFill>
                      <a:prstDash val="solid"/>
                      <a:round/>
                      <a:headEnd len="sm" w="sm" type="none"/>
                      <a:tailEnd len="sm" w="sm" type="none"/>
                    </a:lnT>
                    <a:solidFill>
                      <a:srgbClr val="B7E1CD"/>
                    </a:solidFill>
                  </a:tcPr>
                </a:tc>
                <a:tc>
                  <a:txBody>
                    <a:bodyPr/>
                    <a:lstStyle/>
                    <a:p>
                      <a:pPr indent="0" lvl="0" marL="0" rtl="0" algn="r">
                        <a:lnSpc>
                          <a:spcPct val="115000"/>
                        </a:lnSpc>
                        <a:spcBef>
                          <a:spcPts val="0"/>
                        </a:spcBef>
                        <a:spcAft>
                          <a:spcPts val="0"/>
                        </a:spcAft>
                        <a:buNone/>
                      </a:pPr>
                      <a:r>
                        <a:rPr lang="en" sz="1000"/>
                        <a:t>3969</a:t>
                      </a:r>
                      <a:endParaRPr sz="1000"/>
                    </a:p>
                  </a:txBody>
                  <a:tcPr marT="19050" marB="19050" marR="28575" marL="28575" anchor="b">
                    <a:lnT cap="flat" cmpd="sng" w="9525">
                      <a:solidFill>
                        <a:srgbClr val="000000"/>
                      </a:solidFill>
                      <a:prstDash val="solid"/>
                      <a:round/>
                      <a:headEnd len="sm" w="sm" type="none"/>
                      <a:tailEnd len="sm" w="sm" type="none"/>
                    </a:lnT>
                    <a:solidFill>
                      <a:srgbClr val="E06666"/>
                    </a:solidFill>
                  </a:tcPr>
                </a:tc>
                <a:tc>
                  <a:txBody>
                    <a:bodyPr/>
                    <a:lstStyle/>
                    <a:p>
                      <a:pPr indent="0" lvl="0" marL="0" rtl="0" algn="r">
                        <a:lnSpc>
                          <a:spcPct val="115000"/>
                        </a:lnSpc>
                        <a:spcBef>
                          <a:spcPts val="0"/>
                        </a:spcBef>
                        <a:spcAft>
                          <a:spcPts val="0"/>
                        </a:spcAft>
                        <a:buNone/>
                      </a:pPr>
                      <a:r>
                        <a:rPr lang="en" sz="1000"/>
                        <a:t>68.65</a:t>
                      </a:r>
                      <a:endParaRPr sz="1000"/>
                    </a:p>
                  </a:txBody>
                  <a:tcPr marT="19050" marB="19050" marR="28575" marL="28575" anchor="b">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solidFill>
                      <a:srgbClr val="B7E1CD"/>
                    </a:solidFill>
                  </a:tcPr>
                </a:tc>
              </a:tr>
              <a:tr h="200025">
                <a:tc>
                  <a:txBody>
                    <a:bodyPr/>
                    <a:lstStyle/>
                    <a:p>
                      <a:pPr indent="0" lvl="0" marL="0" rtl="0" algn="r">
                        <a:lnSpc>
                          <a:spcPct val="115000"/>
                        </a:lnSpc>
                        <a:spcBef>
                          <a:spcPts val="0"/>
                        </a:spcBef>
                        <a:spcAft>
                          <a:spcPts val="0"/>
                        </a:spcAft>
                        <a:buNone/>
                      </a:pPr>
                      <a:r>
                        <a:rPr lang="en" sz="1000"/>
                        <a:t>40</a:t>
                      </a:r>
                      <a:endParaRPr sz="1000"/>
                    </a:p>
                  </a:txBody>
                  <a:tcPr marT="19050" marB="19050" marR="28575" marL="28575" anchor="b"/>
                </a:tc>
                <a:tc>
                  <a:txBody>
                    <a:bodyPr/>
                    <a:lstStyle/>
                    <a:p>
                      <a:pPr indent="0" lvl="0" marL="0" rtl="0" algn="r">
                        <a:lnSpc>
                          <a:spcPct val="115000"/>
                        </a:lnSpc>
                        <a:spcBef>
                          <a:spcPts val="0"/>
                        </a:spcBef>
                        <a:spcAft>
                          <a:spcPts val="0"/>
                        </a:spcAft>
                        <a:buNone/>
                      </a:pPr>
                      <a:r>
                        <a:rPr lang="en" sz="1000"/>
                        <a:t>3.449</a:t>
                      </a:r>
                      <a:endParaRPr sz="1000"/>
                    </a:p>
                  </a:txBody>
                  <a:tcPr marT="19050" marB="19050" marR="28575" marL="28575" anchor="b">
                    <a:lnR cap="flat" cmpd="sng" w="9525">
                      <a:solidFill>
                        <a:srgbClr val="000000"/>
                      </a:solidFill>
                      <a:prstDash val="solid"/>
                      <a:round/>
                      <a:headEnd len="sm" w="sm" type="none"/>
                      <a:tailEnd len="sm" w="sm" type="none"/>
                    </a:lnR>
                  </a:tcPr>
                </a:tc>
                <a:tc>
                  <a:txBody>
                    <a:bodyPr/>
                    <a:lstStyle/>
                    <a:p>
                      <a:pPr indent="0" lvl="0" marL="0" rtl="0" algn="r">
                        <a:lnSpc>
                          <a:spcPct val="115000"/>
                        </a:lnSpc>
                        <a:spcBef>
                          <a:spcPts val="0"/>
                        </a:spcBef>
                        <a:spcAft>
                          <a:spcPts val="0"/>
                        </a:spcAft>
                        <a:buNone/>
                      </a:pPr>
                      <a:r>
                        <a:rPr lang="en" sz="1000"/>
                        <a:t>-2.872</a:t>
                      </a:r>
                      <a:endParaRPr sz="1000"/>
                    </a:p>
                  </a:txBody>
                  <a:tcPr marT="19050" marB="19050" marR="28575" marL="28575" anchor="b">
                    <a:lnL cap="flat" cmpd="sng" w="9525">
                      <a:solidFill>
                        <a:srgbClr val="000000"/>
                      </a:solidFill>
                      <a:prstDash val="solid"/>
                      <a:round/>
                      <a:headEnd len="sm" w="sm" type="none"/>
                      <a:tailEnd len="sm" w="sm" type="none"/>
                    </a:lnL>
                    <a:solidFill>
                      <a:srgbClr val="E06666"/>
                    </a:solidFill>
                  </a:tcPr>
                </a:tc>
                <a:tc>
                  <a:txBody>
                    <a:bodyPr/>
                    <a:lstStyle/>
                    <a:p>
                      <a:pPr indent="0" lvl="0" marL="0" rtl="0" algn="r">
                        <a:lnSpc>
                          <a:spcPct val="115000"/>
                        </a:lnSpc>
                        <a:spcBef>
                          <a:spcPts val="0"/>
                        </a:spcBef>
                        <a:spcAft>
                          <a:spcPts val="0"/>
                        </a:spcAft>
                        <a:buNone/>
                      </a:pPr>
                      <a:r>
                        <a:rPr lang="en" sz="1000"/>
                        <a:t>11820</a:t>
                      </a:r>
                      <a:endParaRPr sz="1000"/>
                    </a:p>
                  </a:txBody>
                  <a:tcPr marT="19050" marB="19050" marR="28575" marL="28575" anchor="b">
                    <a:solidFill>
                      <a:srgbClr val="B7E1CD"/>
                    </a:solidFill>
                  </a:tcPr>
                </a:tc>
                <a:tc>
                  <a:txBody>
                    <a:bodyPr/>
                    <a:lstStyle/>
                    <a:p>
                      <a:pPr indent="0" lvl="0" marL="0" rtl="0" algn="r">
                        <a:lnSpc>
                          <a:spcPct val="115000"/>
                        </a:lnSpc>
                        <a:spcBef>
                          <a:spcPts val="0"/>
                        </a:spcBef>
                        <a:spcAft>
                          <a:spcPts val="0"/>
                        </a:spcAft>
                        <a:buNone/>
                      </a:pPr>
                      <a:r>
                        <a:rPr lang="en" sz="1000"/>
                        <a:t>110.75</a:t>
                      </a:r>
                      <a:endParaRPr sz="1000"/>
                    </a:p>
                  </a:txBody>
                  <a:tcPr marT="19050" marB="19050" marR="28575" marL="28575" anchor="b">
                    <a:lnR cap="flat" cmpd="sng" w="9525">
                      <a:solidFill>
                        <a:srgbClr val="000000"/>
                      </a:solidFill>
                      <a:prstDash val="solid"/>
                      <a:round/>
                      <a:headEnd len="sm" w="sm" type="none"/>
                      <a:tailEnd len="sm" w="sm" type="none"/>
                    </a:lnR>
                    <a:solidFill>
                      <a:srgbClr val="B7E1CD"/>
                    </a:solidFill>
                  </a:tcPr>
                </a:tc>
                <a:tc>
                  <a:txBody>
                    <a:bodyPr/>
                    <a:lstStyle/>
                    <a:p>
                      <a:pPr indent="0" lvl="0" marL="0" rtl="0" algn="r">
                        <a:lnSpc>
                          <a:spcPct val="115000"/>
                        </a:lnSpc>
                        <a:spcBef>
                          <a:spcPts val="0"/>
                        </a:spcBef>
                        <a:spcAft>
                          <a:spcPts val="0"/>
                        </a:spcAft>
                        <a:buNone/>
                      </a:pPr>
                      <a:r>
                        <a:rPr lang="en" sz="1000"/>
                        <a:t>-1.692</a:t>
                      </a:r>
                      <a:endParaRPr sz="1000"/>
                    </a:p>
                  </a:txBody>
                  <a:tcPr marT="19050" marB="19050" marR="28575" marL="28575" anchor="b">
                    <a:lnL cap="flat" cmpd="sng" w="9525">
                      <a:solidFill>
                        <a:srgbClr val="000000"/>
                      </a:solidFill>
                      <a:prstDash val="solid"/>
                      <a:round/>
                      <a:headEnd len="sm" w="sm" type="none"/>
                      <a:tailEnd len="sm" w="sm" type="none"/>
                    </a:lnL>
                    <a:solidFill>
                      <a:srgbClr val="B7E1CD"/>
                    </a:solidFill>
                  </a:tcPr>
                </a:tc>
                <a:tc>
                  <a:txBody>
                    <a:bodyPr/>
                    <a:lstStyle/>
                    <a:p>
                      <a:pPr indent="0" lvl="0" marL="0" rtl="0" algn="r">
                        <a:lnSpc>
                          <a:spcPct val="115000"/>
                        </a:lnSpc>
                        <a:spcBef>
                          <a:spcPts val="0"/>
                        </a:spcBef>
                        <a:spcAft>
                          <a:spcPts val="0"/>
                        </a:spcAft>
                        <a:buNone/>
                      </a:pPr>
                      <a:r>
                        <a:rPr lang="en" sz="1000"/>
                        <a:t>8722</a:t>
                      </a:r>
                      <a:endParaRPr sz="1000"/>
                    </a:p>
                  </a:txBody>
                  <a:tcPr marT="19050" marB="19050" marR="28575" marL="28575" anchor="b">
                    <a:solidFill>
                      <a:srgbClr val="B7E1CD"/>
                    </a:solidFill>
                  </a:tcPr>
                </a:tc>
                <a:tc>
                  <a:txBody>
                    <a:bodyPr/>
                    <a:lstStyle/>
                    <a:p>
                      <a:pPr indent="0" lvl="0" marL="0" rtl="0" algn="r">
                        <a:lnSpc>
                          <a:spcPct val="115000"/>
                        </a:lnSpc>
                        <a:spcBef>
                          <a:spcPts val="0"/>
                        </a:spcBef>
                        <a:spcAft>
                          <a:spcPts val="0"/>
                        </a:spcAft>
                        <a:buNone/>
                      </a:pPr>
                      <a:r>
                        <a:rPr lang="en" sz="1000"/>
                        <a:t>82.63</a:t>
                      </a:r>
                      <a:endParaRPr sz="1000"/>
                    </a:p>
                  </a:txBody>
                  <a:tcPr marT="19050" marB="19050" marR="28575" marL="28575" anchor="b">
                    <a:lnR cap="flat" cmpd="sng" w="9525">
                      <a:solidFill>
                        <a:srgbClr val="000000"/>
                      </a:solidFill>
                      <a:prstDash val="solid"/>
                      <a:round/>
                      <a:headEnd len="sm" w="sm" type="none"/>
                      <a:tailEnd len="sm" w="sm" type="none"/>
                    </a:lnR>
                    <a:solidFill>
                      <a:srgbClr val="B7E1CD"/>
                    </a:solidFill>
                  </a:tcPr>
                </a:tc>
                <a:tc>
                  <a:txBody>
                    <a:bodyPr/>
                    <a:lstStyle/>
                    <a:p>
                      <a:pPr indent="0" lvl="0" marL="0" rtl="0" algn="r">
                        <a:lnSpc>
                          <a:spcPct val="115000"/>
                        </a:lnSpc>
                        <a:spcBef>
                          <a:spcPts val="0"/>
                        </a:spcBef>
                        <a:spcAft>
                          <a:spcPts val="0"/>
                        </a:spcAft>
                        <a:buNone/>
                      </a:pPr>
                      <a:r>
                        <a:rPr lang="en" sz="1000"/>
                        <a:t>-1.085</a:t>
                      </a:r>
                      <a:endParaRPr sz="1000"/>
                    </a:p>
                  </a:txBody>
                  <a:tcPr marT="19050" marB="19050" marR="28575" marL="28575" anchor="b">
                    <a:lnL cap="flat" cmpd="sng" w="9525">
                      <a:solidFill>
                        <a:srgbClr val="000000"/>
                      </a:solidFill>
                      <a:prstDash val="solid"/>
                      <a:round/>
                      <a:headEnd len="sm" w="sm" type="none"/>
                      <a:tailEnd len="sm" w="sm" type="none"/>
                    </a:lnL>
                    <a:solidFill>
                      <a:srgbClr val="B7E1CD"/>
                    </a:solidFill>
                  </a:tcPr>
                </a:tc>
                <a:tc>
                  <a:txBody>
                    <a:bodyPr/>
                    <a:lstStyle/>
                    <a:p>
                      <a:pPr indent="0" lvl="0" marL="0" rtl="0" algn="r">
                        <a:lnSpc>
                          <a:spcPct val="115000"/>
                        </a:lnSpc>
                        <a:spcBef>
                          <a:spcPts val="0"/>
                        </a:spcBef>
                        <a:spcAft>
                          <a:spcPts val="0"/>
                        </a:spcAft>
                        <a:buNone/>
                      </a:pPr>
                      <a:r>
                        <a:rPr lang="en" sz="1000"/>
                        <a:t>6978</a:t>
                      </a:r>
                      <a:endParaRPr sz="1000"/>
                    </a:p>
                  </a:txBody>
                  <a:tcPr marT="19050" marB="19050" marR="28575" marL="28575" anchor="b">
                    <a:solidFill>
                      <a:srgbClr val="E06666"/>
                    </a:solidFill>
                  </a:tcPr>
                </a:tc>
                <a:tc>
                  <a:txBody>
                    <a:bodyPr/>
                    <a:lstStyle/>
                    <a:p>
                      <a:pPr indent="0" lvl="0" marL="0" rtl="0" algn="r">
                        <a:lnSpc>
                          <a:spcPct val="115000"/>
                        </a:lnSpc>
                        <a:spcBef>
                          <a:spcPts val="0"/>
                        </a:spcBef>
                        <a:spcAft>
                          <a:spcPts val="0"/>
                        </a:spcAft>
                        <a:buNone/>
                      </a:pPr>
                      <a:r>
                        <a:rPr lang="en" sz="1000"/>
                        <a:t>66.80</a:t>
                      </a:r>
                      <a:endParaRPr sz="1000"/>
                    </a:p>
                  </a:txBody>
                  <a:tcPr marT="19050" marB="19050" marR="28575" marL="28575" anchor="b">
                    <a:lnR cap="flat" cmpd="sng" w="9525">
                      <a:solidFill>
                        <a:srgbClr val="000000"/>
                      </a:solidFill>
                      <a:prstDash val="solid"/>
                      <a:round/>
                      <a:headEnd len="sm" w="sm" type="none"/>
                      <a:tailEnd len="sm" w="sm" type="none"/>
                    </a:lnR>
                    <a:solidFill>
                      <a:srgbClr val="B7E1CD"/>
                    </a:solidFill>
                  </a:tcPr>
                </a:tc>
                <a:tc>
                  <a:txBody>
                    <a:bodyPr/>
                    <a:lstStyle/>
                    <a:p>
                      <a:pPr indent="0" lvl="0" marL="0" rtl="0" algn="r">
                        <a:lnSpc>
                          <a:spcPct val="115000"/>
                        </a:lnSpc>
                        <a:spcBef>
                          <a:spcPts val="0"/>
                        </a:spcBef>
                        <a:spcAft>
                          <a:spcPts val="0"/>
                        </a:spcAft>
                        <a:buNone/>
                      </a:pPr>
                      <a:r>
                        <a:rPr lang="en" sz="1000"/>
                        <a:t>-0.543</a:t>
                      </a:r>
                      <a:endParaRPr sz="1000"/>
                    </a:p>
                  </a:txBody>
                  <a:tcPr marT="19050" marB="19050" marR="28575" marL="28575" anchor="b">
                    <a:lnL cap="flat" cmpd="sng" w="9525">
                      <a:solidFill>
                        <a:srgbClr val="000000"/>
                      </a:solidFill>
                      <a:prstDash val="solid"/>
                      <a:round/>
                      <a:headEnd len="sm" w="sm" type="none"/>
                      <a:tailEnd len="sm" w="sm" type="none"/>
                    </a:lnL>
                    <a:solidFill>
                      <a:srgbClr val="B7E1CD"/>
                    </a:solidFill>
                  </a:tcPr>
                </a:tc>
                <a:tc>
                  <a:txBody>
                    <a:bodyPr/>
                    <a:lstStyle/>
                    <a:p>
                      <a:pPr indent="0" lvl="0" marL="0" rtl="0" algn="r">
                        <a:lnSpc>
                          <a:spcPct val="115000"/>
                        </a:lnSpc>
                        <a:spcBef>
                          <a:spcPts val="0"/>
                        </a:spcBef>
                        <a:spcAft>
                          <a:spcPts val="0"/>
                        </a:spcAft>
                        <a:buNone/>
                      </a:pPr>
                      <a:r>
                        <a:rPr lang="en" sz="1000"/>
                        <a:t>4732</a:t>
                      </a:r>
                      <a:endParaRPr sz="1000"/>
                    </a:p>
                  </a:txBody>
                  <a:tcPr marT="19050" marB="19050" marR="28575" marL="28575" anchor="b">
                    <a:solidFill>
                      <a:srgbClr val="E06666"/>
                    </a:solidFill>
                  </a:tcPr>
                </a:tc>
                <a:tc>
                  <a:txBody>
                    <a:bodyPr/>
                    <a:lstStyle/>
                    <a:p>
                      <a:pPr indent="0" lvl="0" marL="0" rtl="0" algn="r">
                        <a:lnSpc>
                          <a:spcPct val="115000"/>
                        </a:lnSpc>
                        <a:spcBef>
                          <a:spcPts val="0"/>
                        </a:spcBef>
                        <a:spcAft>
                          <a:spcPts val="0"/>
                        </a:spcAft>
                        <a:buNone/>
                      </a:pPr>
                      <a:r>
                        <a:rPr lang="en" sz="1000"/>
                        <a:t>46.41</a:t>
                      </a:r>
                      <a:endParaRPr sz="1000"/>
                    </a:p>
                  </a:txBody>
                  <a:tcPr marT="19050" marB="19050" marR="28575" marL="28575" anchor="b">
                    <a:lnR cap="flat" cmpd="sng" w="9525">
                      <a:solidFill>
                        <a:srgbClr val="000000"/>
                      </a:solidFill>
                      <a:prstDash val="solid"/>
                      <a:round/>
                      <a:headEnd len="sm" w="sm" type="none"/>
                      <a:tailEnd len="sm" w="sm" type="none"/>
                    </a:lnR>
                    <a:solidFill>
                      <a:srgbClr val="B7E1CD"/>
                    </a:solidFill>
                  </a:tcPr>
                </a:tc>
              </a:tr>
              <a:tr h="200025">
                <a:tc>
                  <a:txBody>
                    <a:bodyPr/>
                    <a:lstStyle/>
                    <a:p>
                      <a:pPr indent="0" lvl="0" marL="0" rtl="0" algn="r">
                        <a:lnSpc>
                          <a:spcPct val="115000"/>
                        </a:lnSpc>
                        <a:spcBef>
                          <a:spcPts val="0"/>
                        </a:spcBef>
                        <a:spcAft>
                          <a:spcPts val="0"/>
                        </a:spcAft>
                        <a:buNone/>
                      </a:pPr>
                      <a:r>
                        <a:rPr lang="en" sz="1000"/>
                        <a:t>50</a:t>
                      </a:r>
                      <a:endParaRPr sz="1000"/>
                    </a:p>
                  </a:txBody>
                  <a:tcPr marT="19050" marB="19050" marR="28575" marL="28575" anchor="b"/>
                </a:tc>
                <a:tc>
                  <a:txBody>
                    <a:bodyPr/>
                    <a:lstStyle/>
                    <a:p>
                      <a:pPr indent="0" lvl="0" marL="0" rtl="0" algn="r">
                        <a:lnSpc>
                          <a:spcPct val="115000"/>
                        </a:lnSpc>
                        <a:spcBef>
                          <a:spcPts val="0"/>
                        </a:spcBef>
                        <a:spcAft>
                          <a:spcPts val="0"/>
                        </a:spcAft>
                        <a:buNone/>
                      </a:pPr>
                      <a:r>
                        <a:rPr lang="en" sz="1000"/>
                        <a:t>2.759</a:t>
                      </a:r>
                      <a:endParaRPr sz="1000"/>
                    </a:p>
                  </a:txBody>
                  <a:tcPr marT="19050" marB="19050" marR="28575" marL="28575" anchor="b">
                    <a:lnR cap="flat" cmpd="sng" w="9525">
                      <a:solidFill>
                        <a:srgbClr val="000000"/>
                      </a:solidFill>
                      <a:prstDash val="solid"/>
                      <a:round/>
                      <a:headEnd len="sm" w="sm" type="none"/>
                      <a:tailEnd len="sm" w="sm" type="none"/>
                    </a:lnR>
                  </a:tcPr>
                </a:tc>
                <a:tc>
                  <a:txBody>
                    <a:bodyPr/>
                    <a:lstStyle/>
                    <a:p>
                      <a:pPr indent="0" lvl="0" marL="0" rtl="0" algn="r">
                        <a:lnSpc>
                          <a:spcPct val="115000"/>
                        </a:lnSpc>
                        <a:spcBef>
                          <a:spcPts val="0"/>
                        </a:spcBef>
                        <a:spcAft>
                          <a:spcPts val="0"/>
                        </a:spcAft>
                        <a:buNone/>
                      </a:pPr>
                      <a:r>
                        <a:rPr lang="en" sz="1000"/>
                        <a:t>-2.882</a:t>
                      </a:r>
                      <a:endParaRPr sz="1000"/>
                    </a:p>
                  </a:txBody>
                  <a:tcPr marT="19050" marB="19050" marR="28575" marL="28575" anchor="b">
                    <a:lnL cap="flat" cmpd="sng" w="9525">
                      <a:solidFill>
                        <a:srgbClr val="000000"/>
                      </a:solidFill>
                      <a:prstDash val="solid"/>
                      <a:round/>
                      <a:headEnd len="sm" w="sm" type="none"/>
                      <a:tailEnd len="sm" w="sm" type="none"/>
                    </a:lnL>
                    <a:solidFill>
                      <a:srgbClr val="E06666"/>
                    </a:solidFill>
                  </a:tcPr>
                </a:tc>
                <a:tc>
                  <a:txBody>
                    <a:bodyPr/>
                    <a:lstStyle/>
                    <a:p>
                      <a:pPr indent="0" lvl="0" marL="0" rtl="0" algn="r">
                        <a:lnSpc>
                          <a:spcPct val="115000"/>
                        </a:lnSpc>
                        <a:spcBef>
                          <a:spcPts val="0"/>
                        </a:spcBef>
                        <a:spcAft>
                          <a:spcPts val="0"/>
                        </a:spcAft>
                        <a:buNone/>
                      </a:pPr>
                      <a:r>
                        <a:rPr lang="en" sz="1000"/>
                        <a:t>13130</a:t>
                      </a:r>
                      <a:endParaRPr sz="1000"/>
                    </a:p>
                  </a:txBody>
                  <a:tcPr marT="19050" marB="19050" marR="28575" marL="28575" anchor="b">
                    <a:solidFill>
                      <a:srgbClr val="B7E1CD"/>
                    </a:solidFill>
                  </a:tcPr>
                </a:tc>
                <a:tc>
                  <a:txBody>
                    <a:bodyPr/>
                    <a:lstStyle/>
                    <a:p>
                      <a:pPr indent="0" lvl="0" marL="0" rtl="0" algn="r">
                        <a:lnSpc>
                          <a:spcPct val="115000"/>
                        </a:lnSpc>
                        <a:spcBef>
                          <a:spcPts val="0"/>
                        </a:spcBef>
                        <a:spcAft>
                          <a:spcPts val="0"/>
                        </a:spcAft>
                        <a:buNone/>
                      </a:pPr>
                      <a:r>
                        <a:rPr lang="en" sz="1000"/>
                        <a:t>79.05</a:t>
                      </a:r>
                      <a:endParaRPr sz="1000"/>
                    </a:p>
                  </a:txBody>
                  <a:tcPr marT="19050" marB="19050" marR="28575" marL="28575" anchor="b">
                    <a:lnR cap="flat" cmpd="sng" w="9525">
                      <a:solidFill>
                        <a:srgbClr val="000000"/>
                      </a:solidFill>
                      <a:prstDash val="solid"/>
                      <a:round/>
                      <a:headEnd len="sm" w="sm" type="none"/>
                      <a:tailEnd len="sm" w="sm" type="none"/>
                    </a:lnR>
                    <a:solidFill>
                      <a:srgbClr val="B7E1CD"/>
                    </a:solidFill>
                  </a:tcPr>
                </a:tc>
                <a:tc>
                  <a:txBody>
                    <a:bodyPr/>
                    <a:lstStyle/>
                    <a:p>
                      <a:pPr indent="0" lvl="0" marL="0" rtl="0" algn="r">
                        <a:lnSpc>
                          <a:spcPct val="115000"/>
                        </a:lnSpc>
                        <a:spcBef>
                          <a:spcPts val="0"/>
                        </a:spcBef>
                        <a:spcAft>
                          <a:spcPts val="0"/>
                        </a:spcAft>
                        <a:buNone/>
                      </a:pPr>
                      <a:r>
                        <a:rPr lang="en" sz="1000"/>
                        <a:t>-1.702</a:t>
                      </a:r>
                      <a:endParaRPr sz="1000"/>
                    </a:p>
                  </a:txBody>
                  <a:tcPr marT="19050" marB="19050" marR="28575" marL="28575" anchor="b">
                    <a:lnL cap="flat" cmpd="sng" w="9525">
                      <a:solidFill>
                        <a:srgbClr val="000000"/>
                      </a:solidFill>
                      <a:prstDash val="solid"/>
                      <a:round/>
                      <a:headEnd len="sm" w="sm" type="none"/>
                      <a:tailEnd len="sm" w="sm" type="none"/>
                    </a:lnL>
                    <a:solidFill>
                      <a:srgbClr val="B7E1CD"/>
                    </a:solidFill>
                  </a:tcPr>
                </a:tc>
                <a:tc>
                  <a:txBody>
                    <a:bodyPr/>
                    <a:lstStyle/>
                    <a:p>
                      <a:pPr indent="0" lvl="0" marL="0" rtl="0" algn="r">
                        <a:lnSpc>
                          <a:spcPct val="115000"/>
                        </a:lnSpc>
                        <a:spcBef>
                          <a:spcPts val="0"/>
                        </a:spcBef>
                        <a:spcAft>
                          <a:spcPts val="0"/>
                        </a:spcAft>
                        <a:buNone/>
                      </a:pPr>
                      <a:r>
                        <a:rPr lang="en" sz="1000"/>
                        <a:t>10120</a:t>
                      </a:r>
                      <a:endParaRPr sz="1000"/>
                    </a:p>
                  </a:txBody>
                  <a:tcPr marT="19050" marB="19050" marR="28575" marL="28575" anchor="b">
                    <a:solidFill>
                      <a:srgbClr val="B7E1CD"/>
                    </a:solidFill>
                  </a:tcPr>
                </a:tc>
                <a:tc>
                  <a:txBody>
                    <a:bodyPr/>
                    <a:lstStyle/>
                    <a:p>
                      <a:pPr indent="0" lvl="0" marL="0" rtl="0" algn="r">
                        <a:lnSpc>
                          <a:spcPct val="115000"/>
                        </a:lnSpc>
                        <a:spcBef>
                          <a:spcPts val="0"/>
                        </a:spcBef>
                        <a:spcAft>
                          <a:spcPts val="0"/>
                        </a:spcAft>
                        <a:buNone/>
                      </a:pPr>
                      <a:r>
                        <a:rPr lang="en" sz="1000"/>
                        <a:t>61.56</a:t>
                      </a:r>
                      <a:endParaRPr sz="1000"/>
                    </a:p>
                  </a:txBody>
                  <a:tcPr marT="19050" marB="19050" marR="28575" marL="28575" anchor="b">
                    <a:lnR cap="flat" cmpd="sng" w="9525">
                      <a:solidFill>
                        <a:srgbClr val="000000"/>
                      </a:solidFill>
                      <a:prstDash val="solid"/>
                      <a:round/>
                      <a:headEnd len="sm" w="sm" type="none"/>
                      <a:tailEnd len="sm" w="sm" type="none"/>
                    </a:lnR>
                    <a:solidFill>
                      <a:srgbClr val="B7E1CD"/>
                    </a:solidFill>
                  </a:tcPr>
                </a:tc>
                <a:tc>
                  <a:txBody>
                    <a:bodyPr/>
                    <a:lstStyle/>
                    <a:p>
                      <a:pPr indent="0" lvl="0" marL="0" rtl="0" algn="r">
                        <a:lnSpc>
                          <a:spcPct val="115000"/>
                        </a:lnSpc>
                        <a:spcBef>
                          <a:spcPts val="0"/>
                        </a:spcBef>
                        <a:spcAft>
                          <a:spcPts val="0"/>
                        </a:spcAft>
                        <a:buNone/>
                      </a:pPr>
                      <a:r>
                        <a:rPr lang="en" sz="1000"/>
                        <a:t>-1.093</a:t>
                      </a:r>
                      <a:endParaRPr sz="1000"/>
                    </a:p>
                  </a:txBody>
                  <a:tcPr marT="19050" marB="19050" marR="28575" marL="28575" anchor="b">
                    <a:lnL cap="flat" cmpd="sng" w="9525">
                      <a:solidFill>
                        <a:srgbClr val="000000"/>
                      </a:solidFill>
                      <a:prstDash val="solid"/>
                      <a:round/>
                      <a:headEnd len="sm" w="sm" type="none"/>
                      <a:tailEnd len="sm" w="sm" type="none"/>
                    </a:lnL>
                    <a:solidFill>
                      <a:srgbClr val="B7E1CD"/>
                    </a:solidFill>
                  </a:tcPr>
                </a:tc>
                <a:tc>
                  <a:txBody>
                    <a:bodyPr/>
                    <a:lstStyle/>
                    <a:p>
                      <a:pPr indent="0" lvl="0" marL="0" rtl="0" algn="r">
                        <a:lnSpc>
                          <a:spcPct val="115000"/>
                        </a:lnSpc>
                        <a:spcBef>
                          <a:spcPts val="0"/>
                        </a:spcBef>
                        <a:spcAft>
                          <a:spcPts val="0"/>
                        </a:spcAft>
                        <a:buNone/>
                      </a:pPr>
                      <a:r>
                        <a:rPr lang="en" sz="1000"/>
                        <a:t>8127</a:t>
                      </a:r>
                      <a:endParaRPr sz="1000"/>
                    </a:p>
                  </a:txBody>
                  <a:tcPr marT="19050" marB="19050" marR="28575" marL="28575" anchor="b">
                    <a:solidFill>
                      <a:srgbClr val="E06666"/>
                    </a:solidFill>
                  </a:tcPr>
                </a:tc>
                <a:tc>
                  <a:txBody>
                    <a:bodyPr/>
                    <a:lstStyle/>
                    <a:p>
                      <a:pPr indent="0" lvl="0" marL="0" rtl="0" algn="r">
                        <a:lnSpc>
                          <a:spcPct val="115000"/>
                        </a:lnSpc>
                        <a:spcBef>
                          <a:spcPts val="0"/>
                        </a:spcBef>
                        <a:spcAft>
                          <a:spcPts val="0"/>
                        </a:spcAft>
                        <a:buNone/>
                      </a:pPr>
                      <a:r>
                        <a:rPr lang="en" sz="1000"/>
                        <a:t>49.98</a:t>
                      </a:r>
                      <a:endParaRPr sz="1000"/>
                    </a:p>
                  </a:txBody>
                  <a:tcPr marT="19050" marB="19050" marR="28575" marL="28575" anchor="b">
                    <a:lnR cap="flat" cmpd="sng" w="9525">
                      <a:solidFill>
                        <a:srgbClr val="000000"/>
                      </a:solidFill>
                      <a:prstDash val="solid"/>
                      <a:round/>
                      <a:headEnd len="sm" w="sm" type="none"/>
                      <a:tailEnd len="sm" w="sm" type="none"/>
                    </a:lnR>
                    <a:solidFill>
                      <a:srgbClr val="B7E1CD"/>
                    </a:solidFill>
                  </a:tcPr>
                </a:tc>
                <a:tc>
                  <a:txBody>
                    <a:bodyPr/>
                    <a:lstStyle/>
                    <a:p>
                      <a:pPr indent="0" lvl="0" marL="0" rtl="0" algn="r">
                        <a:lnSpc>
                          <a:spcPct val="115000"/>
                        </a:lnSpc>
                        <a:spcBef>
                          <a:spcPts val="0"/>
                        </a:spcBef>
                        <a:spcAft>
                          <a:spcPts val="0"/>
                        </a:spcAft>
                        <a:buNone/>
                      </a:pPr>
                      <a:r>
                        <a:rPr lang="en" sz="1000"/>
                        <a:t>-0.549</a:t>
                      </a:r>
                      <a:endParaRPr sz="1000"/>
                    </a:p>
                  </a:txBody>
                  <a:tcPr marT="19050" marB="19050" marR="28575" marL="28575" anchor="b">
                    <a:lnL cap="flat" cmpd="sng" w="9525">
                      <a:solidFill>
                        <a:srgbClr val="000000"/>
                      </a:solidFill>
                      <a:prstDash val="solid"/>
                      <a:round/>
                      <a:headEnd len="sm" w="sm" type="none"/>
                      <a:tailEnd len="sm" w="sm" type="none"/>
                    </a:lnL>
                    <a:solidFill>
                      <a:srgbClr val="B7E1CD"/>
                    </a:solidFill>
                  </a:tcPr>
                </a:tc>
                <a:tc>
                  <a:txBody>
                    <a:bodyPr/>
                    <a:lstStyle/>
                    <a:p>
                      <a:pPr indent="0" lvl="0" marL="0" rtl="0" algn="r">
                        <a:lnSpc>
                          <a:spcPct val="115000"/>
                        </a:lnSpc>
                        <a:spcBef>
                          <a:spcPts val="0"/>
                        </a:spcBef>
                        <a:spcAft>
                          <a:spcPts val="0"/>
                        </a:spcAft>
                        <a:buNone/>
                      </a:pPr>
                      <a:r>
                        <a:rPr lang="en" sz="1000"/>
                        <a:t>5493</a:t>
                      </a:r>
                      <a:endParaRPr sz="1000"/>
                    </a:p>
                  </a:txBody>
                  <a:tcPr marT="19050" marB="19050" marR="28575" marL="28575" anchor="b">
                    <a:solidFill>
                      <a:srgbClr val="E06666"/>
                    </a:solidFill>
                  </a:tcPr>
                </a:tc>
                <a:tc>
                  <a:txBody>
                    <a:bodyPr/>
                    <a:lstStyle/>
                    <a:p>
                      <a:pPr indent="0" lvl="0" marL="0" rtl="0" algn="r">
                        <a:lnSpc>
                          <a:spcPct val="115000"/>
                        </a:lnSpc>
                        <a:spcBef>
                          <a:spcPts val="0"/>
                        </a:spcBef>
                        <a:spcAft>
                          <a:spcPts val="0"/>
                        </a:spcAft>
                        <a:buNone/>
                      </a:pPr>
                      <a:r>
                        <a:rPr lang="en" sz="1000"/>
                        <a:t>34.67</a:t>
                      </a:r>
                      <a:endParaRPr sz="1000"/>
                    </a:p>
                  </a:txBody>
                  <a:tcPr marT="19050" marB="19050" marR="28575" marL="28575" anchor="b">
                    <a:lnR cap="flat" cmpd="sng" w="9525">
                      <a:solidFill>
                        <a:srgbClr val="000000"/>
                      </a:solidFill>
                      <a:prstDash val="solid"/>
                      <a:round/>
                      <a:headEnd len="sm" w="sm" type="none"/>
                      <a:tailEnd len="sm" w="sm" type="none"/>
                    </a:lnR>
                    <a:solidFill>
                      <a:srgbClr val="E06666"/>
                    </a:solidFill>
                  </a:tcPr>
                </a:tc>
              </a:tr>
              <a:tr h="200025">
                <a:tc>
                  <a:txBody>
                    <a:bodyPr/>
                    <a:lstStyle/>
                    <a:p>
                      <a:pPr indent="0" lvl="0" marL="0" rtl="0" algn="r">
                        <a:lnSpc>
                          <a:spcPct val="115000"/>
                        </a:lnSpc>
                        <a:spcBef>
                          <a:spcPts val="0"/>
                        </a:spcBef>
                        <a:spcAft>
                          <a:spcPts val="0"/>
                        </a:spcAft>
                        <a:buNone/>
                      </a:pPr>
                      <a:r>
                        <a:rPr lang="en" sz="1000"/>
                        <a:t>75</a:t>
                      </a:r>
                      <a:endParaRPr sz="1000"/>
                    </a:p>
                  </a:txBody>
                  <a:tcPr marT="19050" marB="19050" marR="28575" marL="28575" anchor="b"/>
                </a:tc>
                <a:tc>
                  <a:txBody>
                    <a:bodyPr/>
                    <a:lstStyle/>
                    <a:p>
                      <a:pPr indent="0" lvl="0" marL="0" rtl="0" algn="r">
                        <a:lnSpc>
                          <a:spcPct val="115000"/>
                        </a:lnSpc>
                        <a:spcBef>
                          <a:spcPts val="0"/>
                        </a:spcBef>
                        <a:spcAft>
                          <a:spcPts val="0"/>
                        </a:spcAft>
                        <a:buNone/>
                      </a:pPr>
                      <a:r>
                        <a:rPr lang="en" sz="1000"/>
                        <a:t>1.839</a:t>
                      </a:r>
                      <a:endParaRPr sz="1000"/>
                    </a:p>
                  </a:txBody>
                  <a:tcPr marT="19050" marB="19050" marR="28575" marL="28575" anchor="b">
                    <a:lnR cap="flat" cmpd="sng" w="9525">
                      <a:solidFill>
                        <a:srgbClr val="000000"/>
                      </a:solidFill>
                      <a:prstDash val="solid"/>
                      <a:round/>
                      <a:headEnd len="sm" w="sm" type="none"/>
                      <a:tailEnd len="sm" w="sm" type="none"/>
                    </a:lnR>
                  </a:tcPr>
                </a:tc>
                <a:tc>
                  <a:txBody>
                    <a:bodyPr/>
                    <a:lstStyle/>
                    <a:p>
                      <a:pPr indent="0" lvl="0" marL="0" rtl="0" algn="r">
                        <a:lnSpc>
                          <a:spcPct val="115000"/>
                        </a:lnSpc>
                        <a:spcBef>
                          <a:spcPts val="0"/>
                        </a:spcBef>
                        <a:spcAft>
                          <a:spcPts val="0"/>
                        </a:spcAft>
                        <a:buNone/>
                      </a:pPr>
                      <a:r>
                        <a:rPr lang="en" sz="1000"/>
                        <a:t>-2.908</a:t>
                      </a:r>
                      <a:endParaRPr sz="1000"/>
                    </a:p>
                  </a:txBody>
                  <a:tcPr marT="19050" marB="19050" marR="28575" marL="28575" anchor="b">
                    <a:lnL cap="flat" cmpd="sng" w="9525">
                      <a:solidFill>
                        <a:srgbClr val="000000"/>
                      </a:solidFill>
                      <a:prstDash val="solid"/>
                      <a:round/>
                      <a:headEnd len="sm" w="sm" type="none"/>
                      <a:tailEnd len="sm" w="sm" type="none"/>
                    </a:lnL>
                    <a:solidFill>
                      <a:srgbClr val="E06666"/>
                    </a:solidFill>
                  </a:tcPr>
                </a:tc>
                <a:tc>
                  <a:txBody>
                    <a:bodyPr/>
                    <a:lstStyle/>
                    <a:p>
                      <a:pPr indent="0" lvl="0" marL="0" rtl="0" algn="r">
                        <a:lnSpc>
                          <a:spcPct val="115000"/>
                        </a:lnSpc>
                        <a:spcBef>
                          <a:spcPts val="0"/>
                        </a:spcBef>
                        <a:spcAft>
                          <a:spcPts val="0"/>
                        </a:spcAft>
                        <a:buNone/>
                      </a:pPr>
                      <a:r>
                        <a:rPr lang="en" sz="1000"/>
                        <a:t>17610</a:t>
                      </a:r>
                      <a:endParaRPr sz="1000"/>
                    </a:p>
                  </a:txBody>
                  <a:tcPr marT="19050" marB="19050" marR="28575" marL="28575" anchor="b">
                    <a:solidFill>
                      <a:srgbClr val="B7E1CD"/>
                    </a:solidFill>
                  </a:tcPr>
                </a:tc>
                <a:tc>
                  <a:txBody>
                    <a:bodyPr/>
                    <a:lstStyle/>
                    <a:p>
                      <a:pPr indent="0" lvl="0" marL="0" rtl="0" algn="r">
                        <a:lnSpc>
                          <a:spcPct val="115000"/>
                        </a:lnSpc>
                        <a:spcBef>
                          <a:spcPts val="0"/>
                        </a:spcBef>
                        <a:spcAft>
                          <a:spcPts val="0"/>
                        </a:spcAft>
                        <a:buNone/>
                      </a:pPr>
                      <a:r>
                        <a:rPr lang="en" sz="1000"/>
                        <a:t>47.31</a:t>
                      </a:r>
                      <a:endParaRPr sz="1000"/>
                    </a:p>
                  </a:txBody>
                  <a:tcPr marT="19050" marB="19050" marR="28575" marL="28575" anchor="b">
                    <a:lnR cap="flat" cmpd="sng" w="9525">
                      <a:solidFill>
                        <a:srgbClr val="000000"/>
                      </a:solidFill>
                      <a:prstDash val="solid"/>
                      <a:round/>
                      <a:headEnd len="sm" w="sm" type="none"/>
                      <a:tailEnd len="sm" w="sm" type="none"/>
                    </a:lnR>
                    <a:solidFill>
                      <a:srgbClr val="B7E1CD"/>
                    </a:solidFill>
                  </a:tcPr>
                </a:tc>
                <a:tc>
                  <a:txBody>
                    <a:bodyPr/>
                    <a:lstStyle/>
                    <a:p>
                      <a:pPr indent="0" lvl="0" marL="0" rtl="0" algn="r">
                        <a:lnSpc>
                          <a:spcPct val="115000"/>
                        </a:lnSpc>
                        <a:spcBef>
                          <a:spcPts val="0"/>
                        </a:spcBef>
                        <a:spcAft>
                          <a:spcPts val="0"/>
                        </a:spcAft>
                        <a:buNone/>
                      </a:pPr>
                      <a:r>
                        <a:rPr lang="en" sz="1000"/>
                        <a:t>-1.724</a:t>
                      </a:r>
                      <a:endParaRPr sz="1000"/>
                    </a:p>
                  </a:txBody>
                  <a:tcPr marT="19050" marB="19050" marR="28575" marL="28575" anchor="b">
                    <a:lnL cap="flat" cmpd="sng" w="9525">
                      <a:solidFill>
                        <a:srgbClr val="000000"/>
                      </a:solidFill>
                      <a:prstDash val="solid"/>
                      <a:round/>
                      <a:headEnd len="sm" w="sm" type="none"/>
                      <a:tailEnd len="sm" w="sm" type="none"/>
                    </a:lnL>
                    <a:solidFill>
                      <a:srgbClr val="B7E1CD"/>
                    </a:solidFill>
                  </a:tcPr>
                </a:tc>
                <a:tc>
                  <a:txBody>
                    <a:bodyPr/>
                    <a:lstStyle/>
                    <a:p>
                      <a:pPr indent="0" lvl="0" marL="0" rtl="0" algn="r">
                        <a:lnSpc>
                          <a:spcPct val="115000"/>
                        </a:lnSpc>
                        <a:spcBef>
                          <a:spcPts val="0"/>
                        </a:spcBef>
                        <a:spcAft>
                          <a:spcPts val="0"/>
                        </a:spcAft>
                        <a:buNone/>
                      </a:pPr>
                      <a:r>
                        <a:rPr lang="en" sz="1000"/>
                        <a:t>13620</a:t>
                      </a:r>
                      <a:endParaRPr sz="1000"/>
                    </a:p>
                  </a:txBody>
                  <a:tcPr marT="19050" marB="19050" marR="28575" marL="28575" anchor="b">
                    <a:solidFill>
                      <a:srgbClr val="B7E1CD"/>
                    </a:solidFill>
                  </a:tcPr>
                </a:tc>
                <a:tc>
                  <a:txBody>
                    <a:bodyPr/>
                    <a:lstStyle/>
                    <a:p>
                      <a:pPr indent="0" lvl="0" marL="0" rtl="0" algn="r">
                        <a:lnSpc>
                          <a:spcPct val="115000"/>
                        </a:lnSpc>
                        <a:spcBef>
                          <a:spcPts val="0"/>
                        </a:spcBef>
                        <a:spcAft>
                          <a:spcPts val="0"/>
                        </a:spcAft>
                        <a:buNone/>
                      </a:pPr>
                      <a:r>
                        <a:rPr lang="en" sz="1000"/>
                        <a:t>37.01</a:t>
                      </a:r>
                      <a:endParaRPr sz="1000"/>
                    </a:p>
                  </a:txBody>
                  <a:tcPr marT="19050" marB="19050" marR="28575" marL="28575" anchor="b">
                    <a:lnR cap="flat" cmpd="sng" w="9525">
                      <a:solidFill>
                        <a:srgbClr val="000000"/>
                      </a:solidFill>
                      <a:prstDash val="solid"/>
                      <a:round/>
                      <a:headEnd len="sm" w="sm" type="none"/>
                      <a:tailEnd len="sm" w="sm" type="none"/>
                    </a:lnR>
                    <a:solidFill>
                      <a:srgbClr val="E06666"/>
                    </a:solidFill>
                  </a:tcPr>
                </a:tc>
                <a:tc>
                  <a:txBody>
                    <a:bodyPr/>
                    <a:lstStyle/>
                    <a:p>
                      <a:pPr indent="0" lvl="0" marL="0" rtl="0" algn="r">
                        <a:lnSpc>
                          <a:spcPct val="115000"/>
                        </a:lnSpc>
                        <a:spcBef>
                          <a:spcPts val="0"/>
                        </a:spcBef>
                        <a:spcAft>
                          <a:spcPts val="0"/>
                        </a:spcAft>
                        <a:buNone/>
                      </a:pPr>
                      <a:r>
                        <a:rPr lang="en" sz="1000"/>
                        <a:t>-1.113</a:t>
                      </a:r>
                      <a:endParaRPr sz="1000"/>
                    </a:p>
                  </a:txBody>
                  <a:tcPr marT="19050" marB="19050" marR="28575" marL="28575" anchor="b">
                    <a:lnL cap="flat" cmpd="sng" w="9525">
                      <a:solidFill>
                        <a:srgbClr val="000000"/>
                      </a:solidFill>
                      <a:prstDash val="solid"/>
                      <a:round/>
                      <a:headEnd len="sm" w="sm" type="none"/>
                      <a:tailEnd len="sm" w="sm" type="none"/>
                    </a:lnL>
                    <a:solidFill>
                      <a:srgbClr val="B7E1CD"/>
                    </a:solidFill>
                  </a:tcPr>
                </a:tc>
                <a:tc>
                  <a:txBody>
                    <a:bodyPr/>
                    <a:lstStyle/>
                    <a:p>
                      <a:pPr indent="0" lvl="0" marL="0" rtl="0" algn="r">
                        <a:lnSpc>
                          <a:spcPct val="115000"/>
                        </a:lnSpc>
                        <a:spcBef>
                          <a:spcPts val="0"/>
                        </a:spcBef>
                        <a:spcAft>
                          <a:spcPts val="0"/>
                        </a:spcAft>
                        <a:buNone/>
                      </a:pPr>
                      <a:r>
                        <a:rPr lang="en" sz="1000"/>
                        <a:t>10900</a:t>
                      </a:r>
                      <a:endParaRPr sz="1000"/>
                    </a:p>
                  </a:txBody>
                  <a:tcPr marT="19050" marB="19050" marR="28575" marL="28575" anchor="b">
                    <a:solidFill>
                      <a:srgbClr val="B7E1CD"/>
                    </a:solidFill>
                  </a:tcPr>
                </a:tc>
                <a:tc>
                  <a:txBody>
                    <a:bodyPr/>
                    <a:lstStyle/>
                    <a:p>
                      <a:pPr indent="0" lvl="0" marL="0" rtl="0" algn="r">
                        <a:lnSpc>
                          <a:spcPct val="115000"/>
                        </a:lnSpc>
                        <a:spcBef>
                          <a:spcPts val="0"/>
                        </a:spcBef>
                        <a:spcAft>
                          <a:spcPts val="0"/>
                        </a:spcAft>
                        <a:buNone/>
                      </a:pPr>
                      <a:r>
                        <a:rPr lang="en" sz="1000"/>
                        <a:t>29.99</a:t>
                      </a:r>
                      <a:endParaRPr sz="1000"/>
                    </a:p>
                  </a:txBody>
                  <a:tcPr marT="19050" marB="19050" marR="28575" marL="28575" anchor="b">
                    <a:lnR cap="flat" cmpd="sng" w="9525">
                      <a:solidFill>
                        <a:srgbClr val="000000"/>
                      </a:solidFill>
                      <a:prstDash val="solid"/>
                      <a:round/>
                      <a:headEnd len="sm" w="sm" type="none"/>
                      <a:tailEnd len="sm" w="sm" type="none"/>
                    </a:lnR>
                    <a:solidFill>
                      <a:srgbClr val="E06666"/>
                    </a:solidFill>
                  </a:tcPr>
                </a:tc>
                <a:tc>
                  <a:txBody>
                    <a:bodyPr/>
                    <a:lstStyle/>
                    <a:p>
                      <a:pPr indent="0" lvl="0" marL="0" rtl="0" algn="r">
                        <a:lnSpc>
                          <a:spcPct val="115000"/>
                        </a:lnSpc>
                        <a:spcBef>
                          <a:spcPts val="0"/>
                        </a:spcBef>
                        <a:spcAft>
                          <a:spcPts val="0"/>
                        </a:spcAft>
                        <a:buNone/>
                      </a:pPr>
                      <a:r>
                        <a:rPr lang="en" sz="1000"/>
                        <a:t>-0.564</a:t>
                      </a:r>
                      <a:endParaRPr sz="1000"/>
                    </a:p>
                  </a:txBody>
                  <a:tcPr marT="19050" marB="19050" marR="28575" marL="28575" anchor="b">
                    <a:lnL cap="flat" cmpd="sng" w="9525">
                      <a:solidFill>
                        <a:srgbClr val="000000"/>
                      </a:solidFill>
                      <a:prstDash val="solid"/>
                      <a:round/>
                      <a:headEnd len="sm" w="sm" type="none"/>
                      <a:tailEnd len="sm" w="sm" type="none"/>
                    </a:lnL>
                    <a:solidFill>
                      <a:srgbClr val="B7E1CD"/>
                    </a:solidFill>
                  </a:tcPr>
                </a:tc>
                <a:tc>
                  <a:txBody>
                    <a:bodyPr/>
                    <a:lstStyle/>
                    <a:p>
                      <a:pPr indent="0" lvl="0" marL="0" rtl="0" algn="r">
                        <a:lnSpc>
                          <a:spcPct val="115000"/>
                        </a:lnSpc>
                        <a:spcBef>
                          <a:spcPts val="0"/>
                        </a:spcBef>
                        <a:spcAft>
                          <a:spcPts val="0"/>
                        </a:spcAft>
                        <a:buNone/>
                      </a:pPr>
                      <a:r>
                        <a:rPr lang="en" sz="1000"/>
                        <a:t>7392</a:t>
                      </a:r>
                      <a:endParaRPr sz="1000"/>
                    </a:p>
                  </a:txBody>
                  <a:tcPr marT="19050" marB="19050" marR="28575" marL="28575" anchor="b">
                    <a:solidFill>
                      <a:srgbClr val="E06666"/>
                    </a:solidFill>
                  </a:tcPr>
                </a:tc>
                <a:tc>
                  <a:txBody>
                    <a:bodyPr/>
                    <a:lstStyle/>
                    <a:p>
                      <a:pPr indent="0" lvl="0" marL="0" rtl="0" algn="r">
                        <a:lnSpc>
                          <a:spcPct val="115000"/>
                        </a:lnSpc>
                        <a:spcBef>
                          <a:spcPts val="0"/>
                        </a:spcBef>
                        <a:spcAft>
                          <a:spcPts val="0"/>
                        </a:spcAft>
                        <a:buNone/>
                      </a:pPr>
                      <a:r>
                        <a:rPr lang="en" sz="1000"/>
                        <a:t>20.93</a:t>
                      </a:r>
                      <a:endParaRPr sz="1000"/>
                    </a:p>
                  </a:txBody>
                  <a:tcPr marT="19050" marB="19050" marR="28575" marL="28575" anchor="b">
                    <a:lnR cap="flat" cmpd="sng" w="9525">
                      <a:solidFill>
                        <a:srgbClr val="000000"/>
                      </a:solidFill>
                      <a:prstDash val="solid"/>
                      <a:round/>
                      <a:headEnd len="sm" w="sm" type="none"/>
                      <a:tailEnd len="sm" w="sm" type="none"/>
                    </a:lnR>
                    <a:solidFill>
                      <a:srgbClr val="E06666"/>
                    </a:solidFill>
                  </a:tcPr>
                </a:tc>
              </a:tr>
              <a:tr h="200025">
                <a:tc>
                  <a:txBody>
                    <a:bodyPr/>
                    <a:lstStyle/>
                    <a:p>
                      <a:pPr indent="0" lvl="0" marL="0" rtl="0" algn="r">
                        <a:lnSpc>
                          <a:spcPct val="115000"/>
                        </a:lnSpc>
                        <a:spcBef>
                          <a:spcPts val="0"/>
                        </a:spcBef>
                        <a:spcAft>
                          <a:spcPts val="0"/>
                        </a:spcAft>
                        <a:buNone/>
                      </a:pPr>
                      <a:r>
                        <a:rPr lang="en" sz="1000"/>
                        <a:t>100</a:t>
                      </a:r>
                      <a:endParaRPr sz="1000"/>
                    </a:p>
                  </a:txBody>
                  <a:tcPr marT="19050" marB="19050" marR="28575" marL="28575" anchor="b"/>
                </a:tc>
                <a:tc>
                  <a:txBody>
                    <a:bodyPr/>
                    <a:lstStyle/>
                    <a:p>
                      <a:pPr indent="0" lvl="0" marL="0" rtl="0" algn="r">
                        <a:lnSpc>
                          <a:spcPct val="115000"/>
                        </a:lnSpc>
                        <a:spcBef>
                          <a:spcPts val="0"/>
                        </a:spcBef>
                        <a:spcAft>
                          <a:spcPts val="0"/>
                        </a:spcAft>
                        <a:buNone/>
                      </a:pPr>
                      <a:r>
                        <a:rPr lang="en" sz="1000"/>
                        <a:t>1.379</a:t>
                      </a:r>
                      <a:endParaRPr sz="1000"/>
                    </a:p>
                  </a:txBody>
                  <a:tcPr marT="19050" marB="19050" marR="28575" marL="28575" anchor="b">
                    <a:lnR cap="flat" cmpd="sng" w="9525">
                      <a:solidFill>
                        <a:srgbClr val="000000"/>
                      </a:solidFill>
                      <a:prstDash val="solid"/>
                      <a:round/>
                      <a:headEnd len="sm" w="sm" type="none"/>
                      <a:tailEnd len="sm" w="sm" type="none"/>
                    </a:lnR>
                  </a:tcPr>
                </a:tc>
                <a:tc>
                  <a:txBody>
                    <a:bodyPr/>
                    <a:lstStyle/>
                    <a:p>
                      <a:pPr indent="0" lvl="0" marL="0" rtl="0" algn="r">
                        <a:lnSpc>
                          <a:spcPct val="115000"/>
                        </a:lnSpc>
                        <a:spcBef>
                          <a:spcPts val="0"/>
                        </a:spcBef>
                        <a:spcAft>
                          <a:spcPts val="0"/>
                        </a:spcAft>
                        <a:buNone/>
                      </a:pPr>
                      <a:r>
                        <a:rPr lang="en" sz="1000"/>
                        <a:t>-2.934</a:t>
                      </a:r>
                      <a:endParaRPr sz="1000"/>
                    </a:p>
                  </a:txBody>
                  <a:tcPr marT="19050" marB="19050" marR="28575" marL="28575" anchor="b">
                    <a:lnL cap="flat" cmpd="sng" w="9525">
                      <a:solidFill>
                        <a:srgbClr val="000000"/>
                      </a:solidFill>
                      <a:prstDash val="solid"/>
                      <a:round/>
                      <a:headEnd len="sm" w="sm" type="none"/>
                      <a:tailEnd len="sm" w="sm" type="none"/>
                    </a:lnL>
                    <a:solidFill>
                      <a:srgbClr val="E06666"/>
                    </a:solidFill>
                  </a:tcPr>
                </a:tc>
                <a:tc>
                  <a:txBody>
                    <a:bodyPr/>
                    <a:lstStyle/>
                    <a:p>
                      <a:pPr indent="0" lvl="0" marL="0" rtl="0" algn="r">
                        <a:lnSpc>
                          <a:spcPct val="115000"/>
                        </a:lnSpc>
                        <a:spcBef>
                          <a:spcPts val="0"/>
                        </a:spcBef>
                        <a:spcAft>
                          <a:spcPts val="0"/>
                        </a:spcAft>
                        <a:buNone/>
                      </a:pPr>
                      <a:r>
                        <a:rPr lang="en" sz="1000"/>
                        <a:t>22120</a:t>
                      </a:r>
                      <a:endParaRPr sz="1000"/>
                    </a:p>
                  </a:txBody>
                  <a:tcPr marT="19050" marB="19050" marR="28575" marL="28575" anchor="b">
                    <a:solidFill>
                      <a:srgbClr val="B7E1CD"/>
                    </a:solidFill>
                  </a:tcPr>
                </a:tc>
                <a:tc>
                  <a:txBody>
                    <a:bodyPr/>
                    <a:lstStyle/>
                    <a:p>
                      <a:pPr indent="0" lvl="0" marL="0" rtl="0" algn="r">
                        <a:lnSpc>
                          <a:spcPct val="115000"/>
                        </a:lnSpc>
                        <a:spcBef>
                          <a:spcPts val="0"/>
                        </a:spcBef>
                        <a:spcAft>
                          <a:spcPts val="0"/>
                        </a:spcAft>
                        <a:buNone/>
                      </a:pPr>
                      <a:r>
                        <a:rPr lang="en" sz="1000"/>
                        <a:t>33.51</a:t>
                      </a:r>
                      <a:endParaRPr sz="1000"/>
                    </a:p>
                  </a:txBody>
                  <a:tcPr marT="19050" marB="19050" marR="28575" marL="28575" anchor="b">
                    <a:lnR cap="flat" cmpd="sng" w="9525">
                      <a:solidFill>
                        <a:srgbClr val="000000"/>
                      </a:solidFill>
                      <a:prstDash val="solid"/>
                      <a:round/>
                      <a:headEnd len="sm" w="sm" type="none"/>
                      <a:tailEnd len="sm" w="sm" type="none"/>
                    </a:lnR>
                    <a:solidFill>
                      <a:srgbClr val="E06666"/>
                    </a:solidFill>
                  </a:tcPr>
                </a:tc>
                <a:tc>
                  <a:txBody>
                    <a:bodyPr/>
                    <a:lstStyle/>
                    <a:p>
                      <a:pPr indent="0" lvl="0" marL="0" rtl="0" algn="r">
                        <a:lnSpc>
                          <a:spcPct val="115000"/>
                        </a:lnSpc>
                        <a:spcBef>
                          <a:spcPts val="0"/>
                        </a:spcBef>
                        <a:spcAft>
                          <a:spcPts val="0"/>
                        </a:spcAft>
                        <a:buNone/>
                      </a:pPr>
                      <a:r>
                        <a:rPr lang="en" sz="1000"/>
                        <a:t>-1.747</a:t>
                      </a:r>
                      <a:endParaRPr sz="1000"/>
                    </a:p>
                  </a:txBody>
                  <a:tcPr marT="19050" marB="19050" marR="28575" marL="28575" anchor="b">
                    <a:lnL cap="flat" cmpd="sng" w="9525">
                      <a:solidFill>
                        <a:srgbClr val="000000"/>
                      </a:solidFill>
                      <a:prstDash val="solid"/>
                      <a:round/>
                      <a:headEnd len="sm" w="sm" type="none"/>
                      <a:tailEnd len="sm" w="sm" type="none"/>
                    </a:lnL>
                    <a:solidFill>
                      <a:srgbClr val="B7E1CD"/>
                    </a:solidFill>
                  </a:tcPr>
                </a:tc>
                <a:tc>
                  <a:txBody>
                    <a:bodyPr/>
                    <a:lstStyle/>
                    <a:p>
                      <a:pPr indent="0" lvl="0" marL="0" rtl="0" algn="r">
                        <a:lnSpc>
                          <a:spcPct val="115000"/>
                        </a:lnSpc>
                        <a:spcBef>
                          <a:spcPts val="0"/>
                        </a:spcBef>
                        <a:spcAft>
                          <a:spcPts val="0"/>
                        </a:spcAft>
                        <a:buNone/>
                      </a:pPr>
                      <a:r>
                        <a:rPr lang="en" sz="1000"/>
                        <a:t>17100</a:t>
                      </a:r>
                      <a:endParaRPr sz="1000"/>
                    </a:p>
                  </a:txBody>
                  <a:tcPr marT="19050" marB="19050" marR="28575" marL="28575" anchor="b">
                    <a:solidFill>
                      <a:srgbClr val="B7E1CD"/>
                    </a:solidFill>
                  </a:tcPr>
                </a:tc>
                <a:tc>
                  <a:txBody>
                    <a:bodyPr/>
                    <a:lstStyle/>
                    <a:p>
                      <a:pPr indent="0" lvl="0" marL="0" rtl="0" algn="r">
                        <a:lnSpc>
                          <a:spcPct val="115000"/>
                        </a:lnSpc>
                        <a:spcBef>
                          <a:spcPts val="0"/>
                        </a:spcBef>
                        <a:spcAft>
                          <a:spcPts val="0"/>
                        </a:spcAft>
                        <a:buNone/>
                      </a:pPr>
                      <a:r>
                        <a:rPr lang="en" sz="1000"/>
                        <a:t>26.22</a:t>
                      </a:r>
                      <a:endParaRPr sz="1000"/>
                    </a:p>
                  </a:txBody>
                  <a:tcPr marT="19050" marB="19050" marR="28575" marL="28575" anchor="b">
                    <a:lnR cap="flat" cmpd="sng" w="9525">
                      <a:solidFill>
                        <a:srgbClr val="000000"/>
                      </a:solidFill>
                      <a:prstDash val="solid"/>
                      <a:round/>
                      <a:headEnd len="sm" w="sm" type="none"/>
                      <a:tailEnd len="sm" w="sm" type="none"/>
                    </a:lnR>
                    <a:solidFill>
                      <a:srgbClr val="E06666"/>
                    </a:solidFill>
                  </a:tcPr>
                </a:tc>
                <a:tc>
                  <a:txBody>
                    <a:bodyPr/>
                    <a:lstStyle/>
                    <a:p>
                      <a:pPr indent="0" lvl="0" marL="0" rtl="0" algn="r">
                        <a:lnSpc>
                          <a:spcPct val="115000"/>
                        </a:lnSpc>
                        <a:spcBef>
                          <a:spcPts val="0"/>
                        </a:spcBef>
                        <a:spcAft>
                          <a:spcPts val="0"/>
                        </a:spcAft>
                        <a:buNone/>
                      </a:pPr>
                      <a:r>
                        <a:rPr lang="en" sz="1000"/>
                        <a:t>-1.133</a:t>
                      </a:r>
                      <a:endParaRPr sz="1000"/>
                    </a:p>
                  </a:txBody>
                  <a:tcPr marT="19050" marB="19050" marR="28575" marL="28575" anchor="b">
                    <a:lnL cap="flat" cmpd="sng" w="9525">
                      <a:solidFill>
                        <a:srgbClr val="000000"/>
                      </a:solidFill>
                      <a:prstDash val="solid"/>
                      <a:round/>
                      <a:headEnd len="sm" w="sm" type="none"/>
                      <a:tailEnd len="sm" w="sm" type="none"/>
                    </a:lnL>
                    <a:solidFill>
                      <a:srgbClr val="B7E1CD"/>
                    </a:solidFill>
                  </a:tcPr>
                </a:tc>
                <a:tc>
                  <a:txBody>
                    <a:bodyPr/>
                    <a:lstStyle/>
                    <a:p>
                      <a:pPr indent="0" lvl="0" marL="0" rtl="0" algn="r">
                        <a:lnSpc>
                          <a:spcPct val="115000"/>
                        </a:lnSpc>
                        <a:spcBef>
                          <a:spcPts val="0"/>
                        </a:spcBef>
                        <a:spcAft>
                          <a:spcPts val="0"/>
                        </a:spcAft>
                        <a:buNone/>
                      </a:pPr>
                      <a:r>
                        <a:rPr lang="en" sz="1000"/>
                        <a:t>13690</a:t>
                      </a:r>
                      <a:endParaRPr sz="1000"/>
                    </a:p>
                  </a:txBody>
                  <a:tcPr marT="19050" marB="19050" marR="28575" marL="28575" anchor="b">
                    <a:solidFill>
                      <a:srgbClr val="B7E1CD"/>
                    </a:solidFill>
                  </a:tcPr>
                </a:tc>
                <a:tc>
                  <a:txBody>
                    <a:bodyPr/>
                    <a:lstStyle/>
                    <a:p>
                      <a:pPr indent="0" lvl="0" marL="0" rtl="0" algn="r">
                        <a:lnSpc>
                          <a:spcPct val="115000"/>
                        </a:lnSpc>
                        <a:spcBef>
                          <a:spcPts val="0"/>
                        </a:spcBef>
                        <a:spcAft>
                          <a:spcPts val="0"/>
                        </a:spcAft>
                        <a:buNone/>
                      </a:pPr>
                      <a:r>
                        <a:rPr lang="en" sz="1000"/>
                        <a:t>21.26</a:t>
                      </a:r>
                      <a:endParaRPr sz="1000"/>
                    </a:p>
                  </a:txBody>
                  <a:tcPr marT="19050" marB="19050" marR="28575" marL="28575" anchor="b">
                    <a:lnR cap="flat" cmpd="sng" w="9525">
                      <a:solidFill>
                        <a:srgbClr val="000000"/>
                      </a:solidFill>
                      <a:prstDash val="solid"/>
                      <a:round/>
                      <a:headEnd len="sm" w="sm" type="none"/>
                      <a:tailEnd len="sm" w="sm" type="none"/>
                    </a:lnR>
                    <a:solidFill>
                      <a:srgbClr val="E06666"/>
                    </a:solidFill>
                  </a:tcPr>
                </a:tc>
                <a:tc>
                  <a:txBody>
                    <a:bodyPr/>
                    <a:lstStyle/>
                    <a:p>
                      <a:pPr indent="0" lvl="0" marL="0" rtl="0" algn="r">
                        <a:lnSpc>
                          <a:spcPct val="115000"/>
                        </a:lnSpc>
                        <a:spcBef>
                          <a:spcPts val="0"/>
                        </a:spcBef>
                        <a:spcAft>
                          <a:spcPts val="0"/>
                        </a:spcAft>
                        <a:buNone/>
                      </a:pPr>
                      <a:r>
                        <a:rPr lang="en" sz="1000"/>
                        <a:t>-0.58</a:t>
                      </a:r>
                      <a:endParaRPr sz="1000"/>
                    </a:p>
                  </a:txBody>
                  <a:tcPr marT="19050" marB="19050" marR="28575" marL="28575" anchor="b">
                    <a:lnL cap="flat" cmpd="sng" w="9525">
                      <a:solidFill>
                        <a:srgbClr val="000000"/>
                      </a:solidFill>
                      <a:prstDash val="solid"/>
                      <a:round/>
                      <a:headEnd len="sm" w="sm" type="none"/>
                      <a:tailEnd len="sm" w="sm" type="none"/>
                    </a:lnL>
                    <a:solidFill>
                      <a:srgbClr val="B7E1CD"/>
                    </a:solidFill>
                  </a:tcPr>
                </a:tc>
                <a:tc>
                  <a:txBody>
                    <a:bodyPr/>
                    <a:lstStyle/>
                    <a:p>
                      <a:pPr indent="0" lvl="0" marL="0" rtl="0" algn="r">
                        <a:lnSpc>
                          <a:spcPct val="115000"/>
                        </a:lnSpc>
                        <a:spcBef>
                          <a:spcPts val="0"/>
                        </a:spcBef>
                        <a:spcAft>
                          <a:spcPts val="0"/>
                        </a:spcAft>
                        <a:buNone/>
                      </a:pPr>
                      <a:r>
                        <a:rPr lang="en" sz="1000"/>
                        <a:t>9286</a:t>
                      </a:r>
                      <a:endParaRPr sz="1000"/>
                    </a:p>
                  </a:txBody>
                  <a:tcPr marT="19050" marB="19050" marR="28575" marL="28575" anchor="b">
                    <a:solidFill>
                      <a:srgbClr val="B7E1CD"/>
                    </a:solidFill>
                  </a:tcPr>
                </a:tc>
                <a:tc>
                  <a:txBody>
                    <a:bodyPr/>
                    <a:lstStyle/>
                    <a:p>
                      <a:pPr indent="0" lvl="0" marL="0" rtl="0" algn="r">
                        <a:lnSpc>
                          <a:spcPct val="115000"/>
                        </a:lnSpc>
                        <a:spcBef>
                          <a:spcPts val="0"/>
                        </a:spcBef>
                        <a:spcAft>
                          <a:spcPts val="0"/>
                        </a:spcAft>
                        <a:buNone/>
                      </a:pPr>
                      <a:r>
                        <a:rPr lang="en" sz="1000"/>
                        <a:t>14.87</a:t>
                      </a:r>
                      <a:endParaRPr sz="1000"/>
                    </a:p>
                  </a:txBody>
                  <a:tcPr marT="19050" marB="19050" marR="28575" marL="28575" anchor="b">
                    <a:lnR cap="flat" cmpd="sng" w="9525">
                      <a:solidFill>
                        <a:srgbClr val="000000"/>
                      </a:solidFill>
                      <a:prstDash val="solid"/>
                      <a:round/>
                      <a:headEnd len="sm" w="sm" type="none"/>
                      <a:tailEnd len="sm" w="sm" type="none"/>
                    </a:lnR>
                    <a:solidFill>
                      <a:srgbClr val="E06666"/>
                    </a:solidFill>
                  </a:tcPr>
                </a:tc>
              </a:tr>
            </a:tbl>
          </a:graphicData>
        </a:graphic>
      </p:graphicFrame>
      <p:sp>
        <p:nvSpPr>
          <p:cNvPr id="1396" name="Google Shape;1396;p133"/>
          <p:cNvSpPr txBox="1"/>
          <p:nvPr/>
        </p:nvSpPr>
        <p:spPr>
          <a:xfrm>
            <a:off x="2957800" y="4841125"/>
            <a:ext cx="3949200" cy="354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100">
                <a:solidFill>
                  <a:schemeClr val="dk1"/>
                </a:solidFill>
              </a:rPr>
              <a:t>𝜅</a:t>
            </a:r>
            <a:r>
              <a:rPr baseline="30000" lang="en" sz="1100">
                <a:solidFill>
                  <a:schemeClr val="dk1"/>
                </a:solidFill>
              </a:rPr>
              <a:t>2 </a:t>
            </a:r>
            <a:r>
              <a:rPr lang="en" sz="1100">
                <a:solidFill>
                  <a:schemeClr val="dk1"/>
                </a:solidFill>
              </a:rPr>
              <a:t>between 15% and 20% trades off insertion loss vs filtering.</a:t>
            </a:r>
            <a:endParaRPr>
              <a:solidFill>
                <a:schemeClr val="dk1"/>
              </a:solidFill>
            </a:endParaRPr>
          </a:p>
        </p:txBody>
      </p:sp>
      <p:sp>
        <p:nvSpPr>
          <p:cNvPr id="1397" name="Google Shape;1397;p133"/>
          <p:cNvSpPr/>
          <p:nvPr/>
        </p:nvSpPr>
        <p:spPr>
          <a:xfrm rot="-5400000">
            <a:off x="4871650" y="2721075"/>
            <a:ext cx="121500" cy="4080300"/>
          </a:xfrm>
          <a:prstGeom prst="leftBrace">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1" name="Shape 1401"/>
        <p:cNvGrpSpPr/>
        <p:nvPr/>
      </p:nvGrpSpPr>
      <p:grpSpPr>
        <a:xfrm>
          <a:off x="0" y="0"/>
          <a:ext cx="0" cy="0"/>
          <a:chOff x="0" y="0"/>
          <a:chExt cx="0" cy="0"/>
        </a:xfrm>
      </p:grpSpPr>
      <p:sp>
        <p:nvSpPr>
          <p:cNvPr id="1402" name="Google Shape;1402;p134"/>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Silicon Nitride + Si Bend Ring</a:t>
            </a:r>
            <a:endParaRPr/>
          </a:p>
        </p:txBody>
      </p:sp>
      <p:sp>
        <p:nvSpPr>
          <p:cNvPr id="1403" name="Google Shape;1403;p134"/>
          <p:cNvSpPr txBox="1"/>
          <p:nvPr>
            <p:ph idx="1" type="subTitle"/>
          </p:nvPr>
        </p:nvSpPr>
        <p:spPr>
          <a:xfrm>
            <a:off x="311700" y="2834125"/>
            <a:ext cx="8520600" cy="792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7" name="Shape 1407"/>
        <p:cNvGrpSpPr/>
        <p:nvPr/>
      </p:nvGrpSpPr>
      <p:grpSpPr>
        <a:xfrm>
          <a:off x="0" y="0"/>
          <a:ext cx="0" cy="0"/>
          <a:chOff x="0" y="0"/>
          <a:chExt cx="0" cy="0"/>
        </a:xfrm>
      </p:grpSpPr>
      <p:sp>
        <p:nvSpPr>
          <p:cNvPr id="1408" name="Google Shape;1408;p135"/>
          <p:cNvSpPr txBox="1"/>
          <p:nvPr>
            <p:ph type="title"/>
          </p:nvPr>
        </p:nvSpPr>
        <p:spPr>
          <a:xfrm>
            <a:off x="774075" y="0"/>
            <a:ext cx="7030500" cy="444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SiN + Si bend</a:t>
            </a:r>
            <a:endParaRPr/>
          </a:p>
        </p:txBody>
      </p:sp>
      <p:sp>
        <p:nvSpPr>
          <p:cNvPr id="1409" name="Google Shape;1409;p135"/>
          <p:cNvSpPr txBox="1"/>
          <p:nvPr>
            <p:ph idx="1" type="body"/>
          </p:nvPr>
        </p:nvSpPr>
        <p:spPr>
          <a:xfrm>
            <a:off x="774075" y="569025"/>
            <a:ext cx="3798000" cy="396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Custom Si + SiN bend decreases bend radius at the potential cost of NLA</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Also may give some increase in thermal tuning efficiency compared to pure SiN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How good does this device need to be to make a useful ring?</a:t>
            </a:r>
            <a:endParaRPr/>
          </a:p>
        </p:txBody>
      </p:sp>
      <p:pic>
        <p:nvPicPr>
          <p:cNvPr id="1410" name="Google Shape;1410;p135"/>
          <p:cNvPicPr preferRelativeResize="0"/>
          <p:nvPr/>
        </p:nvPicPr>
        <p:blipFill>
          <a:blip r:embed="rId3">
            <a:alphaModFix/>
          </a:blip>
          <a:stretch>
            <a:fillRect/>
          </a:stretch>
        </p:blipFill>
        <p:spPr>
          <a:xfrm>
            <a:off x="5574450" y="1485296"/>
            <a:ext cx="2230125" cy="2129850"/>
          </a:xfrm>
          <a:prstGeom prst="rect">
            <a:avLst/>
          </a:prstGeom>
          <a:noFill/>
          <a:ln>
            <a:noFill/>
          </a:ln>
        </p:spPr>
      </p:pic>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4" name="Shape 1414"/>
        <p:cNvGrpSpPr/>
        <p:nvPr/>
      </p:nvGrpSpPr>
      <p:grpSpPr>
        <a:xfrm>
          <a:off x="0" y="0"/>
          <a:ext cx="0" cy="0"/>
          <a:chOff x="0" y="0"/>
          <a:chExt cx="0" cy="0"/>
        </a:xfrm>
      </p:grpSpPr>
      <p:sp>
        <p:nvSpPr>
          <p:cNvPr id="1415" name="Google Shape;1415;p136"/>
          <p:cNvSpPr txBox="1"/>
          <p:nvPr>
            <p:ph type="title"/>
          </p:nvPr>
        </p:nvSpPr>
        <p:spPr>
          <a:xfrm>
            <a:off x="774075" y="0"/>
            <a:ext cx="7030500" cy="444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Filter Architectures + Simulation Methods + Assumptions</a:t>
            </a:r>
            <a:endParaRPr/>
          </a:p>
        </p:txBody>
      </p:sp>
      <p:sp>
        <p:nvSpPr>
          <p:cNvPr id="1416" name="Google Shape;1416;p136"/>
          <p:cNvSpPr txBox="1"/>
          <p:nvPr>
            <p:ph idx="1" type="body"/>
          </p:nvPr>
        </p:nvSpPr>
        <p:spPr>
          <a:xfrm>
            <a:off x="774075" y="569025"/>
            <a:ext cx="3798000" cy="4409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Two configurations I am considering:</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Simulation uses model of add-drop ring with equal bus + drop coupling.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Assumptions:</a:t>
            </a:r>
            <a:endParaRPr/>
          </a:p>
          <a:p>
            <a:pPr indent="-317500" lvl="0" marL="457200" rtl="0" algn="l">
              <a:spcBef>
                <a:spcPts val="0"/>
              </a:spcBef>
              <a:spcAft>
                <a:spcPts val="0"/>
              </a:spcAft>
              <a:buSzPts val="1400"/>
              <a:buChar char="●"/>
            </a:pPr>
            <a:r>
              <a:rPr lang="en"/>
              <a:t>No NLA</a:t>
            </a:r>
            <a:endParaRPr/>
          </a:p>
          <a:p>
            <a:pPr indent="-317500" lvl="0" marL="457200" rtl="0" algn="l">
              <a:spcBef>
                <a:spcPts val="0"/>
              </a:spcBef>
              <a:spcAft>
                <a:spcPts val="0"/>
              </a:spcAft>
              <a:buSzPts val="1400"/>
              <a:buChar char="●"/>
            </a:pPr>
            <a:r>
              <a:rPr lang="en"/>
              <a:t>Longitudinal cavity is 4mm of SiN </a:t>
            </a:r>
            <a:r>
              <a:rPr lang="en"/>
              <a:t>external to rings</a:t>
            </a:r>
            <a:endParaRPr/>
          </a:p>
          <a:p>
            <a:pPr indent="0" lvl="0" marL="0" rtl="0" algn="l">
              <a:spcBef>
                <a:spcPts val="0"/>
              </a:spcBef>
              <a:spcAft>
                <a:spcPts val="0"/>
              </a:spcAft>
              <a:buNone/>
            </a:pPr>
            <a:r>
              <a:t/>
            </a:r>
            <a:endParaRPr/>
          </a:p>
        </p:txBody>
      </p:sp>
      <p:pic>
        <p:nvPicPr>
          <p:cNvPr id="1417" name="Google Shape;1417;p136"/>
          <p:cNvPicPr preferRelativeResize="0"/>
          <p:nvPr/>
        </p:nvPicPr>
        <p:blipFill rotWithShape="1">
          <a:blip r:embed="rId3">
            <a:alphaModFix/>
          </a:blip>
          <a:srcRect b="29083" l="85306" r="0" t="0"/>
          <a:stretch/>
        </p:blipFill>
        <p:spPr>
          <a:xfrm rot="-5400000">
            <a:off x="1593080" y="495545"/>
            <a:ext cx="804613" cy="2229817"/>
          </a:xfrm>
          <a:prstGeom prst="rect">
            <a:avLst/>
          </a:prstGeom>
          <a:noFill/>
          <a:ln>
            <a:noFill/>
          </a:ln>
        </p:spPr>
      </p:pic>
      <p:pic>
        <p:nvPicPr>
          <p:cNvPr id="1418" name="Google Shape;1418;p136"/>
          <p:cNvPicPr preferRelativeResize="0"/>
          <p:nvPr/>
        </p:nvPicPr>
        <p:blipFill rotWithShape="1">
          <a:blip r:embed="rId4">
            <a:alphaModFix/>
          </a:blip>
          <a:srcRect b="26368" l="56245" r="0" t="22519"/>
          <a:stretch/>
        </p:blipFill>
        <p:spPr>
          <a:xfrm>
            <a:off x="3541380" y="1086199"/>
            <a:ext cx="3340052" cy="1295526"/>
          </a:xfrm>
          <a:prstGeom prst="rect">
            <a:avLst/>
          </a:prstGeom>
          <a:noFill/>
          <a:ln>
            <a:noFill/>
          </a:ln>
        </p:spPr>
      </p:pic>
      <p:sp>
        <p:nvSpPr>
          <p:cNvPr id="1419" name="Google Shape;1419;p136"/>
          <p:cNvSpPr/>
          <p:nvPr/>
        </p:nvSpPr>
        <p:spPr>
          <a:xfrm rot="-5400000">
            <a:off x="2604398" y="1470797"/>
            <a:ext cx="289200" cy="887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136"/>
          <p:cNvSpPr/>
          <p:nvPr/>
        </p:nvSpPr>
        <p:spPr>
          <a:xfrm>
            <a:off x="3348350" y="1873455"/>
            <a:ext cx="523800" cy="245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136"/>
          <p:cNvSpPr/>
          <p:nvPr/>
        </p:nvSpPr>
        <p:spPr>
          <a:xfrm>
            <a:off x="3323305" y="2096150"/>
            <a:ext cx="645000" cy="3264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136"/>
          <p:cNvSpPr txBox="1"/>
          <p:nvPr/>
        </p:nvSpPr>
        <p:spPr>
          <a:xfrm>
            <a:off x="1300800" y="1521450"/>
            <a:ext cx="321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r</a:t>
            </a:r>
            <a:r>
              <a:rPr baseline="-25000" lang="en"/>
              <a:t>1</a:t>
            </a:r>
            <a:endParaRPr baseline="-25000"/>
          </a:p>
        </p:txBody>
      </p:sp>
      <p:sp>
        <p:nvSpPr>
          <p:cNvPr id="1423" name="Google Shape;1423;p136"/>
          <p:cNvSpPr txBox="1"/>
          <p:nvPr/>
        </p:nvSpPr>
        <p:spPr>
          <a:xfrm>
            <a:off x="2401375" y="1521450"/>
            <a:ext cx="321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r</a:t>
            </a:r>
            <a:r>
              <a:rPr baseline="-25000" lang="en"/>
              <a:t>2</a:t>
            </a:r>
            <a:endParaRPr baseline="-25000"/>
          </a:p>
        </p:txBody>
      </p:sp>
      <p:sp>
        <p:nvSpPr>
          <p:cNvPr id="1424" name="Google Shape;1424;p136"/>
          <p:cNvSpPr txBox="1"/>
          <p:nvPr/>
        </p:nvSpPr>
        <p:spPr>
          <a:xfrm>
            <a:off x="4517150" y="1884125"/>
            <a:ext cx="3219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r</a:t>
            </a:r>
            <a:r>
              <a:rPr baseline="-25000" lang="en"/>
              <a:t>1</a:t>
            </a:r>
            <a:endParaRPr baseline="-25000"/>
          </a:p>
        </p:txBody>
      </p:sp>
      <p:sp>
        <p:nvSpPr>
          <p:cNvPr id="1425" name="Google Shape;1425;p136"/>
          <p:cNvSpPr txBox="1"/>
          <p:nvPr/>
        </p:nvSpPr>
        <p:spPr>
          <a:xfrm>
            <a:off x="4624875" y="1512950"/>
            <a:ext cx="3219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r</a:t>
            </a:r>
            <a:r>
              <a:rPr baseline="-25000" lang="en"/>
              <a:t>2</a:t>
            </a:r>
            <a:endParaRPr baseline="-25000"/>
          </a:p>
        </p:txBody>
      </p:sp>
      <p:sp>
        <p:nvSpPr>
          <p:cNvPr id="1426" name="Google Shape;1426;p136"/>
          <p:cNvSpPr txBox="1"/>
          <p:nvPr/>
        </p:nvSpPr>
        <p:spPr>
          <a:xfrm>
            <a:off x="986628" y="2059250"/>
            <a:ext cx="20175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Vernier Mirror</a:t>
            </a:r>
            <a:endParaRPr baseline="-25000"/>
          </a:p>
        </p:txBody>
      </p:sp>
      <p:sp>
        <p:nvSpPr>
          <p:cNvPr id="1427" name="Google Shape;1427;p136"/>
          <p:cNvSpPr txBox="1"/>
          <p:nvPr/>
        </p:nvSpPr>
        <p:spPr>
          <a:xfrm>
            <a:off x="4202653" y="2422550"/>
            <a:ext cx="20175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Vernier Sagnac</a:t>
            </a:r>
            <a:endParaRPr baseline="-25000"/>
          </a:p>
        </p:txBody>
      </p:sp>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1" name="Shape 1431"/>
        <p:cNvGrpSpPr/>
        <p:nvPr/>
      </p:nvGrpSpPr>
      <p:grpSpPr>
        <a:xfrm>
          <a:off x="0" y="0"/>
          <a:ext cx="0" cy="0"/>
          <a:chOff x="0" y="0"/>
          <a:chExt cx="0" cy="0"/>
        </a:xfrm>
      </p:grpSpPr>
      <p:sp>
        <p:nvSpPr>
          <p:cNvPr id="1432" name="Google Shape;1432;p137"/>
          <p:cNvSpPr txBox="1"/>
          <p:nvPr>
            <p:ph type="title"/>
          </p:nvPr>
        </p:nvSpPr>
        <p:spPr>
          <a:xfrm>
            <a:off x="774075" y="0"/>
            <a:ext cx="7030500" cy="444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Criteria for good device</a:t>
            </a:r>
            <a:endParaRPr/>
          </a:p>
        </p:txBody>
      </p:sp>
      <p:sp>
        <p:nvSpPr>
          <p:cNvPr id="1433" name="Google Shape;1433;p137"/>
          <p:cNvSpPr txBox="1"/>
          <p:nvPr>
            <p:ph idx="1" type="body"/>
          </p:nvPr>
        </p:nvSpPr>
        <p:spPr>
          <a:xfrm>
            <a:off x="774075" y="569025"/>
            <a:ext cx="7560300" cy="396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filter is suitable for us if:</a:t>
            </a:r>
            <a:endParaRPr/>
          </a:p>
          <a:p>
            <a:pPr indent="-317500" lvl="0" marL="457200" rtl="0" algn="l">
              <a:spcBef>
                <a:spcPts val="0"/>
              </a:spcBef>
              <a:spcAft>
                <a:spcPts val="0"/>
              </a:spcAft>
              <a:buSzPts val="1400"/>
              <a:buChar char="●"/>
            </a:pPr>
            <a:r>
              <a:rPr lang="en"/>
              <a:t>The longitudinal cavity SMSR &gt; 3 db</a:t>
            </a:r>
            <a:endParaRPr/>
          </a:p>
          <a:p>
            <a:pPr indent="-317500" lvl="0" marL="457200" rtl="0" algn="l">
              <a:spcBef>
                <a:spcPts val="0"/>
              </a:spcBef>
              <a:spcAft>
                <a:spcPts val="0"/>
              </a:spcAft>
              <a:buSzPts val="1400"/>
              <a:buChar char="●"/>
            </a:pPr>
            <a:r>
              <a:rPr lang="en"/>
              <a:t>Loss through filter &lt; -1.8 dB</a:t>
            </a:r>
            <a:endParaRPr/>
          </a:p>
          <a:p>
            <a:pPr indent="-317500" lvl="0" marL="457200" rtl="0" algn="l">
              <a:spcBef>
                <a:spcPts val="0"/>
              </a:spcBef>
              <a:spcAft>
                <a:spcPts val="0"/>
              </a:spcAft>
              <a:buSzPts val="1400"/>
              <a:buChar char="●"/>
            </a:pPr>
            <a:r>
              <a:rPr lang="en"/>
              <a:t>Vernier FSR &gt; 40nm</a:t>
            </a:r>
            <a:endParaRPr/>
          </a:p>
          <a:p>
            <a:pPr indent="-317500" lvl="0" marL="457200" rtl="0" algn="l">
              <a:spcBef>
                <a:spcPts val="0"/>
              </a:spcBef>
              <a:spcAft>
                <a:spcPts val="0"/>
              </a:spcAft>
              <a:buSzPts val="1400"/>
              <a:buChar char="●"/>
            </a:pPr>
            <a:r>
              <a:rPr lang="en"/>
              <a:t>Vernier SMSR &gt; 3 dB</a:t>
            </a:r>
            <a:endParaRPr/>
          </a:p>
        </p:txBody>
      </p:sp>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7" name="Shape 1437"/>
        <p:cNvGrpSpPr/>
        <p:nvPr/>
      </p:nvGrpSpPr>
      <p:grpSpPr>
        <a:xfrm>
          <a:off x="0" y="0"/>
          <a:ext cx="0" cy="0"/>
          <a:chOff x="0" y="0"/>
          <a:chExt cx="0" cy="0"/>
        </a:xfrm>
      </p:grpSpPr>
      <p:sp>
        <p:nvSpPr>
          <p:cNvPr id="1438" name="Google Shape;1438;p138"/>
          <p:cNvSpPr txBox="1"/>
          <p:nvPr>
            <p:ph type="title"/>
          </p:nvPr>
        </p:nvSpPr>
        <p:spPr>
          <a:xfrm>
            <a:off x="774075" y="0"/>
            <a:ext cx="7030500" cy="444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12.0um Radii, n</a:t>
            </a:r>
            <a:r>
              <a:rPr baseline="-25000" lang="en"/>
              <a:t>g</a:t>
            </a:r>
            <a:r>
              <a:rPr lang="en"/>
              <a:t>=2.265</a:t>
            </a:r>
            <a:endParaRPr/>
          </a:p>
        </p:txBody>
      </p:sp>
      <p:pic>
        <p:nvPicPr>
          <p:cNvPr id="1439" name="Google Shape;1439;p138"/>
          <p:cNvPicPr preferRelativeResize="0"/>
          <p:nvPr/>
        </p:nvPicPr>
        <p:blipFill>
          <a:blip r:embed="rId3">
            <a:alphaModFix/>
          </a:blip>
          <a:stretch>
            <a:fillRect/>
          </a:stretch>
        </p:blipFill>
        <p:spPr>
          <a:xfrm>
            <a:off x="774926" y="707712"/>
            <a:ext cx="3681347" cy="3685001"/>
          </a:xfrm>
          <a:prstGeom prst="rect">
            <a:avLst/>
          </a:prstGeom>
          <a:noFill/>
          <a:ln>
            <a:noFill/>
          </a:ln>
        </p:spPr>
      </p:pic>
      <p:pic>
        <p:nvPicPr>
          <p:cNvPr id="1440" name="Google Shape;1440;p138"/>
          <p:cNvPicPr preferRelativeResize="0"/>
          <p:nvPr/>
        </p:nvPicPr>
        <p:blipFill>
          <a:blip r:embed="rId4">
            <a:alphaModFix/>
          </a:blip>
          <a:stretch>
            <a:fillRect/>
          </a:stretch>
        </p:blipFill>
        <p:spPr>
          <a:xfrm>
            <a:off x="4601625" y="686150"/>
            <a:ext cx="3767452" cy="3771175"/>
          </a:xfrm>
          <a:prstGeom prst="rect">
            <a:avLst/>
          </a:prstGeom>
          <a:noFill/>
          <a:ln>
            <a:noFill/>
          </a:ln>
        </p:spPr>
      </p:pic>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4" name="Shape 1444"/>
        <p:cNvGrpSpPr/>
        <p:nvPr/>
      </p:nvGrpSpPr>
      <p:grpSpPr>
        <a:xfrm>
          <a:off x="0" y="0"/>
          <a:ext cx="0" cy="0"/>
          <a:chOff x="0" y="0"/>
          <a:chExt cx="0" cy="0"/>
        </a:xfrm>
      </p:grpSpPr>
      <p:sp>
        <p:nvSpPr>
          <p:cNvPr id="1445" name="Google Shape;1445;p139"/>
          <p:cNvSpPr txBox="1"/>
          <p:nvPr>
            <p:ph type="title"/>
          </p:nvPr>
        </p:nvSpPr>
        <p:spPr>
          <a:xfrm>
            <a:off x="774075" y="0"/>
            <a:ext cx="7030500" cy="444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15.0um Radii</a:t>
            </a:r>
            <a:r>
              <a:rPr lang="en">
                <a:solidFill>
                  <a:schemeClr val="dk1"/>
                </a:solidFill>
              </a:rPr>
              <a:t>, n</a:t>
            </a:r>
            <a:r>
              <a:rPr baseline="-25000" lang="en">
                <a:solidFill>
                  <a:schemeClr val="dk1"/>
                </a:solidFill>
              </a:rPr>
              <a:t>g</a:t>
            </a:r>
            <a:r>
              <a:rPr lang="en">
                <a:solidFill>
                  <a:schemeClr val="dk1"/>
                </a:solidFill>
              </a:rPr>
              <a:t>=2.265</a:t>
            </a:r>
            <a:endParaRPr/>
          </a:p>
        </p:txBody>
      </p:sp>
      <p:pic>
        <p:nvPicPr>
          <p:cNvPr id="1446" name="Google Shape;1446;p139"/>
          <p:cNvPicPr preferRelativeResize="0"/>
          <p:nvPr/>
        </p:nvPicPr>
        <p:blipFill>
          <a:blip r:embed="rId3">
            <a:alphaModFix/>
          </a:blip>
          <a:stretch>
            <a:fillRect/>
          </a:stretch>
        </p:blipFill>
        <p:spPr>
          <a:xfrm>
            <a:off x="664963" y="734425"/>
            <a:ext cx="3777123" cy="3780876"/>
          </a:xfrm>
          <a:prstGeom prst="rect">
            <a:avLst/>
          </a:prstGeom>
          <a:noFill/>
          <a:ln>
            <a:noFill/>
          </a:ln>
        </p:spPr>
      </p:pic>
      <p:pic>
        <p:nvPicPr>
          <p:cNvPr id="1447" name="Google Shape;1447;p139"/>
          <p:cNvPicPr preferRelativeResize="0"/>
          <p:nvPr/>
        </p:nvPicPr>
        <p:blipFill>
          <a:blip r:embed="rId4">
            <a:alphaModFix/>
          </a:blip>
          <a:stretch>
            <a:fillRect/>
          </a:stretch>
        </p:blipFill>
        <p:spPr>
          <a:xfrm>
            <a:off x="4627387" y="697138"/>
            <a:ext cx="3851652" cy="3855449"/>
          </a:xfrm>
          <a:prstGeom prst="rect">
            <a:avLst/>
          </a:prstGeom>
          <a:noFill/>
          <a:ln>
            <a:noFill/>
          </a:ln>
        </p:spPr>
      </p:pic>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1" name="Shape 1451"/>
        <p:cNvGrpSpPr/>
        <p:nvPr/>
      </p:nvGrpSpPr>
      <p:grpSpPr>
        <a:xfrm>
          <a:off x="0" y="0"/>
          <a:ext cx="0" cy="0"/>
          <a:chOff x="0" y="0"/>
          <a:chExt cx="0" cy="0"/>
        </a:xfrm>
      </p:grpSpPr>
      <p:sp>
        <p:nvSpPr>
          <p:cNvPr id="1452" name="Google Shape;1452;p140"/>
          <p:cNvSpPr txBox="1"/>
          <p:nvPr>
            <p:ph type="title"/>
          </p:nvPr>
        </p:nvSpPr>
        <p:spPr>
          <a:xfrm>
            <a:off x="774075" y="0"/>
            <a:ext cx="7030500" cy="444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17.5um Radii</a:t>
            </a:r>
            <a:r>
              <a:rPr lang="en">
                <a:solidFill>
                  <a:schemeClr val="dk1"/>
                </a:solidFill>
              </a:rPr>
              <a:t>, n</a:t>
            </a:r>
            <a:r>
              <a:rPr baseline="-25000" lang="en">
                <a:solidFill>
                  <a:schemeClr val="dk1"/>
                </a:solidFill>
              </a:rPr>
              <a:t>g</a:t>
            </a:r>
            <a:r>
              <a:rPr lang="en">
                <a:solidFill>
                  <a:schemeClr val="dk1"/>
                </a:solidFill>
              </a:rPr>
              <a:t>=2.265</a:t>
            </a:r>
            <a:endParaRPr/>
          </a:p>
        </p:txBody>
      </p:sp>
      <p:pic>
        <p:nvPicPr>
          <p:cNvPr id="1453" name="Google Shape;1453;p140"/>
          <p:cNvPicPr preferRelativeResize="0"/>
          <p:nvPr/>
        </p:nvPicPr>
        <p:blipFill>
          <a:blip r:embed="rId3">
            <a:alphaModFix/>
          </a:blip>
          <a:stretch>
            <a:fillRect/>
          </a:stretch>
        </p:blipFill>
        <p:spPr>
          <a:xfrm>
            <a:off x="480338" y="547750"/>
            <a:ext cx="4023326" cy="4027302"/>
          </a:xfrm>
          <a:prstGeom prst="rect">
            <a:avLst/>
          </a:prstGeom>
          <a:noFill/>
          <a:ln>
            <a:noFill/>
          </a:ln>
        </p:spPr>
      </p:pic>
      <p:pic>
        <p:nvPicPr>
          <p:cNvPr id="1454" name="Google Shape;1454;p140"/>
          <p:cNvPicPr preferRelativeResize="0"/>
          <p:nvPr/>
        </p:nvPicPr>
        <p:blipFill>
          <a:blip r:embed="rId4">
            <a:alphaModFix/>
          </a:blip>
          <a:stretch>
            <a:fillRect/>
          </a:stretch>
        </p:blipFill>
        <p:spPr>
          <a:xfrm>
            <a:off x="4619661" y="547750"/>
            <a:ext cx="4044001" cy="4047998"/>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33"/>
          <p:cNvSpPr txBox="1"/>
          <p:nvPr>
            <p:ph type="title"/>
          </p:nvPr>
        </p:nvSpPr>
        <p:spPr>
          <a:xfrm>
            <a:off x="774075" y="0"/>
            <a:ext cx="7030500" cy="444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33"/>
          <p:cNvSpPr txBox="1"/>
          <p:nvPr>
            <p:ph idx="1" type="body"/>
          </p:nvPr>
        </p:nvSpPr>
        <p:spPr>
          <a:xfrm>
            <a:off x="774075" y="569025"/>
            <a:ext cx="7560300" cy="396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212" name="Google Shape;212;p33"/>
          <p:cNvPicPr preferRelativeResize="0"/>
          <p:nvPr/>
        </p:nvPicPr>
        <p:blipFill>
          <a:blip r:embed="rId3">
            <a:alphaModFix/>
          </a:blip>
          <a:stretch>
            <a:fillRect/>
          </a:stretch>
        </p:blipFill>
        <p:spPr>
          <a:xfrm>
            <a:off x="2112422" y="1105025"/>
            <a:ext cx="4919148" cy="3157526"/>
          </a:xfrm>
          <a:prstGeom prst="rect">
            <a:avLst/>
          </a:prstGeom>
          <a:noFill/>
          <a:ln>
            <a:noFill/>
          </a:ln>
        </p:spPr>
      </p:pic>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8" name="Shape 1458"/>
        <p:cNvGrpSpPr/>
        <p:nvPr/>
      </p:nvGrpSpPr>
      <p:grpSpPr>
        <a:xfrm>
          <a:off x="0" y="0"/>
          <a:ext cx="0" cy="0"/>
          <a:chOff x="0" y="0"/>
          <a:chExt cx="0" cy="0"/>
        </a:xfrm>
      </p:grpSpPr>
      <p:sp>
        <p:nvSpPr>
          <p:cNvPr id="1459" name="Google Shape;1459;p141"/>
          <p:cNvSpPr txBox="1"/>
          <p:nvPr>
            <p:ph type="title"/>
          </p:nvPr>
        </p:nvSpPr>
        <p:spPr>
          <a:xfrm>
            <a:off x="774075" y="0"/>
            <a:ext cx="7030500" cy="444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20.0um Radii</a:t>
            </a:r>
            <a:r>
              <a:rPr lang="en">
                <a:solidFill>
                  <a:schemeClr val="dk1"/>
                </a:solidFill>
              </a:rPr>
              <a:t>, n</a:t>
            </a:r>
            <a:r>
              <a:rPr baseline="-25000" lang="en">
                <a:solidFill>
                  <a:schemeClr val="dk1"/>
                </a:solidFill>
              </a:rPr>
              <a:t>g</a:t>
            </a:r>
            <a:r>
              <a:rPr lang="en">
                <a:solidFill>
                  <a:schemeClr val="dk1"/>
                </a:solidFill>
              </a:rPr>
              <a:t>=2.265</a:t>
            </a:r>
            <a:endParaRPr/>
          </a:p>
        </p:txBody>
      </p:sp>
      <p:pic>
        <p:nvPicPr>
          <p:cNvPr id="1460" name="Google Shape;1460;p141"/>
          <p:cNvPicPr preferRelativeResize="0"/>
          <p:nvPr/>
        </p:nvPicPr>
        <p:blipFill>
          <a:blip r:embed="rId3">
            <a:alphaModFix/>
          </a:blip>
          <a:stretch>
            <a:fillRect/>
          </a:stretch>
        </p:blipFill>
        <p:spPr>
          <a:xfrm>
            <a:off x="774075" y="596400"/>
            <a:ext cx="3734000" cy="3737700"/>
          </a:xfrm>
          <a:prstGeom prst="rect">
            <a:avLst/>
          </a:prstGeom>
          <a:noFill/>
          <a:ln>
            <a:noFill/>
          </a:ln>
        </p:spPr>
      </p:pic>
      <p:pic>
        <p:nvPicPr>
          <p:cNvPr id="1461" name="Google Shape;1461;p141"/>
          <p:cNvPicPr preferRelativeResize="0"/>
          <p:nvPr/>
        </p:nvPicPr>
        <p:blipFill>
          <a:blip r:embed="rId4">
            <a:alphaModFix/>
          </a:blip>
          <a:stretch>
            <a:fillRect/>
          </a:stretch>
        </p:blipFill>
        <p:spPr>
          <a:xfrm>
            <a:off x="4746850" y="590663"/>
            <a:ext cx="3745474" cy="3749175"/>
          </a:xfrm>
          <a:prstGeom prst="rect">
            <a:avLst/>
          </a:prstGeom>
          <a:noFill/>
          <a:ln>
            <a:noFill/>
          </a:ln>
        </p:spPr>
      </p:pic>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5" name="Shape 1465"/>
        <p:cNvGrpSpPr/>
        <p:nvPr/>
      </p:nvGrpSpPr>
      <p:grpSpPr>
        <a:xfrm>
          <a:off x="0" y="0"/>
          <a:ext cx="0" cy="0"/>
          <a:chOff x="0" y="0"/>
          <a:chExt cx="0" cy="0"/>
        </a:xfrm>
      </p:grpSpPr>
      <p:sp>
        <p:nvSpPr>
          <p:cNvPr id="1466" name="Google Shape;1466;p142"/>
          <p:cNvSpPr txBox="1"/>
          <p:nvPr>
            <p:ph type="title"/>
          </p:nvPr>
        </p:nvSpPr>
        <p:spPr>
          <a:xfrm>
            <a:off x="774075" y="0"/>
            <a:ext cx="7030500" cy="444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12.0um Radii, </a:t>
            </a:r>
            <a:r>
              <a:rPr lang="en">
                <a:solidFill>
                  <a:schemeClr val="dk1"/>
                </a:solidFill>
              </a:rPr>
              <a:t>n</a:t>
            </a:r>
            <a:r>
              <a:rPr baseline="-25000" lang="en">
                <a:solidFill>
                  <a:schemeClr val="dk1"/>
                </a:solidFill>
              </a:rPr>
              <a:t>g</a:t>
            </a:r>
            <a:r>
              <a:rPr lang="en">
                <a:solidFill>
                  <a:schemeClr val="dk1"/>
                </a:solidFill>
              </a:rPr>
              <a:t>=2.765</a:t>
            </a:r>
            <a:endParaRPr/>
          </a:p>
        </p:txBody>
      </p:sp>
      <p:pic>
        <p:nvPicPr>
          <p:cNvPr id="1467" name="Google Shape;1467;p142"/>
          <p:cNvPicPr preferRelativeResize="0"/>
          <p:nvPr/>
        </p:nvPicPr>
        <p:blipFill>
          <a:blip r:embed="rId3">
            <a:alphaModFix/>
          </a:blip>
          <a:stretch>
            <a:fillRect/>
          </a:stretch>
        </p:blipFill>
        <p:spPr>
          <a:xfrm>
            <a:off x="774076" y="783800"/>
            <a:ext cx="3849449" cy="3853274"/>
          </a:xfrm>
          <a:prstGeom prst="rect">
            <a:avLst/>
          </a:prstGeom>
          <a:noFill/>
          <a:ln>
            <a:noFill/>
          </a:ln>
        </p:spPr>
      </p:pic>
      <p:pic>
        <p:nvPicPr>
          <p:cNvPr id="1468" name="Google Shape;1468;p142"/>
          <p:cNvPicPr preferRelativeResize="0"/>
          <p:nvPr/>
        </p:nvPicPr>
        <p:blipFill>
          <a:blip r:embed="rId4">
            <a:alphaModFix/>
          </a:blip>
          <a:stretch>
            <a:fillRect/>
          </a:stretch>
        </p:blipFill>
        <p:spPr>
          <a:xfrm>
            <a:off x="4757224" y="728425"/>
            <a:ext cx="3960099" cy="3964023"/>
          </a:xfrm>
          <a:prstGeom prst="rect">
            <a:avLst/>
          </a:prstGeom>
          <a:noFill/>
          <a:ln>
            <a:noFill/>
          </a:ln>
        </p:spPr>
      </p:pic>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2" name="Shape 1472"/>
        <p:cNvGrpSpPr/>
        <p:nvPr/>
      </p:nvGrpSpPr>
      <p:grpSpPr>
        <a:xfrm>
          <a:off x="0" y="0"/>
          <a:ext cx="0" cy="0"/>
          <a:chOff x="0" y="0"/>
          <a:chExt cx="0" cy="0"/>
        </a:xfrm>
      </p:grpSpPr>
      <p:sp>
        <p:nvSpPr>
          <p:cNvPr id="1473" name="Google Shape;1473;p143"/>
          <p:cNvSpPr txBox="1"/>
          <p:nvPr>
            <p:ph type="title"/>
          </p:nvPr>
        </p:nvSpPr>
        <p:spPr>
          <a:xfrm>
            <a:off x="774075" y="0"/>
            <a:ext cx="7030500" cy="444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15.0um Radii</a:t>
            </a:r>
            <a:r>
              <a:rPr lang="en">
                <a:solidFill>
                  <a:schemeClr val="dk1"/>
                </a:solidFill>
              </a:rPr>
              <a:t>, </a:t>
            </a:r>
            <a:r>
              <a:rPr lang="en">
                <a:solidFill>
                  <a:schemeClr val="dk1"/>
                </a:solidFill>
              </a:rPr>
              <a:t>n</a:t>
            </a:r>
            <a:r>
              <a:rPr baseline="-25000" lang="en">
                <a:solidFill>
                  <a:schemeClr val="dk1"/>
                </a:solidFill>
              </a:rPr>
              <a:t>g</a:t>
            </a:r>
            <a:r>
              <a:rPr lang="en">
                <a:solidFill>
                  <a:schemeClr val="dk1"/>
                </a:solidFill>
              </a:rPr>
              <a:t>=2.765</a:t>
            </a:r>
            <a:endParaRPr/>
          </a:p>
        </p:txBody>
      </p:sp>
      <p:pic>
        <p:nvPicPr>
          <p:cNvPr id="1474" name="Google Shape;1474;p143"/>
          <p:cNvPicPr preferRelativeResize="0"/>
          <p:nvPr/>
        </p:nvPicPr>
        <p:blipFill>
          <a:blip r:embed="rId3">
            <a:alphaModFix/>
          </a:blip>
          <a:stretch>
            <a:fillRect/>
          </a:stretch>
        </p:blipFill>
        <p:spPr>
          <a:xfrm>
            <a:off x="774075" y="596400"/>
            <a:ext cx="3940677" cy="3944577"/>
          </a:xfrm>
          <a:prstGeom prst="rect">
            <a:avLst/>
          </a:prstGeom>
          <a:noFill/>
          <a:ln>
            <a:noFill/>
          </a:ln>
        </p:spPr>
      </p:pic>
      <p:pic>
        <p:nvPicPr>
          <p:cNvPr id="1475" name="Google Shape;1475;p143"/>
          <p:cNvPicPr preferRelativeResize="0"/>
          <p:nvPr/>
        </p:nvPicPr>
        <p:blipFill>
          <a:blip r:embed="rId4">
            <a:alphaModFix/>
          </a:blip>
          <a:stretch>
            <a:fillRect/>
          </a:stretch>
        </p:blipFill>
        <p:spPr>
          <a:xfrm>
            <a:off x="4937175" y="604638"/>
            <a:ext cx="3930325" cy="3934224"/>
          </a:xfrm>
          <a:prstGeom prst="rect">
            <a:avLst/>
          </a:prstGeom>
          <a:noFill/>
          <a:ln>
            <a:noFill/>
          </a:ln>
        </p:spPr>
      </p:pic>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9" name="Shape 1479"/>
        <p:cNvGrpSpPr/>
        <p:nvPr/>
      </p:nvGrpSpPr>
      <p:grpSpPr>
        <a:xfrm>
          <a:off x="0" y="0"/>
          <a:ext cx="0" cy="0"/>
          <a:chOff x="0" y="0"/>
          <a:chExt cx="0" cy="0"/>
        </a:xfrm>
      </p:grpSpPr>
      <p:sp>
        <p:nvSpPr>
          <p:cNvPr id="1480" name="Google Shape;1480;p144"/>
          <p:cNvSpPr txBox="1"/>
          <p:nvPr>
            <p:ph type="title"/>
          </p:nvPr>
        </p:nvSpPr>
        <p:spPr>
          <a:xfrm>
            <a:off x="774075" y="0"/>
            <a:ext cx="7030500" cy="444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17.5um Radii</a:t>
            </a:r>
            <a:r>
              <a:rPr lang="en">
                <a:solidFill>
                  <a:schemeClr val="dk1"/>
                </a:solidFill>
              </a:rPr>
              <a:t>, </a:t>
            </a:r>
            <a:r>
              <a:rPr lang="en">
                <a:solidFill>
                  <a:schemeClr val="dk1"/>
                </a:solidFill>
              </a:rPr>
              <a:t>n</a:t>
            </a:r>
            <a:r>
              <a:rPr baseline="-25000" lang="en">
                <a:solidFill>
                  <a:schemeClr val="dk1"/>
                </a:solidFill>
              </a:rPr>
              <a:t>g</a:t>
            </a:r>
            <a:r>
              <a:rPr lang="en">
                <a:solidFill>
                  <a:schemeClr val="dk1"/>
                </a:solidFill>
              </a:rPr>
              <a:t>=2.765</a:t>
            </a:r>
            <a:endParaRPr/>
          </a:p>
        </p:txBody>
      </p:sp>
      <p:pic>
        <p:nvPicPr>
          <p:cNvPr id="1481" name="Google Shape;1481;p144"/>
          <p:cNvPicPr preferRelativeResize="0"/>
          <p:nvPr/>
        </p:nvPicPr>
        <p:blipFill>
          <a:blip r:embed="rId3">
            <a:alphaModFix/>
          </a:blip>
          <a:stretch>
            <a:fillRect/>
          </a:stretch>
        </p:blipFill>
        <p:spPr>
          <a:xfrm>
            <a:off x="618850" y="593213"/>
            <a:ext cx="3953152" cy="3957074"/>
          </a:xfrm>
          <a:prstGeom prst="rect">
            <a:avLst/>
          </a:prstGeom>
          <a:noFill/>
          <a:ln>
            <a:noFill/>
          </a:ln>
        </p:spPr>
      </p:pic>
      <p:pic>
        <p:nvPicPr>
          <p:cNvPr id="1482" name="Google Shape;1482;p144"/>
          <p:cNvPicPr preferRelativeResize="0"/>
          <p:nvPr/>
        </p:nvPicPr>
        <p:blipFill>
          <a:blip r:embed="rId4">
            <a:alphaModFix/>
          </a:blip>
          <a:stretch>
            <a:fillRect/>
          </a:stretch>
        </p:blipFill>
        <p:spPr>
          <a:xfrm>
            <a:off x="4793300" y="532650"/>
            <a:ext cx="4074174" cy="4078201"/>
          </a:xfrm>
          <a:prstGeom prst="rect">
            <a:avLst/>
          </a:prstGeom>
          <a:noFill/>
          <a:ln>
            <a:noFill/>
          </a:ln>
        </p:spPr>
      </p:pic>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6" name="Shape 1486"/>
        <p:cNvGrpSpPr/>
        <p:nvPr/>
      </p:nvGrpSpPr>
      <p:grpSpPr>
        <a:xfrm>
          <a:off x="0" y="0"/>
          <a:ext cx="0" cy="0"/>
          <a:chOff x="0" y="0"/>
          <a:chExt cx="0" cy="0"/>
        </a:xfrm>
      </p:grpSpPr>
      <p:sp>
        <p:nvSpPr>
          <p:cNvPr id="1487" name="Google Shape;1487;p145"/>
          <p:cNvSpPr txBox="1"/>
          <p:nvPr>
            <p:ph type="title"/>
          </p:nvPr>
        </p:nvSpPr>
        <p:spPr>
          <a:xfrm>
            <a:off x="774075" y="0"/>
            <a:ext cx="7030500" cy="444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20.0um Radii</a:t>
            </a:r>
            <a:r>
              <a:rPr lang="en">
                <a:solidFill>
                  <a:schemeClr val="dk1"/>
                </a:solidFill>
              </a:rPr>
              <a:t>, n</a:t>
            </a:r>
            <a:r>
              <a:rPr baseline="-25000" lang="en">
                <a:solidFill>
                  <a:schemeClr val="dk1"/>
                </a:solidFill>
              </a:rPr>
              <a:t>g</a:t>
            </a:r>
            <a:r>
              <a:rPr lang="en">
                <a:solidFill>
                  <a:schemeClr val="dk1"/>
                </a:solidFill>
              </a:rPr>
              <a:t>=2.765</a:t>
            </a:r>
            <a:endParaRPr/>
          </a:p>
        </p:txBody>
      </p:sp>
      <p:pic>
        <p:nvPicPr>
          <p:cNvPr id="1488" name="Google Shape;1488;p145"/>
          <p:cNvPicPr preferRelativeResize="0"/>
          <p:nvPr/>
        </p:nvPicPr>
        <p:blipFill>
          <a:blip r:embed="rId3">
            <a:alphaModFix/>
          </a:blip>
          <a:stretch>
            <a:fillRect/>
          </a:stretch>
        </p:blipFill>
        <p:spPr>
          <a:xfrm>
            <a:off x="774075" y="596400"/>
            <a:ext cx="4095673" cy="4099726"/>
          </a:xfrm>
          <a:prstGeom prst="rect">
            <a:avLst/>
          </a:prstGeom>
          <a:noFill/>
          <a:ln>
            <a:noFill/>
          </a:ln>
        </p:spPr>
      </p:pic>
      <p:pic>
        <p:nvPicPr>
          <p:cNvPr id="1489" name="Google Shape;1489;p145"/>
          <p:cNvPicPr preferRelativeResize="0"/>
          <p:nvPr/>
        </p:nvPicPr>
        <p:blipFill>
          <a:blip r:embed="rId4">
            <a:alphaModFix/>
          </a:blip>
          <a:stretch>
            <a:fillRect/>
          </a:stretch>
        </p:blipFill>
        <p:spPr>
          <a:xfrm>
            <a:off x="5001473" y="585063"/>
            <a:ext cx="3969451" cy="3973379"/>
          </a:xfrm>
          <a:prstGeom prst="rect">
            <a:avLst/>
          </a:prstGeom>
          <a:noFill/>
          <a:ln>
            <a:noFill/>
          </a:ln>
        </p:spPr>
      </p:pic>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3" name="Shape 1493"/>
        <p:cNvGrpSpPr/>
        <p:nvPr/>
      </p:nvGrpSpPr>
      <p:grpSpPr>
        <a:xfrm>
          <a:off x="0" y="0"/>
          <a:ext cx="0" cy="0"/>
          <a:chOff x="0" y="0"/>
          <a:chExt cx="0" cy="0"/>
        </a:xfrm>
      </p:grpSpPr>
      <p:sp>
        <p:nvSpPr>
          <p:cNvPr id="1494" name="Google Shape;1494;p146"/>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Supplementary</a:t>
            </a:r>
            <a:endParaRPr/>
          </a:p>
        </p:txBody>
      </p:sp>
      <p:sp>
        <p:nvSpPr>
          <p:cNvPr id="1495" name="Google Shape;1495;p146"/>
          <p:cNvSpPr txBox="1"/>
          <p:nvPr>
            <p:ph idx="1" type="subTitle"/>
          </p:nvPr>
        </p:nvSpPr>
        <p:spPr>
          <a:xfrm>
            <a:off x="311700" y="2834125"/>
            <a:ext cx="8520600" cy="792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9" name="Shape 1499"/>
        <p:cNvGrpSpPr/>
        <p:nvPr/>
      </p:nvGrpSpPr>
      <p:grpSpPr>
        <a:xfrm>
          <a:off x="0" y="0"/>
          <a:ext cx="0" cy="0"/>
          <a:chOff x="0" y="0"/>
          <a:chExt cx="0" cy="0"/>
        </a:xfrm>
      </p:grpSpPr>
      <p:sp>
        <p:nvSpPr>
          <p:cNvPr id="1500" name="Google Shape;1500;p147"/>
          <p:cNvSpPr txBox="1"/>
          <p:nvPr>
            <p:ph type="title"/>
          </p:nvPr>
        </p:nvSpPr>
        <p:spPr>
          <a:xfrm>
            <a:off x="774075" y="0"/>
            <a:ext cx="7030500" cy="444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Nonlinear Absorption Process Contributions</a:t>
            </a:r>
            <a:endParaRPr/>
          </a:p>
        </p:txBody>
      </p:sp>
      <p:sp>
        <p:nvSpPr>
          <p:cNvPr id="1501" name="Google Shape;1501;p147"/>
          <p:cNvSpPr txBox="1"/>
          <p:nvPr>
            <p:ph idx="1" type="body"/>
          </p:nvPr>
        </p:nvSpPr>
        <p:spPr>
          <a:xfrm>
            <a:off x="774075" y="569025"/>
            <a:ext cx="3798000" cy="396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Four loss sources considered:</a:t>
            </a:r>
            <a:endParaRPr/>
          </a:p>
          <a:p>
            <a:pPr indent="-317500" lvl="0" marL="457200" rtl="0" algn="l">
              <a:spcBef>
                <a:spcPts val="0"/>
              </a:spcBef>
              <a:spcAft>
                <a:spcPts val="0"/>
              </a:spcAft>
              <a:buSzPts val="1400"/>
              <a:buChar char="●"/>
            </a:pPr>
            <a:r>
              <a:rPr lang="en"/>
              <a:t>Propagation loss (𝜅</a:t>
            </a:r>
            <a:r>
              <a:rPr baseline="-25000" lang="en"/>
              <a:t>1</a:t>
            </a:r>
            <a:r>
              <a:rPr lang="en"/>
              <a:t>)</a:t>
            </a:r>
            <a:endParaRPr/>
          </a:p>
          <a:p>
            <a:pPr indent="0" lvl="0" marL="457200" rtl="0" algn="l">
              <a:spcBef>
                <a:spcPts val="0"/>
              </a:spcBef>
              <a:spcAft>
                <a:spcPts val="0"/>
              </a:spcAft>
              <a:buNone/>
            </a:pPr>
            <a:r>
              <a:t/>
            </a:r>
            <a:endParaRPr/>
          </a:p>
          <a:p>
            <a:pPr indent="-317500" lvl="0" marL="457200" rtl="0" algn="l">
              <a:lnSpc>
                <a:spcPct val="200000"/>
              </a:lnSpc>
              <a:spcBef>
                <a:spcPts val="0"/>
              </a:spcBef>
              <a:spcAft>
                <a:spcPts val="0"/>
              </a:spcAft>
              <a:buSzPts val="1400"/>
              <a:buChar char="●"/>
            </a:pPr>
            <a:r>
              <a:rPr lang="en">
                <a:solidFill>
                  <a:schemeClr val="dk1"/>
                </a:solidFill>
              </a:rPr>
              <a:t>Two photon absorption (adds to </a:t>
            </a:r>
            <a:r>
              <a:rPr lang="en">
                <a:solidFill>
                  <a:schemeClr val="dk1"/>
                </a:solidFill>
              </a:rPr>
              <a:t>𝜅</a:t>
            </a:r>
            <a:r>
              <a:rPr baseline="-25000" lang="en">
                <a:solidFill>
                  <a:schemeClr val="dk1"/>
                </a:solidFill>
              </a:rPr>
              <a:t>2</a:t>
            </a:r>
            <a:r>
              <a:rPr lang="en">
                <a:solidFill>
                  <a:schemeClr val="dk1"/>
                </a:solidFill>
              </a:rPr>
              <a:t>)</a:t>
            </a:r>
            <a:endParaRPr>
              <a:solidFill>
                <a:schemeClr val="dk1"/>
              </a:solidFill>
            </a:endParaRPr>
          </a:p>
          <a:p>
            <a:pPr indent="-317500" lvl="0" marL="457200" rtl="0" algn="l">
              <a:lnSpc>
                <a:spcPct val="200000"/>
              </a:lnSpc>
              <a:spcBef>
                <a:spcPts val="0"/>
              </a:spcBef>
              <a:spcAft>
                <a:spcPts val="0"/>
              </a:spcAft>
              <a:buClr>
                <a:schemeClr val="dk1"/>
              </a:buClr>
              <a:buSzPts val="1400"/>
              <a:buChar char="●"/>
            </a:pPr>
            <a:r>
              <a:rPr lang="en">
                <a:solidFill>
                  <a:schemeClr val="dk1"/>
                </a:solidFill>
              </a:rPr>
              <a:t>Surface-state absorption (adds to 𝜅</a:t>
            </a:r>
            <a:r>
              <a:rPr baseline="-25000" lang="en">
                <a:solidFill>
                  <a:schemeClr val="dk1"/>
                </a:solidFill>
              </a:rPr>
              <a:t>2</a:t>
            </a:r>
            <a:r>
              <a:rPr lang="en">
                <a:solidFill>
                  <a:schemeClr val="dk1"/>
                </a:solidFill>
              </a:rPr>
              <a:t>)</a:t>
            </a:r>
            <a:endParaRPr>
              <a:solidFill>
                <a:schemeClr val="dk1"/>
              </a:solidFill>
            </a:endParaRPr>
          </a:p>
          <a:p>
            <a:pPr indent="-317500" lvl="0" marL="457200" rtl="0" algn="l">
              <a:lnSpc>
                <a:spcPct val="115000"/>
              </a:lnSpc>
              <a:spcBef>
                <a:spcPts val="0"/>
              </a:spcBef>
              <a:spcAft>
                <a:spcPts val="0"/>
              </a:spcAft>
              <a:buClr>
                <a:schemeClr val="dk1"/>
              </a:buClr>
              <a:buSzPts val="1400"/>
              <a:buChar char="●"/>
            </a:pPr>
            <a:r>
              <a:rPr lang="en">
                <a:solidFill>
                  <a:schemeClr val="dk1"/>
                </a:solidFill>
              </a:rPr>
              <a:t>Two-photon induced free-carrier absorption (𝜅</a:t>
            </a:r>
            <a:r>
              <a:rPr baseline="-25000" lang="en">
                <a:solidFill>
                  <a:schemeClr val="dk1"/>
                </a:solidFill>
              </a:rPr>
              <a:t>3</a:t>
            </a:r>
            <a:r>
              <a:rPr lang="en">
                <a:solidFill>
                  <a:schemeClr val="dk1"/>
                </a:solidFill>
              </a:rPr>
              <a:t>)</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rPr lang="en">
                <a:solidFill>
                  <a:schemeClr val="dk1"/>
                </a:solidFill>
              </a:rPr>
              <a:t>Where power over distance from NLA is calculated as:</a:t>
            </a:r>
            <a:endParaRPr>
              <a:solidFill>
                <a:schemeClr val="dk1"/>
              </a:solidFill>
            </a:endParaRPr>
          </a:p>
        </p:txBody>
      </p:sp>
      <p:pic>
        <p:nvPicPr>
          <p:cNvPr id="1502" name="Google Shape;1502;p147"/>
          <p:cNvPicPr preferRelativeResize="0"/>
          <p:nvPr/>
        </p:nvPicPr>
        <p:blipFill>
          <a:blip r:embed="rId3">
            <a:alphaModFix/>
          </a:blip>
          <a:stretch>
            <a:fillRect/>
          </a:stretch>
        </p:blipFill>
        <p:spPr>
          <a:xfrm>
            <a:off x="5353650" y="1618875"/>
            <a:ext cx="2861950" cy="1862700"/>
          </a:xfrm>
          <a:prstGeom prst="rect">
            <a:avLst/>
          </a:prstGeom>
          <a:noFill/>
          <a:ln>
            <a:noFill/>
          </a:ln>
        </p:spPr>
      </p:pic>
      <p:cxnSp>
        <p:nvCxnSpPr>
          <p:cNvPr id="1503" name="Google Shape;1503;p147"/>
          <p:cNvCxnSpPr/>
          <p:nvPr/>
        </p:nvCxnSpPr>
        <p:spPr>
          <a:xfrm>
            <a:off x="4242200" y="1416325"/>
            <a:ext cx="2114100" cy="1023300"/>
          </a:xfrm>
          <a:prstGeom prst="straightConnector1">
            <a:avLst/>
          </a:prstGeom>
          <a:noFill/>
          <a:ln cap="flat" cmpd="sng" w="9525">
            <a:solidFill>
              <a:schemeClr val="dk2"/>
            </a:solidFill>
            <a:prstDash val="solid"/>
            <a:round/>
            <a:headEnd len="med" w="med" type="none"/>
            <a:tailEnd len="med" w="med" type="triangle"/>
          </a:ln>
        </p:spPr>
      </p:cxnSp>
      <p:cxnSp>
        <p:nvCxnSpPr>
          <p:cNvPr id="1504" name="Google Shape;1504;p147"/>
          <p:cNvCxnSpPr/>
          <p:nvPr/>
        </p:nvCxnSpPr>
        <p:spPr>
          <a:xfrm flipH="1" rot="10800000">
            <a:off x="4015100" y="1951525"/>
            <a:ext cx="3181800" cy="488100"/>
          </a:xfrm>
          <a:prstGeom prst="straightConnector1">
            <a:avLst/>
          </a:prstGeom>
          <a:noFill/>
          <a:ln cap="flat" cmpd="sng" w="9525">
            <a:solidFill>
              <a:schemeClr val="dk2"/>
            </a:solidFill>
            <a:prstDash val="solid"/>
            <a:round/>
            <a:headEnd len="med" w="med" type="none"/>
            <a:tailEnd len="med" w="med" type="triangle"/>
          </a:ln>
        </p:spPr>
      </p:cxnSp>
      <p:cxnSp>
        <p:nvCxnSpPr>
          <p:cNvPr id="1505" name="Google Shape;1505;p147"/>
          <p:cNvCxnSpPr/>
          <p:nvPr/>
        </p:nvCxnSpPr>
        <p:spPr>
          <a:xfrm>
            <a:off x="4242200" y="1833025"/>
            <a:ext cx="1741500" cy="816600"/>
          </a:xfrm>
          <a:prstGeom prst="straightConnector1">
            <a:avLst/>
          </a:prstGeom>
          <a:noFill/>
          <a:ln cap="flat" cmpd="sng" w="9525">
            <a:solidFill>
              <a:schemeClr val="dk2"/>
            </a:solidFill>
            <a:prstDash val="solid"/>
            <a:round/>
            <a:headEnd len="med" w="med" type="none"/>
            <a:tailEnd len="med" w="med" type="triangle"/>
          </a:ln>
        </p:spPr>
      </p:cxnSp>
      <p:pic>
        <p:nvPicPr>
          <p:cNvPr id="1506" name="Google Shape;1506;p147"/>
          <p:cNvPicPr preferRelativeResize="0"/>
          <p:nvPr/>
        </p:nvPicPr>
        <p:blipFill rotWithShape="1">
          <a:blip r:embed="rId4">
            <a:alphaModFix/>
          </a:blip>
          <a:srcRect b="-9265" l="-1970" r="-1742" t="-7721"/>
          <a:stretch/>
        </p:blipFill>
        <p:spPr>
          <a:xfrm>
            <a:off x="1327929" y="3481577"/>
            <a:ext cx="2386899" cy="463300"/>
          </a:xfrm>
          <a:prstGeom prst="rect">
            <a:avLst/>
          </a:prstGeom>
          <a:noFill/>
          <a:ln>
            <a:noFill/>
          </a:ln>
        </p:spPr>
      </p:pic>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0" name="Shape 1510"/>
        <p:cNvGrpSpPr/>
        <p:nvPr/>
      </p:nvGrpSpPr>
      <p:grpSpPr>
        <a:xfrm>
          <a:off x="0" y="0"/>
          <a:ext cx="0" cy="0"/>
          <a:chOff x="0" y="0"/>
          <a:chExt cx="0" cy="0"/>
        </a:xfrm>
      </p:grpSpPr>
      <p:cxnSp>
        <p:nvCxnSpPr>
          <p:cNvPr id="1511" name="Google Shape;1511;p148"/>
          <p:cNvCxnSpPr>
            <a:stCxn id="1512" idx="2"/>
            <a:endCxn id="1513" idx="3"/>
          </p:cNvCxnSpPr>
          <p:nvPr/>
        </p:nvCxnSpPr>
        <p:spPr>
          <a:xfrm flipH="1">
            <a:off x="2872725" y="2084225"/>
            <a:ext cx="1014000" cy="1158900"/>
          </a:xfrm>
          <a:prstGeom prst="straightConnector1">
            <a:avLst/>
          </a:prstGeom>
          <a:noFill/>
          <a:ln cap="flat" cmpd="sng" w="9525">
            <a:solidFill>
              <a:schemeClr val="dk2"/>
            </a:solidFill>
            <a:prstDash val="solid"/>
            <a:round/>
            <a:headEnd len="med" w="med" type="none"/>
            <a:tailEnd len="med" w="med" type="none"/>
          </a:ln>
        </p:spPr>
      </p:cxnSp>
      <p:cxnSp>
        <p:nvCxnSpPr>
          <p:cNvPr id="1514" name="Google Shape;1514;p148"/>
          <p:cNvCxnSpPr>
            <a:stCxn id="1515" idx="3"/>
            <a:endCxn id="1516" idx="1"/>
          </p:cNvCxnSpPr>
          <p:nvPr/>
        </p:nvCxnSpPr>
        <p:spPr>
          <a:xfrm flipH="1" rot="10800000">
            <a:off x="2832650" y="2469213"/>
            <a:ext cx="2156400" cy="1995000"/>
          </a:xfrm>
          <a:prstGeom prst="straightConnector1">
            <a:avLst/>
          </a:prstGeom>
          <a:noFill/>
          <a:ln cap="flat" cmpd="sng" w="9525">
            <a:solidFill>
              <a:schemeClr val="dk2"/>
            </a:solidFill>
            <a:prstDash val="solid"/>
            <a:round/>
            <a:headEnd len="med" w="med" type="none"/>
            <a:tailEnd len="med" w="med" type="none"/>
          </a:ln>
        </p:spPr>
      </p:cxnSp>
      <p:sp>
        <p:nvSpPr>
          <p:cNvPr id="1517" name="Google Shape;1517;p148"/>
          <p:cNvSpPr txBox="1"/>
          <p:nvPr>
            <p:ph type="title"/>
          </p:nvPr>
        </p:nvSpPr>
        <p:spPr>
          <a:xfrm>
            <a:off x="774075" y="0"/>
            <a:ext cx="7030500" cy="444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Parameters for designing a Vernier Laser</a:t>
            </a:r>
            <a:endParaRPr/>
          </a:p>
        </p:txBody>
      </p:sp>
      <p:sp>
        <p:nvSpPr>
          <p:cNvPr id="1518" name="Google Shape;1518;p148"/>
          <p:cNvSpPr/>
          <p:nvPr/>
        </p:nvSpPr>
        <p:spPr>
          <a:xfrm>
            <a:off x="494875" y="938725"/>
            <a:ext cx="928500" cy="393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Laser SMSR</a:t>
            </a:r>
            <a:endParaRPr sz="1000"/>
          </a:p>
        </p:txBody>
      </p:sp>
      <p:sp>
        <p:nvSpPr>
          <p:cNvPr id="1519" name="Google Shape;1519;p148"/>
          <p:cNvSpPr/>
          <p:nvPr/>
        </p:nvSpPr>
        <p:spPr>
          <a:xfrm>
            <a:off x="1800575" y="2419975"/>
            <a:ext cx="928500" cy="525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Laser Reflection Tolerance</a:t>
            </a:r>
            <a:endParaRPr sz="1000"/>
          </a:p>
        </p:txBody>
      </p:sp>
      <p:sp>
        <p:nvSpPr>
          <p:cNvPr id="1520" name="Google Shape;1520;p148"/>
          <p:cNvSpPr/>
          <p:nvPr/>
        </p:nvSpPr>
        <p:spPr>
          <a:xfrm>
            <a:off x="2321300" y="660900"/>
            <a:ext cx="897900" cy="393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Vernier SMSR</a:t>
            </a:r>
            <a:endParaRPr sz="1000"/>
          </a:p>
        </p:txBody>
      </p:sp>
      <p:sp>
        <p:nvSpPr>
          <p:cNvPr id="1521" name="Google Shape;1521;p148"/>
          <p:cNvSpPr/>
          <p:nvPr/>
        </p:nvSpPr>
        <p:spPr>
          <a:xfrm>
            <a:off x="2321300" y="1282175"/>
            <a:ext cx="897900" cy="393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Longitudinal SMSR</a:t>
            </a:r>
            <a:endParaRPr sz="1000"/>
          </a:p>
        </p:txBody>
      </p:sp>
      <p:sp>
        <p:nvSpPr>
          <p:cNvPr id="1522" name="Google Shape;1522;p148"/>
          <p:cNvSpPr/>
          <p:nvPr/>
        </p:nvSpPr>
        <p:spPr>
          <a:xfrm>
            <a:off x="3261125" y="2206650"/>
            <a:ext cx="1155900" cy="525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Output switch transmissivity</a:t>
            </a:r>
            <a:endParaRPr sz="1000"/>
          </a:p>
        </p:txBody>
      </p:sp>
      <p:sp>
        <p:nvSpPr>
          <p:cNvPr id="1516" name="Google Shape;1516;p148"/>
          <p:cNvSpPr/>
          <p:nvPr/>
        </p:nvSpPr>
        <p:spPr>
          <a:xfrm>
            <a:off x="4988925" y="2206650"/>
            <a:ext cx="1155900" cy="525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Losses</a:t>
            </a:r>
            <a:endParaRPr sz="1000"/>
          </a:p>
        </p:txBody>
      </p:sp>
      <p:sp>
        <p:nvSpPr>
          <p:cNvPr id="1523" name="Google Shape;1523;p148"/>
          <p:cNvSpPr/>
          <p:nvPr/>
        </p:nvSpPr>
        <p:spPr>
          <a:xfrm>
            <a:off x="8278450" y="501450"/>
            <a:ext cx="607500" cy="393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Radius</a:t>
            </a:r>
            <a:endParaRPr sz="1000"/>
          </a:p>
        </p:txBody>
      </p:sp>
      <p:cxnSp>
        <p:nvCxnSpPr>
          <p:cNvPr id="1524" name="Google Shape;1524;p148"/>
          <p:cNvCxnSpPr>
            <a:stCxn id="1525" idx="3"/>
            <a:endCxn id="1523" idx="1"/>
          </p:cNvCxnSpPr>
          <p:nvPr/>
        </p:nvCxnSpPr>
        <p:spPr>
          <a:xfrm flipH="1" rot="10800000">
            <a:off x="7481125" y="698538"/>
            <a:ext cx="797400" cy="159300"/>
          </a:xfrm>
          <a:prstGeom prst="straightConnector1">
            <a:avLst/>
          </a:prstGeom>
          <a:noFill/>
          <a:ln cap="flat" cmpd="sng" w="9525">
            <a:solidFill>
              <a:schemeClr val="dk2"/>
            </a:solidFill>
            <a:prstDash val="solid"/>
            <a:round/>
            <a:headEnd len="med" w="med" type="none"/>
            <a:tailEnd len="med" w="med" type="none"/>
          </a:ln>
        </p:spPr>
      </p:cxnSp>
      <p:cxnSp>
        <p:nvCxnSpPr>
          <p:cNvPr id="1526" name="Google Shape;1526;p148"/>
          <p:cNvCxnSpPr>
            <a:stCxn id="1525" idx="3"/>
            <a:endCxn id="1527" idx="1"/>
          </p:cNvCxnSpPr>
          <p:nvPr/>
        </p:nvCxnSpPr>
        <p:spPr>
          <a:xfrm>
            <a:off x="7481125" y="857838"/>
            <a:ext cx="128700" cy="197100"/>
          </a:xfrm>
          <a:prstGeom prst="straightConnector1">
            <a:avLst/>
          </a:prstGeom>
          <a:noFill/>
          <a:ln cap="flat" cmpd="sng" w="9525">
            <a:solidFill>
              <a:schemeClr val="dk2"/>
            </a:solidFill>
            <a:prstDash val="solid"/>
            <a:round/>
            <a:headEnd len="med" w="med" type="none"/>
            <a:tailEnd len="med" w="med" type="none"/>
          </a:ln>
        </p:spPr>
      </p:cxnSp>
      <p:cxnSp>
        <p:nvCxnSpPr>
          <p:cNvPr id="1528" name="Google Shape;1528;p148"/>
          <p:cNvCxnSpPr>
            <a:stCxn id="1527" idx="3"/>
            <a:endCxn id="1529" idx="1"/>
          </p:cNvCxnSpPr>
          <p:nvPr/>
        </p:nvCxnSpPr>
        <p:spPr>
          <a:xfrm>
            <a:off x="8217325" y="1054800"/>
            <a:ext cx="61200" cy="424200"/>
          </a:xfrm>
          <a:prstGeom prst="straightConnector1">
            <a:avLst/>
          </a:prstGeom>
          <a:noFill/>
          <a:ln cap="flat" cmpd="sng" w="9525">
            <a:solidFill>
              <a:schemeClr val="dk2"/>
            </a:solidFill>
            <a:prstDash val="solid"/>
            <a:round/>
            <a:headEnd len="med" w="med" type="none"/>
            <a:tailEnd len="med" w="med" type="none"/>
          </a:ln>
        </p:spPr>
      </p:cxnSp>
      <p:cxnSp>
        <p:nvCxnSpPr>
          <p:cNvPr id="1530" name="Google Shape;1530;p148"/>
          <p:cNvCxnSpPr>
            <a:stCxn id="1523" idx="2"/>
            <a:endCxn id="1529" idx="0"/>
          </p:cNvCxnSpPr>
          <p:nvPr/>
        </p:nvCxnSpPr>
        <p:spPr>
          <a:xfrm>
            <a:off x="8582200" y="895350"/>
            <a:ext cx="31500" cy="386700"/>
          </a:xfrm>
          <a:prstGeom prst="straightConnector1">
            <a:avLst/>
          </a:prstGeom>
          <a:noFill/>
          <a:ln cap="flat" cmpd="sng" w="9525">
            <a:solidFill>
              <a:schemeClr val="dk2"/>
            </a:solidFill>
            <a:prstDash val="solid"/>
            <a:round/>
            <a:headEnd len="med" w="med" type="none"/>
            <a:tailEnd len="med" w="med" type="none"/>
          </a:ln>
        </p:spPr>
      </p:cxnSp>
      <p:cxnSp>
        <p:nvCxnSpPr>
          <p:cNvPr id="1531" name="Google Shape;1531;p148"/>
          <p:cNvCxnSpPr>
            <a:stCxn id="1529" idx="1"/>
            <a:endCxn id="1532" idx="2"/>
          </p:cNvCxnSpPr>
          <p:nvPr/>
        </p:nvCxnSpPr>
        <p:spPr>
          <a:xfrm rot="10800000">
            <a:off x="5003125" y="1054925"/>
            <a:ext cx="3275400" cy="424200"/>
          </a:xfrm>
          <a:prstGeom prst="straightConnector1">
            <a:avLst/>
          </a:prstGeom>
          <a:noFill/>
          <a:ln cap="flat" cmpd="sng" w="9525">
            <a:solidFill>
              <a:schemeClr val="dk2"/>
            </a:solidFill>
            <a:prstDash val="solid"/>
            <a:round/>
            <a:headEnd len="med" w="med" type="none"/>
            <a:tailEnd len="med" w="med" type="none"/>
          </a:ln>
        </p:spPr>
      </p:cxnSp>
      <p:cxnSp>
        <p:nvCxnSpPr>
          <p:cNvPr id="1533" name="Google Shape;1533;p148"/>
          <p:cNvCxnSpPr>
            <a:stCxn id="1532" idx="3"/>
            <a:endCxn id="1525" idx="1"/>
          </p:cNvCxnSpPr>
          <p:nvPr/>
        </p:nvCxnSpPr>
        <p:spPr>
          <a:xfrm>
            <a:off x="5701750" y="857838"/>
            <a:ext cx="382200" cy="0"/>
          </a:xfrm>
          <a:prstGeom prst="straightConnector1">
            <a:avLst/>
          </a:prstGeom>
          <a:noFill/>
          <a:ln cap="flat" cmpd="sng" w="9525">
            <a:solidFill>
              <a:schemeClr val="dk2"/>
            </a:solidFill>
            <a:prstDash val="solid"/>
            <a:round/>
            <a:headEnd len="med" w="med" type="none"/>
            <a:tailEnd len="med" w="med" type="none"/>
          </a:ln>
        </p:spPr>
      </p:cxnSp>
      <p:cxnSp>
        <p:nvCxnSpPr>
          <p:cNvPr id="1534" name="Google Shape;1534;p148"/>
          <p:cNvCxnSpPr>
            <a:stCxn id="1520" idx="3"/>
            <a:endCxn id="1532" idx="1"/>
          </p:cNvCxnSpPr>
          <p:nvPr/>
        </p:nvCxnSpPr>
        <p:spPr>
          <a:xfrm>
            <a:off x="3219200" y="857850"/>
            <a:ext cx="1085400" cy="0"/>
          </a:xfrm>
          <a:prstGeom prst="straightConnector1">
            <a:avLst/>
          </a:prstGeom>
          <a:noFill/>
          <a:ln cap="flat" cmpd="sng" w="9525">
            <a:solidFill>
              <a:schemeClr val="dk2"/>
            </a:solidFill>
            <a:prstDash val="solid"/>
            <a:round/>
            <a:headEnd len="med" w="med" type="none"/>
            <a:tailEnd len="med" w="med" type="none"/>
          </a:ln>
        </p:spPr>
      </p:cxnSp>
      <p:cxnSp>
        <p:nvCxnSpPr>
          <p:cNvPr id="1535" name="Google Shape;1535;p148"/>
          <p:cNvCxnSpPr>
            <a:stCxn id="1518" idx="3"/>
            <a:endCxn id="1520" idx="1"/>
          </p:cNvCxnSpPr>
          <p:nvPr/>
        </p:nvCxnSpPr>
        <p:spPr>
          <a:xfrm flipH="1" rot="10800000">
            <a:off x="1423375" y="857875"/>
            <a:ext cx="897900" cy="277800"/>
          </a:xfrm>
          <a:prstGeom prst="straightConnector1">
            <a:avLst/>
          </a:prstGeom>
          <a:noFill/>
          <a:ln cap="flat" cmpd="sng" w="9525">
            <a:solidFill>
              <a:schemeClr val="dk2"/>
            </a:solidFill>
            <a:prstDash val="solid"/>
            <a:round/>
            <a:headEnd len="med" w="med" type="none"/>
            <a:tailEnd len="med" w="med" type="none"/>
          </a:ln>
        </p:spPr>
      </p:cxnSp>
      <p:cxnSp>
        <p:nvCxnSpPr>
          <p:cNvPr id="1536" name="Google Shape;1536;p148"/>
          <p:cNvCxnSpPr>
            <a:stCxn id="1518" idx="3"/>
            <a:endCxn id="1521" idx="1"/>
          </p:cNvCxnSpPr>
          <p:nvPr/>
        </p:nvCxnSpPr>
        <p:spPr>
          <a:xfrm>
            <a:off x="1423375" y="1135675"/>
            <a:ext cx="897900" cy="343500"/>
          </a:xfrm>
          <a:prstGeom prst="straightConnector1">
            <a:avLst/>
          </a:prstGeom>
          <a:noFill/>
          <a:ln cap="flat" cmpd="sng" w="9525">
            <a:solidFill>
              <a:schemeClr val="dk2"/>
            </a:solidFill>
            <a:prstDash val="solid"/>
            <a:round/>
            <a:headEnd len="med" w="med" type="none"/>
            <a:tailEnd len="med" w="med" type="none"/>
          </a:ln>
        </p:spPr>
      </p:cxnSp>
      <p:sp>
        <p:nvSpPr>
          <p:cNvPr id="1537" name="Google Shape;1537;p148"/>
          <p:cNvSpPr/>
          <p:nvPr/>
        </p:nvSpPr>
        <p:spPr>
          <a:xfrm>
            <a:off x="4554250" y="1282175"/>
            <a:ext cx="897900" cy="393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Vernier FSR</a:t>
            </a:r>
            <a:endParaRPr sz="1000"/>
          </a:p>
        </p:txBody>
      </p:sp>
      <p:cxnSp>
        <p:nvCxnSpPr>
          <p:cNvPr id="1538" name="Google Shape;1538;p148"/>
          <p:cNvCxnSpPr>
            <a:endCxn id="1523" idx="1"/>
          </p:cNvCxnSpPr>
          <p:nvPr/>
        </p:nvCxnSpPr>
        <p:spPr>
          <a:xfrm flipH="1" rot="10800000">
            <a:off x="5452150" y="698400"/>
            <a:ext cx="2826300" cy="780600"/>
          </a:xfrm>
          <a:prstGeom prst="straightConnector1">
            <a:avLst/>
          </a:prstGeom>
          <a:noFill/>
          <a:ln cap="flat" cmpd="sng" w="9525">
            <a:solidFill>
              <a:schemeClr val="dk2"/>
            </a:solidFill>
            <a:prstDash val="solid"/>
            <a:round/>
            <a:headEnd len="med" w="med" type="none"/>
            <a:tailEnd len="med" w="med" type="none"/>
          </a:ln>
        </p:spPr>
      </p:cxnSp>
      <p:cxnSp>
        <p:nvCxnSpPr>
          <p:cNvPr id="1539" name="Google Shape;1539;p148"/>
          <p:cNvCxnSpPr>
            <a:stCxn id="1537" idx="3"/>
            <a:endCxn id="1540" idx="1"/>
          </p:cNvCxnSpPr>
          <p:nvPr/>
        </p:nvCxnSpPr>
        <p:spPr>
          <a:xfrm>
            <a:off x="5452150" y="1479125"/>
            <a:ext cx="900900" cy="365100"/>
          </a:xfrm>
          <a:prstGeom prst="straightConnector1">
            <a:avLst/>
          </a:prstGeom>
          <a:noFill/>
          <a:ln cap="flat" cmpd="sng" w="9525">
            <a:solidFill>
              <a:schemeClr val="dk2"/>
            </a:solidFill>
            <a:prstDash val="solid"/>
            <a:round/>
            <a:headEnd len="med" w="med" type="none"/>
            <a:tailEnd len="med" w="med" type="none"/>
          </a:ln>
        </p:spPr>
      </p:cxnSp>
      <p:cxnSp>
        <p:nvCxnSpPr>
          <p:cNvPr id="1541" name="Google Shape;1541;p148"/>
          <p:cNvCxnSpPr>
            <a:stCxn id="1520" idx="3"/>
            <a:endCxn id="1537" idx="1"/>
          </p:cNvCxnSpPr>
          <p:nvPr/>
        </p:nvCxnSpPr>
        <p:spPr>
          <a:xfrm>
            <a:off x="3219200" y="857850"/>
            <a:ext cx="1335000" cy="621300"/>
          </a:xfrm>
          <a:prstGeom prst="straightConnector1">
            <a:avLst/>
          </a:prstGeom>
          <a:noFill/>
          <a:ln cap="flat" cmpd="sng" w="9525">
            <a:solidFill>
              <a:schemeClr val="dk2"/>
            </a:solidFill>
            <a:prstDash val="solid"/>
            <a:round/>
            <a:headEnd len="med" w="med" type="none"/>
            <a:tailEnd len="med" w="med" type="none"/>
          </a:ln>
        </p:spPr>
      </p:cxnSp>
      <p:sp>
        <p:nvSpPr>
          <p:cNvPr id="1542" name="Google Shape;1542;p148"/>
          <p:cNvSpPr/>
          <p:nvPr/>
        </p:nvSpPr>
        <p:spPr>
          <a:xfrm>
            <a:off x="3261125" y="2827900"/>
            <a:ext cx="1155900" cy="525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Internal reflections</a:t>
            </a:r>
            <a:endParaRPr sz="1000"/>
          </a:p>
        </p:txBody>
      </p:sp>
      <p:cxnSp>
        <p:nvCxnSpPr>
          <p:cNvPr id="1543" name="Google Shape;1543;p148"/>
          <p:cNvCxnSpPr>
            <a:stCxn id="1519" idx="3"/>
            <a:endCxn id="1542" idx="1"/>
          </p:cNvCxnSpPr>
          <p:nvPr/>
        </p:nvCxnSpPr>
        <p:spPr>
          <a:xfrm>
            <a:off x="2729075" y="2682475"/>
            <a:ext cx="532200" cy="408000"/>
          </a:xfrm>
          <a:prstGeom prst="straightConnector1">
            <a:avLst/>
          </a:prstGeom>
          <a:noFill/>
          <a:ln cap="flat" cmpd="sng" w="9525">
            <a:solidFill>
              <a:schemeClr val="dk2"/>
            </a:solidFill>
            <a:prstDash val="solid"/>
            <a:round/>
            <a:headEnd len="med" w="med" type="none"/>
            <a:tailEnd len="med" w="med" type="none"/>
          </a:ln>
        </p:spPr>
      </p:cxnSp>
      <p:sp>
        <p:nvSpPr>
          <p:cNvPr id="1544" name="Google Shape;1544;p148"/>
          <p:cNvSpPr/>
          <p:nvPr/>
        </p:nvSpPr>
        <p:spPr>
          <a:xfrm>
            <a:off x="4988925" y="2827900"/>
            <a:ext cx="1155900" cy="525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Component reflections</a:t>
            </a:r>
            <a:endParaRPr sz="1000"/>
          </a:p>
        </p:txBody>
      </p:sp>
      <p:sp>
        <p:nvSpPr>
          <p:cNvPr id="1545" name="Google Shape;1545;p148"/>
          <p:cNvSpPr/>
          <p:nvPr/>
        </p:nvSpPr>
        <p:spPr>
          <a:xfrm>
            <a:off x="7718025" y="2297475"/>
            <a:ext cx="1111200" cy="277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XPS</a:t>
            </a:r>
            <a:endParaRPr sz="1000"/>
          </a:p>
        </p:txBody>
      </p:sp>
      <p:sp>
        <p:nvSpPr>
          <p:cNvPr id="1546" name="Google Shape;1546;p148"/>
          <p:cNvSpPr/>
          <p:nvPr/>
        </p:nvSpPr>
        <p:spPr>
          <a:xfrm>
            <a:off x="494875" y="2510725"/>
            <a:ext cx="1038600" cy="343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Mode-hopping</a:t>
            </a:r>
            <a:endParaRPr sz="1000"/>
          </a:p>
        </p:txBody>
      </p:sp>
      <p:cxnSp>
        <p:nvCxnSpPr>
          <p:cNvPr id="1547" name="Google Shape;1547;p148"/>
          <p:cNvCxnSpPr/>
          <p:nvPr/>
        </p:nvCxnSpPr>
        <p:spPr>
          <a:xfrm>
            <a:off x="1533475" y="2682475"/>
            <a:ext cx="267000" cy="0"/>
          </a:xfrm>
          <a:prstGeom prst="straightConnector1">
            <a:avLst/>
          </a:prstGeom>
          <a:noFill/>
          <a:ln cap="flat" cmpd="sng" w="9525">
            <a:solidFill>
              <a:schemeClr val="dk2"/>
            </a:solidFill>
            <a:prstDash val="solid"/>
            <a:round/>
            <a:headEnd len="med" w="med" type="none"/>
            <a:tailEnd len="med" w="med" type="none"/>
          </a:ln>
        </p:spPr>
      </p:cxnSp>
      <p:sp>
        <p:nvSpPr>
          <p:cNvPr id="1512" name="Google Shape;1512;p148"/>
          <p:cNvSpPr/>
          <p:nvPr/>
        </p:nvSpPr>
        <p:spPr>
          <a:xfrm>
            <a:off x="3437775" y="1612025"/>
            <a:ext cx="897900" cy="472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Longitudinal Cavity Length</a:t>
            </a:r>
            <a:endParaRPr sz="1000"/>
          </a:p>
        </p:txBody>
      </p:sp>
      <p:sp>
        <p:nvSpPr>
          <p:cNvPr id="1548" name="Google Shape;1548;p148"/>
          <p:cNvSpPr/>
          <p:nvPr/>
        </p:nvSpPr>
        <p:spPr>
          <a:xfrm>
            <a:off x="4554250" y="1744413"/>
            <a:ext cx="897900" cy="393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Packaging</a:t>
            </a:r>
            <a:endParaRPr sz="1000"/>
          </a:p>
        </p:txBody>
      </p:sp>
      <p:cxnSp>
        <p:nvCxnSpPr>
          <p:cNvPr id="1549" name="Google Shape;1549;p148"/>
          <p:cNvCxnSpPr>
            <a:stCxn id="1521" idx="3"/>
            <a:endCxn id="1512" idx="1"/>
          </p:cNvCxnSpPr>
          <p:nvPr/>
        </p:nvCxnSpPr>
        <p:spPr>
          <a:xfrm>
            <a:off x="3219200" y="1479125"/>
            <a:ext cx="218700" cy="369000"/>
          </a:xfrm>
          <a:prstGeom prst="straightConnector1">
            <a:avLst/>
          </a:prstGeom>
          <a:noFill/>
          <a:ln cap="flat" cmpd="sng" w="9525">
            <a:solidFill>
              <a:schemeClr val="dk2"/>
            </a:solidFill>
            <a:prstDash val="solid"/>
            <a:round/>
            <a:headEnd len="med" w="med" type="none"/>
            <a:tailEnd len="med" w="med" type="none"/>
          </a:ln>
        </p:spPr>
      </p:cxnSp>
      <p:cxnSp>
        <p:nvCxnSpPr>
          <p:cNvPr id="1550" name="Google Shape;1550;p148"/>
          <p:cNvCxnSpPr>
            <a:stCxn id="1512" idx="3"/>
            <a:endCxn id="1548" idx="1"/>
          </p:cNvCxnSpPr>
          <p:nvPr/>
        </p:nvCxnSpPr>
        <p:spPr>
          <a:xfrm>
            <a:off x="4335675" y="1848125"/>
            <a:ext cx="218700" cy="93300"/>
          </a:xfrm>
          <a:prstGeom prst="straightConnector1">
            <a:avLst/>
          </a:prstGeom>
          <a:noFill/>
          <a:ln cap="flat" cmpd="sng" w="9525">
            <a:solidFill>
              <a:schemeClr val="dk2"/>
            </a:solidFill>
            <a:prstDash val="solid"/>
            <a:round/>
            <a:headEnd len="med" w="med" type="none"/>
            <a:tailEnd len="med" w="med" type="none"/>
          </a:ln>
        </p:spPr>
      </p:cxnSp>
      <p:sp>
        <p:nvSpPr>
          <p:cNvPr id="1551" name="Google Shape;1551;p148"/>
          <p:cNvSpPr/>
          <p:nvPr/>
        </p:nvSpPr>
        <p:spPr>
          <a:xfrm>
            <a:off x="7718025" y="2639050"/>
            <a:ext cx="1111200" cy="277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Y-junction</a:t>
            </a:r>
            <a:endParaRPr sz="1000"/>
          </a:p>
        </p:txBody>
      </p:sp>
      <p:sp>
        <p:nvSpPr>
          <p:cNvPr id="1552" name="Google Shape;1552;p148"/>
          <p:cNvSpPr/>
          <p:nvPr/>
        </p:nvSpPr>
        <p:spPr>
          <a:xfrm>
            <a:off x="7718025" y="2980625"/>
            <a:ext cx="1111200" cy="277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Edge-coupler</a:t>
            </a:r>
            <a:endParaRPr sz="1000"/>
          </a:p>
        </p:txBody>
      </p:sp>
      <p:sp>
        <p:nvSpPr>
          <p:cNvPr id="1532" name="Google Shape;1532;p148"/>
          <p:cNvSpPr/>
          <p:nvPr/>
        </p:nvSpPr>
        <p:spPr>
          <a:xfrm>
            <a:off x="4304650" y="660888"/>
            <a:ext cx="1397100" cy="393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Vernier Filter Q</a:t>
            </a:r>
            <a:endParaRPr sz="1000"/>
          </a:p>
        </p:txBody>
      </p:sp>
      <p:sp>
        <p:nvSpPr>
          <p:cNvPr id="1525" name="Google Shape;1525;p148"/>
          <p:cNvSpPr/>
          <p:nvPr/>
        </p:nvSpPr>
        <p:spPr>
          <a:xfrm>
            <a:off x="6084025" y="660888"/>
            <a:ext cx="1397100" cy="393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Ring losses</a:t>
            </a:r>
            <a:endParaRPr sz="1000"/>
          </a:p>
        </p:txBody>
      </p:sp>
      <p:cxnSp>
        <p:nvCxnSpPr>
          <p:cNvPr id="1553" name="Google Shape;1553;p148"/>
          <p:cNvCxnSpPr>
            <a:stCxn id="1544" idx="3"/>
            <a:endCxn id="1552" idx="1"/>
          </p:cNvCxnSpPr>
          <p:nvPr/>
        </p:nvCxnSpPr>
        <p:spPr>
          <a:xfrm>
            <a:off x="6144825" y="3090400"/>
            <a:ext cx="1573200" cy="29100"/>
          </a:xfrm>
          <a:prstGeom prst="straightConnector1">
            <a:avLst/>
          </a:prstGeom>
          <a:noFill/>
          <a:ln cap="flat" cmpd="sng" w="9525">
            <a:solidFill>
              <a:schemeClr val="dk2"/>
            </a:solidFill>
            <a:prstDash val="solid"/>
            <a:round/>
            <a:headEnd len="med" w="med" type="none"/>
            <a:tailEnd len="med" w="med" type="none"/>
          </a:ln>
        </p:spPr>
      </p:cxnSp>
      <p:cxnSp>
        <p:nvCxnSpPr>
          <p:cNvPr id="1554" name="Google Shape;1554;p148"/>
          <p:cNvCxnSpPr>
            <a:stCxn id="1544" idx="3"/>
            <a:endCxn id="1551" idx="1"/>
          </p:cNvCxnSpPr>
          <p:nvPr/>
        </p:nvCxnSpPr>
        <p:spPr>
          <a:xfrm flipH="1" rot="10800000">
            <a:off x="6144825" y="2778100"/>
            <a:ext cx="1573200" cy="312300"/>
          </a:xfrm>
          <a:prstGeom prst="straightConnector1">
            <a:avLst/>
          </a:prstGeom>
          <a:noFill/>
          <a:ln cap="flat" cmpd="sng" w="9525">
            <a:solidFill>
              <a:schemeClr val="dk2"/>
            </a:solidFill>
            <a:prstDash val="solid"/>
            <a:round/>
            <a:headEnd len="med" w="med" type="none"/>
            <a:tailEnd len="med" w="med" type="none"/>
          </a:ln>
        </p:spPr>
      </p:cxnSp>
      <p:cxnSp>
        <p:nvCxnSpPr>
          <p:cNvPr id="1555" name="Google Shape;1555;p148"/>
          <p:cNvCxnSpPr>
            <a:stCxn id="1544" idx="3"/>
            <a:endCxn id="1545" idx="1"/>
          </p:cNvCxnSpPr>
          <p:nvPr/>
        </p:nvCxnSpPr>
        <p:spPr>
          <a:xfrm flipH="1" rot="10800000">
            <a:off x="6144825" y="2436400"/>
            <a:ext cx="1573200" cy="654000"/>
          </a:xfrm>
          <a:prstGeom prst="straightConnector1">
            <a:avLst/>
          </a:prstGeom>
          <a:noFill/>
          <a:ln cap="flat" cmpd="sng" w="9525">
            <a:solidFill>
              <a:schemeClr val="dk2"/>
            </a:solidFill>
            <a:prstDash val="solid"/>
            <a:round/>
            <a:headEnd len="med" w="med" type="none"/>
            <a:tailEnd len="med" w="med" type="none"/>
          </a:ln>
        </p:spPr>
      </p:cxnSp>
      <p:cxnSp>
        <p:nvCxnSpPr>
          <p:cNvPr id="1556" name="Google Shape;1556;p148"/>
          <p:cNvCxnSpPr>
            <a:stCxn id="1542" idx="3"/>
            <a:endCxn id="1544" idx="1"/>
          </p:cNvCxnSpPr>
          <p:nvPr/>
        </p:nvCxnSpPr>
        <p:spPr>
          <a:xfrm>
            <a:off x="4417025" y="3090400"/>
            <a:ext cx="571800" cy="0"/>
          </a:xfrm>
          <a:prstGeom prst="straightConnector1">
            <a:avLst/>
          </a:prstGeom>
          <a:noFill/>
          <a:ln cap="flat" cmpd="sng" w="9525">
            <a:solidFill>
              <a:schemeClr val="dk2"/>
            </a:solidFill>
            <a:prstDash val="solid"/>
            <a:round/>
            <a:headEnd len="med" w="med" type="none"/>
            <a:tailEnd len="med" w="med" type="none"/>
          </a:ln>
        </p:spPr>
      </p:cxnSp>
      <p:cxnSp>
        <p:nvCxnSpPr>
          <p:cNvPr id="1557" name="Google Shape;1557;p148"/>
          <p:cNvCxnSpPr>
            <a:stCxn id="1519" idx="3"/>
            <a:endCxn id="1522" idx="1"/>
          </p:cNvCxnSpPr>
          <p:nvPr/>
        </p:nvCxnSpPr>
        <p:spPr>
          <a:xfrm flipH="1" rot="10800000">
            <a:off x="2729075" y="2469175"/>
            <a:ext cx="532200" cy="213300"/>
          </a:xfrm>
          <a:prstGeom prst="straightConnector1">
            <a:avLst/>
          </a:prstGeom>
          <a:noFill/>
          <a:ln cap="flat" cmpd="sng" w="9525">
            <a:solidFill>
              <a:schemeClr val="dk2"/>
            </a:solidFill>
            <a:prstDash val="solid"/>
            <a:round/>
            <a:headEnd len="med" w="med" type="none"/>
            <a:tailEnd len="med" w="med" type="none"/>
          </a:ln>
        </p:spPr>
      </p:cxnSp>
      <p:cxnSp>
        <p:nvCxnSpPr>
          <p:cNvPr id="1558" name="Google Shape;1558;p148"/>
          <p:cNvCxnSpPr>
            <a:stCxn id="1522" idx="3"/>
            <a:endCxn id="1516" idx="1"/>
          </p:cNvCxnSpPr>
          <p:nvPr/>
        </p:nvCxnSpPr>
        <p:spPr>
          <a:xfrm>
            <a:off x="4417025" y="2469150"/>
            <a:ext cx="571800" cy="0"/>
          </a:xfrm>
          <a:prstGeom prst="straightConnector1">
            <a:avLst/>
          </a:prstGeom>
          <a:noFill/>
          <a:ln cap="flat" cmpd="sng" w="9525">
            <a:solidFill>
              <a:schemeClr val="dk2"/>
            </a:solidFill>
            <a:prstDash val="solid"/>
            <a:round/>
            <a:headEnd len="med" w="med" type="none"/>
            <a:tailEnd len="med" w="med" type="none"/>
          </a:ln>
        </p:spPr>
      </p:cxnSp>
      <p:cxnSp>
        <p:nvCxnSpPr>
          <p:cNvPr id="1559" name="Google Shape;1559;p148"/>
          <p:cNvCxnSpPr>
            <a:stCxn id="1516" idx="0"/>
            <a:endCxn id="1525" idx="2"/>
          </p:cNvCxnSpPr>
          <p:nvPr/>
        </p:nvCxnSpPr>
        <p:spPr>
          <a:xfrm flipH="1" rot="10800000">
            <a:off x="5566875" y="1054650"/>
            <a:ext cx="1215600" cy="1152000"/>
          </a:xfrm>
          <a:prstGeom prst="straightConnector1">
            <a:avLst/>
          </a:prstGeom>
          <a:noFill/>
          <a:ln cap="flat" cmpd="sng" w="9525">
            <a:solidFill>
              <a:schemeClr val="dk2"/>
            </a:solidFill>
            <a:prstDash val="solid"/>
            <a:round/>
            <a:headEnd len="med" w="med" type="none"/>
            <a:tailEnd len="med" w="med" type="none"/>
          </a:ln>
        </p:spPr>
      </p:cxnSp>
      <p:cxnSp>
        <p:nvCxnSpPr>
          <p:cNvPr id="1560" name="Google Shape;1560;p148"/>
          <p:cNvCxnSpPr>
            <a:stCxn id="1516" idx="3"/>
            <a:endCxn id="1545" idx="1"/>
          </p:cNvCxnSpPr>
          <p:nvPr/>
        </p:nvCxnSpPr>
        <p:spPr>
          <a:xfrm flipH="1" rot="10800000">
            <a:off x="6144825" y="2436450"/>
            <a:ext cx="1573200" cy="32700"/>
          </a:xfrm>
          <a:prstGeom prst="straightConnector1">
            <a:avLst/>
          </a:prstGeom>
          <a:noFill/>
          <a:ln cap="flat" cmpd="sng" w="9525">
            <a:solidFill>
              <a:schemeClr val="dk2"/>
            </a:solidFill>
            <a:prstDash val="solid"/>
            <a:round/>
            <a:headEnd len="med" w="med" type="none"/>
            <a:tailEnd len="med" w="med" type="none"/>
          </a:ln>
        </p:spPr>
      </p:cxnSp>
      <p:cxnSp>
        <p:nvCxnSpPr>
          <p:cNvPr id="1561" name="Google Shape;1561;p148"/>
          <p:cNvCxnSpPr>
            <a:stCxn id="1516" idx="3"/>
            <a:endCxn id="1551" idx="1"/>
          </p:cNvCxnSpPr>
          <p:nvPr/>
        </p:nvCxnSpPr>
        <p:spPr>
          <a:xfrm>
            <a:off x="6144825" y="2469150"/>
            <a:ext cx="1573200" cy="308700"/>
          </a:xfrm>
          <a:prstGeom prst="straightConnector1">
            <a:avLst/>
          </a:prstGeom>
          <a:noFill/>
          <a:ln cap="flat" cmpd="sng" w="9525">
            <a:solidFill>
              <a:schemeClr val="dk2"/>
            </a:solidFill>
            <a:prstDash val="solid"/>
            <a:round/>
            <a:headEnd len="med" w="med" type="none"/>
            <a:tailEnd len="med" w="med" type="none"/>
          </a:ln>
        </p:spPr>
      </p:cxnSp>
      <p:cxnSp>
        <p:nvCxnSpPr>
          <p:cNvPr id="1562" name="Google Shape;1562;p148"/>
          <p:cNvCxnSpPr>
            <a:stCxn id="1516" idx="3"/>
            <a:endCxn id="1552" idx="1"/>
          </p:cNvCxnSpPr>
          <p:nvPr/>
        </p:nvCxnSpPr>
        <p:spPr>
          <a:xfrm>
            <a:off x="6144825" y="2469150"/>
            <a:ext cx="1573200" cy="650400"/>
          </a:xfrm>
          <a:prstGeom prst="straightConnector1">
            <a:avLst/>
          </a:prstGeom>
          <a:noFill/>
          <a:ln cap="flat" cmpd="sng" w="9525">
            <a:solidFill>
              <a:schemeClr val="dk2"/>
            </a:solidFill>
            <a:prstDash val="solid"/>
            <a:round/>
            <a:headEnd len="med" w="med" type="none"/>
            <a:tailEnd len="med" w="med" type="none"/>
          </a:ln>
        </p:spPr>
      </p:cxnSp>
      <p:sp>
        <p:nvSpPr>
          <p:cNvPr id="1540" name="Google Shape;1540;p148"/>
          <p:cNvSpPr/>
          <p:nvPr/>
        </p:nvSpPr>
        <p:spPr>
          <a:xfrm>
            <a:off x="6352963" y="1647250"/>
            <a:ext cx="897900" cy="393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SOA Gain Bandwidth</a:t>
            </a:r>
            <a:endParaRPr sz="1000"/>
          </a:p>
        </p:txBody>
      </p:sp>
      <p:sp>
        <p:nvSpPr>
          <p:cNvPr id="1527" name="Google Shape;1527;p148"/>
          <p:cNvSpPr/>
          <p:nvPr/>
        </p:nvSpPr>
        <p:spPr>
          <a:xfrm>
            <a:off x="7609825" y="857850"/>
            <a:ext cx="607500" cy="393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NLA</a:t>
            </a:r>
            <a:endParaRPr sz="1000"/>
          </a:p>
        </p:txBody>
      </p:sp>
      <p:sp>
        <p:nvSpPr>
          <p:cNvPr id="1529" name="Google Shape;1529;p148"/>
          <p:cNvSpPr/>
          <p:nvPr/>
        </p:nvSpPr>
        <p:spPr>
          <a:xfrm>
            <a:off x="8278525" y="1282175"/>
            <a:ext cx="670200" cy="393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Finesse</a:t>
            </a:r>
            <a:endParaRPr sz="1000"/>
          </a:p>
        </p:txBody>
      </p:sp>
      <p:sp>
        <p:nvSpPr>
          <p:cNvPr id="1563" name="Google Shape;1563;p148"/>
          <p:cNvSpPr/>
          <p:nvPr/>
        </p:nvSpPr>
        <p:spPr>
          <a:xfrm>
            <a:off x="464650" y="3927550"/>
            <a:ext cx="928500" cy="393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Laser Output Power</a:t>
            </a:r>
            <a:endParaRPr sz="1000"/>
          </a:p>
        </p:txBody>
      </p:sp>
      <p:sp>
        <p:nvSpPr>
          <p:cNvPr id="1564" name="Google Shape;1564;p148"/>
          <p:cNvSpPr/>
          <p:nvPr/>
        </p:nvSpPr>
        <p:spPr>
          <a:xfrm>
            <a:off x="1993200" y="3653488"/>
            <a:ext cx="839400" cy="393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SOA P</a:t>
            </a:r>
            <a:r>
              <a:rPr baseline="-25000" lang="en" sz="1000"/>
              <a:t>sat</a:t>
            </a:r>
            <a:endParaRPr sz="1000"/>
          </a:p>
        </p:txBody>
      </p:sp>
      <p:sp>
        <p:nvSpPr>
          <p:cNvPr id="1515" name="Google Shape;1515;p148"/>
          <p:cNvSpPr/>
          <p:nvPr/>
        </p:nvSpPr>
        <p:spPr>
          <a:xfrm>
            <a:off x="1993250" y="4267263"/>
            <a:ext cx="839400" cy="393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Losses</a:t>
            </a:r>
            <a:endParaRPr sz="1000"/>
          </a:p>
        </p:txBody>
      </p:sp>
      <p:cxnSp>
        <p:nvCxnSpPr>
          <p:cNvPr id="1565" name="Google Shape;1565;p148"/>
          <p:cNvCxnSpPr>
            <a:stCxn id="1563" idx="3"/>
            <a:endCxn id="1564" idx="1"/>
          </p:cNvCxnSpPr>
          <p:nvPr/>
        </p:nvCxnSpPr>
        <p:spPr>
          <a:xfrm flipH="1" rot="10800000">
            <a:off x="1393150" y="3850300"/>
            <a:ext cx="600000" cy="274200"/>
          </a:xfrm>
          <a:prstGeom prst="straightConnector1">
            <a:avLst/>
          </a:prstGeom>
          <a:noFill/>
          <a:ln cap="flat" cmpd="sng" w="9525">
            <a:solidFill>
              <a:schemeClr val="dk2"/>
            </a:solidFill>
            <a:prstDash val="solid"/>
            <a:round/>
            <a:headEnd len="med" w="med" type="none"/>
            <a:tailEnd len="med" w="med" type="none"/>
          </a:ln>
        </p:spPr>
      </p:cxnSp>
      <p:cxnSp>
        <p:nvCxnSpPr>
          <p:cNvPr id="1566" name="Google Shape;1566;p148"/>
          <p:cNvCxnSpPr>
            <a:stCxn id="1563" idx="3"/>
            <a:endCxn id="1515" idx="1"/>
          </p:cNvCxnSpPr>
          <p:nvPr/>
        </p:nvCxnSpPr>
        <p:spPr>
          <a:xfrm>
            <a:off x="1393150" y="4124500"/>
            <a:ext cx="600000" cy="339600"/>
          </a:xfrm>
          <a:prstGeom prst="straightConnector1">
            <a:avLst/>
          </a:prstGeom>
          <a:noFill/>
          <a:ln cap="flat" cmpd="sng" w="9525">
            <a:solidFill>
              <a:schemeClr val="dk2"/>
            </a:solidFill>
            <a:prstDash val="solid"/>
            <a:round/>
            <a:headEnd len="med" w="med" type="none"/>
            <a:tailEnd len="med" w="med" type="none"/>
          </a:ln>
        </p:spPr>
      </p:cxnSp>
      <p:pic>
        <p:nvPicPr>
          <p:cNvPr id="1567" name="Google Shape;1567;p148"/>
          <p:cNvPicPr preferRelativeResize="0"/>
          <p:nvPr/>
        </p:nvPicPr>
        <p:blipFill rotWithShape="1">
          <a:blip r:embed="rId3">
            <a:alphaModFix/>
          </a:blip>
          <a:srcRect b="0" l="30545" r="0" t="0"/>
          <a:stretch/>
        </p:blipFill>
        <p:spPr>
          <a:xfrm>
            <a:off x="6274110" y="3612350"/>
            <a:ext cx="2327890" cy="1294551"/>
          </a:xfrm>
          <a:prstGeom prst="rect">
            <a:avLst/>
          </a:prstGeom>
          <a:noFill/>
          <a:ln>
            <a:noFill/>
          </a:ln>
        </p:spPr>
      </p:pic>
      <p:cxnSp>
        <p:nvCxnSpPr>
          <p:cNvPr id="1568" name="Google Shape;1568;p148"/>
          <p:cNvCxnSpPr/>
          <p:nvPr/>
        </p:nvCxnSpPr>
        <p:spPr>
          <a:xfrm>
            <a:off x="6278287" y="4247314"/>
            <a:ext cx="0" cy="211800"/>
          </a:xfrm>
          <a:prstGeom prst="straightConnector1">
            <a:avLst/>
          </a:prstGeom>
          <a:noFill/>
          <a:ln cap="flat" cmpd="sng" w="9525">
            <a:solidFill>
              <a:schemeClr val="dk2"/>
            </a:solidFill>
            <a:prstDash val="solid"/>
            <a:round/>
            <a:headEnd len="med" w="med" type="none"/>
            <a:tailEnd len="med" w="med" type="none"/>
          </a:ln>
        </p:spPr>
      </p:cxnSp>
      <p:cxnSp>
        <p:nvCxnSpPr>
          <p:cNvPr id="1569" name="Google Shape;1569;p148"/>
          <p:cNvCxnSpPr/>
          <p:nvPr/>
        </p:nvCxnSpPr>
        <p:spPr>
          <a:xfrm>
            <a:off x="6257590" y="4247314"/>
            <a:ext cx="0" cy="211800"/>
          </a:xfrm>
          <a:prstGeom prst="straightConnector1">
            <a:avLst/>
          </a:prstGeom>
          <a:noFill/>
          <a:ln cap="flat" cmpd="sng" w="9525">
            <a:solidFill>
              <a:schemeClr val="dk2"/>
            </a:solidFill>
            <a:prstDash val="solid"/>
            <a:round/>
            <a:headEnd len="med" w="med" type="none"/>
            <a:tailEnd len="med" w="med" type="none"/>
          </a:ln>
        </p:spPr>
      </p:cxnSp>
      <p:cxnSp>
        <p:nvCxnSpPr>
          <p:cNvPr id="1570" name="Google Shape;1570;p148"/>
          <p:cNvCxnSpPr/>
          <p:nvPr/>
        </p:nvCxnSpPr>
        <p:spPr>
          <a:xfrm>
            <a:off x="6236893" y="4247314"/>
            <a:ext cx="0" cy="211800"/>
          </a:xfrm>
          <a:prstGeom prst="straightConnector1">
            <a:avLst/>
          </a:prstGeom>
          <a:noFill/>
          <a:ln cap="flat" cmpd="sng" w="9525">
            <a:solidFill>
              <a:schemeClr val="dk2"/>
            </a:solidFill>
            <a:prstDash val="solid"/>
            <a:round/>
            <a:headEnd len="med" w="med" type="none"/>
            <a:tailEnd len="med" w="med" type="none"/>
          </a:ln>
        </p:spPr>
      </p:cxnSp>
      <p:sp>
        <p:nvSpPr>
          <p:cNvPr id="1571" name="Google Shape;1571;p148"/>
          <p:cNvSpPr/>
          <p:nvPr/>
        </p:nvSpPr>
        <p:spPr>
          <a:xfrm>
            <a:off x="6478825" y="194425"/>
            <a:ext cx="715200" cy="393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Ring coupling</a:t>
            </a:r>
            <a:endParaRPr sz="1000"/>
          </a:p>
        </p:txBody>
      </p:sp>
      <p:cxnSp>
        <p:nvCxnSpPr>
          <p:cNvPr id="1572" name="Google Shape;1572;p148"/>
          <p:cNvCxnSpPr>
            <a:stCxn id="1532" idx="3"/>
            <a:endCxn id="1571" idx="1"/>
          </p:cNvCxnSpPr>
          <p:nvPr/>
        </p:nvCxnSpPr>
        <p:spPr>
          <a:xfrm flipH="1" rot="10800000">
            <a:off x="5701750" y="391338"/>
            <a:ext cx="777000" cy="466500"/>
          </a:xfrm>
          <a:prstGeom prst="straightConnector1">
            <a:avLst/>
          </a:prstGeom>
          <a:noFill/>
          <a:ln cap="flat" cmpd="sng" w="9525">
            <a:solidFill>
              <a:schemeClr val="dk2"/>
            </a:solidFill>
            <a:prstDash val="solid"/>
            <a:round/>
            <a:headEnd len="med" w="med" type="none"/>
            <a:tailEnd len="med" w="med" type="none"/>
          </a:ln>
        </p:spPr>
      </p:cxnSp>
      <p:sp>
        <p:nvSpPr>
          <p:cNvPr id="1513" name="Google Shape;1513;p148"/>
          <p:cNvSpPr/>
          <p:nvPr/>
        </p:nvSpPr>
        <p:spPr>
          <a:xfrm>
            <a:off x="1657025" y="2980625"/>
            <a:ext cx="1215600" cy="525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Thermal stability/ambient temperature</a:t>
            </a:r>
            <a:endParaRPr sz="1000"/>
          </a:p>
        </p:txBody>
      </p:sp>
      <p:cxnSp>
        <p:nvCxnSpPr>
          <p:cNvPr id="1573" name="Google Shape;1573;p148"/>
          <p:cNvCxnSpPr>
            <a:stCxn id="1546" idx="3"/>
            <a:endCxn id="1513" idx="1"/>
          </p:cNvCxnSpPr>
          <p:nvPr/>
        </p:nvCxnSpPr>
        <p:spPr>
          <a:xfrm>
            <a:off x="1533475" y="2682475"/>
            <a:ext cx="123600" cy="560700"/>
          </a:xfrm>
          <a:prstGeom prst="straightConnector1">
            <a:avLst/>
          </a:prstGeom>
          <a:noFill/>
          <a:ln cap="flat" cmpd="sng" w="9525">
            <a:solidFill>
              <a:schemeClr val="dk2"/>
            </a:solidFill>
            <a:prstDash val="solid"/>
            <a:round/>
            <a:headEnd len="med" w="med" type="none"/>
            <a:tailEnd len="med" w="med" type="none"/>
          </a:ln>
        </p:spPr>
      </p:cxnSp>
      <p:cxnSp>
        <p:nvCxnSpPr>
          <p:cNvPr id="1574" name="Google Shape;1574;p148"/>
          <p:cNvCxnSpPr>
            <a:stCxn id="1521" idx="3"/>
            <a:endCxn id="1532" idx="1"/>
          </p:cNvCxnSpPr>
          <p:nvPr/>
        </p:nvCxnSpPr>
        <p:spPr>
          <a:xfrm flipH="1" rot="10800000">
            <a:off x="3219200" y="857825"/>
            <a:ext cx="1085400" cy="6213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8" name="Shape 1578"/>
        <p:cNvGrpSpPr/>
        <p:nvPr/>
      </p:nvGrpSpPr>
      <p:grpSpPr>
        <a:xfrm>
          <a:off x="0" y="0"/>
          <a:ext cx="0" cy="0"/>
          <a:chOff x="0" y="0"/>
          <a:chExt cx="0" cy="0"/>
        </a:xfrm>
      </p:grpSpPr>
      <p:sp>
        <p:nvSpPr>
          <p:cNvPr id="1579" name="Google Shape;1579;p149"/>
          <p:cNvSpPr txBox="1"/>
          <p:nvPr>
            <p:ph type="title"/>
          </p:nvPr>
        </p:nvSpPr>
        <p:spPr>
          <a:xfrm>
            <a:off x="774075" y="0"/>
            <a:ext cx="7030500" cy="444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 table of the excess phase values to get Si vernier rings on resonance</a:t>
            </a:r>
            <a:endParaRPr/>
          </a:p>
        </p:txBody>
      </p:sp>
      <p:sp>
        <p:nvSpPr>
          <p:cNvPr id="1580" name="Google Shape;1580;p149"/>
          <p:cNvSpPr txBox="1"/>
          <p:nvPr>
            <p:ph idx="1" type="body"/>
          </p:nvPr>
        </p:nvSpPr>
        <p:spPr>
          <a:xfrm>
            <a:off x="774075" y="569025"/>
            <a:ext cx="3798000" cy="317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taken at 50 degrees C</a:t>
            </a:r>
            <a:endParaRPr/>
          </a:p>
        </p:txBody>
      </p:sp>
      <p:graphicFrame>
        <p:nvGraphicFramePr>
          <p:cNvPr id="1581" name="Google Shape;1581;p149"/>
          <p:cNvGraphicFramePr/>
          <p:nvPr/>
        </p:nvGraphicFramePr>
        <p:xfrm>
          <a:off x="952500" y="1809750"/>
          <a:ext cx="3000000" cy="3000000"/>
        </p:xfrm>
        <a:graphic>
          <a:graphicData uri="http://schemas.openxmlformats.org/drawingml/2006/table">
            <a:tbl>
              <a:tblPr>
                <a:noFill/>
                <a:tableStyleId>{70E08C8F-F654-49D9-BCD7-6CD6A8E65E17}</a:tableStyleId>
              </a:tblPr>
              <a:tblGrid>
                <a:gridCol w="2413000"/>
                <a:gridCol w="2413000"/>
                <a:gridCol w="2413000"/>
              </a:tblGrid>
              <a:tr h="381000">
                <a:tc>
                  <a:txBody>
                    <a:bodyPr/>
                    <a:lstStyle/>
                    <a:p>
                      <a:pPr indent="0" lvl="0" marL="0" rtl="0" algn="l">
                        <a:spcBef>
                          <a:spcPts val="0"/>
                        </a:spcBef>
                        <a:spcAft>
                          <a:spcPts val="0"/>
                        </a:spcAft>
                        <a:buNone/>
                      </a:pPr>
                      <a:r>
                        <a:rPr lang="en"/>
                        <a:t>Radius</a:t>
                      </a:r>
                      <a:endParaRPr/>
                    </a:p>
                  </a:txBody>
                  <a:tcPr marT="91425" marB="91425" marR="91425" marL="91425"/>
                </a:tc>
                <a:tc>
                  <a:txBody>
                    <a:bodyPr/>
                    <a:lstStyle/>
                    <a:p>
                      <a:pPr indent="0" lvl="0" marL="0" rtl="0" algn="l">
                        <a:spcBef>
                          <a:spcPts val="0"/>
                        </a:spcBef>
                        <a:spcAft>
                          <a:spcPts val="0"/>
                        </a:spcAft>
                        <a:buNone/>
                      </a:pPr>
                      <a:r>
                        <a:rPr lang="en"/>
                        <a:t>Bottom Ring Phase</a:t>
                      </a:r>
                      <a:endParaRPr/>
                    </a:p>
                  </a:txBody>
                  <a:tcPr marT="91425" marB="91425" marR="91425" marL="91425"/>
                </a:tc>
                <a:tc>
                  <a:txBody>
                    <a:bodyPr/>
                    <a:lstStyle/>
                    <a:p>
                      <a:pPr indent="0" lvl="0" marL="0" rtl="0" algn="l">
                        <a:spcBef>
                          <a:spcPts val="0"/>
                        </a:spcBef>
                        <a:spcAft>
                          <a:spcPts val="0"/>
                        </a:spcAft>
                        <a:buNone/>
                      </a:pPr>
                      <a:r>
                        <a:rPr lang="en"/>
                        <a:t>Top Ring Phase</a:t>
                      </a:r>
                      <a:endParaRPr/>
                    </a:p>
                  </a:txBody>
                  <a:tcPr marT="91425" marB="91425" marR="91425" marL="91425"/>
                </a:tc>
              </a:tr>
              <a:tr h="381000">
                <a:tc>
                  <a:txBody>
                    <a:bodyPr/>
                    <a:lstStyle/>
                    <a:p>
                      <a:pPr indent="0" lvl="0" marL="0" rtl="0" algn="l">
                        <a:spcBef>
                          <a:spcPts val="0"/>
                        </a:spcBef>
                        <a:spcAft>
                          <a:spcPts val="0"/>
                        </a:spcAft>
                        <a:buNone/>
                      </a:pPr>
                      <a:r>
                        <a:rPr lang="en"/>
                        <a:t>5.218um</a:t>
                      </a:r>
                      <a:endParaRPr/>
                    </a:p>
                  </a:txBody>
                  <a:tcPr marT="91425" marB="91425" marR="91425" marL="91425"/>
                </a:tc>
                <a:tc>
                  <a:txBody>
                    <a:bodyPr/>
                    <a:lstStyle/>
                    <a:p>
                      <a:pPr indent="0" lvl="0" marL="0" rtl="0" algn="l">
                        <a:spcBef>
                          <a:spcPts val="0"/>
                        </a:spcBef>
                        <a:spcAft>
                          <a:spcPts val="0"/>
                        </a:spcAft>
                        <a:buNone/>
                      </a:pPr>
                      <a:r>
                        <a:rPr lang="en"/>
                        <a:t>1.043</a:t>
                      </a:r>
                      <a:endParaRPr/>
                    </a:p>
                  </a:txBody>
                  <a:tcPr marT="91425" marB="91425" marR="91425" marL="91425"/>
                </a:tc>
                <a:tc>
                  <a:txBody>
                    <a:bodyPr/>
                    <a:lstStyle/>
                    <a:p>
                      <a:pPr indent="0" lvl="0" marL="0" rtl="0" algn="l">
                        <a:spcBef>
                          <a:spcPts val="0"/>
                        </a:spcBef>
                        <a:spcAft>
                          <a:spcPts val="0"/>
                        </a:spcAft>
                        <a:buNone/>
                      </a:pPr>
                      <a:r>
                        <a:rPr lang="en"/>
                        <a:t>1.942</a:t>
                      </a:r>
                      <a:endParaRPr/>
                    </a:p>
                  </a:txBody>
                  <a:tcPr marT="91425" marB="91425" marR="91425" marL="91425"/>
                </a:tc>
              </a:tr>
              <a:tr h="381000">
                <a:tc>
                  <a:txBody>
                    <a:bodyPr/>
                    <a:lstStyle/>
                    <a:p>
                      <a:pPr indent="0" lvl="0" marL="0" rtl="0" algn="l">
                        <a:spcBef>
                          <a:spcPts val="0"/>
                        </a:spcBef>
                        <a:spcAft>
                          <a:spcPts val="0"/>
                        </a:spcAft>
                        <a:buNone/>
                      </a:pPr>
                      <a:r>
                        <a:rPr lang="en"/>
                        <a:t>20um</a:t>
                      </a:r>
                      <a:endParaRPr/>
                    </a:p>
                  </a:txBody>
                  <a:tcPr marT="91425" marB="91425" marR="91425" marL="91425"/>
                </a:tc>
                <a:tc>
                  <a:txBody>
                    <a:bodyPr/>
                    <a:lstStyle/>
                    <a:p>
                      <a:pPr indent="0" lvl="0" marL="0" rtl="0" algn="l">
                        <a:spcBef>
                          <a:spcPts val="0"/>
                        </a:spcBef>
                        <a:spcAft>
                          <a:spcPts val="0"/>
                        </a:spcAft>
                        <a:buNone/>
                      </a:pPr>
                      <a:r>
                        <a:rPr lang="en"/>
                        <a:t>1.183</a:t>
                      </a:r>
                      <a:endParaRPr/>
                    </a:p>
                  </a:txBody>
                  <a:tcPr marT="91425" marB="91425" marR="91425" marL="91425"/>
                </a:tc>
                <a:tc>
                  <a:txBody>
                    <a:bodyPr/>
                    <a:lstStyle/>
                    <a:p>
                      <a:pPr indent="0" lvl="0" marL="0" rtl="0" algn="l">
                        <a:spcBef>
                          <a:spcPts val="0"/>
                        </a:spcBef>
                        <a:spcAft>
                          <a:spcPts val="0"/>
                        </a:spcAft>
                        <a:buNone/>
                      </a:pPr>
                      <a:r>
                        <a:rPr lang="en"/>
                        <a:t>-1.676</a:t>
                      </a:r>
                      <a:endParaRPr/>
                    </a:p>
                  </a:txBody>
                  <a:tcPr marT="91425" marB="91425" marR="91425" marL="91425"/>
                </a:tc>
              </a:tr>
              <a:tr h="381000">
                <a:tc>
                  <a:txBody>
                    <a:bodyPr/>
                    <a:lstStyle/>
                    <a:p>
                      <a:pPr indent="0" lvl="0" marL="0" rtl="0" algn="l">
                        <a:spcBef>
                          <a:spcPts val="0"/>
                        </a:spcBef>
                        <a:spcAft>
                          <a:spcPts val="0"/>
                        </a:spcAft>
                        <a:buNone/>
                      </a:pPr>
                      <a:r>
                        <a:rPr lang="en"/>
                        <a:t>2um</a:t>
                      </a:r>
                      <a:endParaRPr/>
                    </a:p>
                  </a:txBody>
                  <a:tcPr marT="91425" marB="91425" marR="91425" marL="91425"/>
                </a:tc>
                <a:tc>
                  <a:txBody>
                    <a:bodyPr/>
                    <a:lstStyle/>
                    <a:p>
                      <a:pPr indent="0" lvl="0" marL="0" rtl="0" algn="l">
                        <a:spcBef>
                          <a:spcPts val="0"/>
                        </a:spcBef>
                        <a:spcAft>
                          <a:spcPts val="0"/>
                        </a:spcAft>
                        <a:buNone/>
                      </a:pPr>
                      <a:r>
                        <a:rPr lang="en"/>
                        <a:t>1.771</a:t>
                      </a:r>
                      <a:endParaRPr/>
                    </a:p>
                  </a:txBody>
                  <a:tcPr marT="91425" marB="91425" marR="91425" marL="91425"/>
                </a:tc>
                <a:tc>
                  <a:txBody>
                    <a:bodyPr/>
                    <a:lstStyle/>
                    <a:p>
                      <a:pPr indent="0" lvl="0" marL="0" rtl="0" algn="l">
                        <a:spcBef>
                          <a:spcPts val="0"/>
                        </a:spcBef>
                        <a:spcAft>
                          <a:spcPts val="0"/>
                        </a:spcAft>
                        <a:buNone/>
                      </a:pPr>
                      <a:r>
                        <a:rPr lang="en"/>
                        <a:t>-2.287</a:t>
                      </a:r>
                      <a:endParaRPr/>
                    </a:p>
                  </a:txBody>
                  <a:tcPr marT="91425" marB="91425" marR="91425" marL="91425"/>
                </a:tc>
              </a:tr>
            </a:tbl>
          </a:graphicData>
        </a:graphic>
      </p:graphicFrame>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5" name="Shape 1585"/>
        <p:cNvGrpSpPr/>
        <p:nvPr/>
      </p:nvGrpSpPr>
      <p:grpSpPr>
        <a:xfrm>
          <a:off x="0" y="0"/>
          <a:ext cx="0" cy="0"/>
          <a:chOff x="0" y="0"/>
          <a:chExt cx="0" cy="0"/>
        </a:xfrm>
      </p:grpSpPr>
      <p:sp>
        <p:nvSpPr>
          <p:cNvPr id="1586" name="Google Shape;1586;p150"/>
          <p:cNvSpPr txBox="1"/>
          <p:nvPr>
            <p:ph type="title"/>
          </p:nvPr>
        </p:nvSpPr>
        <p:spPr>
          <a:xfrm>
            <a:off x="774075" y="0"/>
            <a:ext cx="7030500" cy="444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 table of the excess phase values to get SiN vernier rings on resonance</a:t>
            </a:r>
            <a:endParaRPr/>
          </a:p>
        </p:txBody>
      </p:sp>
      <p:sp>
        <p:nvSpPr>
          <p:cNvPr id="1587" name="Google Shape;1587;p150"/>
          <p:cNvSpPr txBox="1"/>
          <p:nvPr>
            <p:ph idx="1" type="body"/>
          </p:nvPr>
        </p:nvSpPr>
        <p:spPr>
          <a:xfrm>
            <a:off x="774075" y="569025"/>
            <a:ext cx="3798000" cy="317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taken at 50 degrees C</a:t>
            </a:r>
            <a:endParaRPr/>
          </a:p>
        </p:txBody>
      </p:sp>
      <p:graphicFrame>
        <p:nvGraphicFramePr>
          <p:cNvPr id="1588" name="Google Shape;1588;p150"/>
          <p:cNvGraphicFramePr/>
          <p:nvPr/>
        </p:nvGraphicFramePr>
        <p:xfrm>
          <a:off x="952500" y="1809750"/>
          <a:ext cx="3000000" cy="3000000"/>
        </p:xfrm>
        <a:graphic>
          <a:graphicData uri="http://schemas.openxmlformats.org/drawingml/2006/table">
            <a:tbl>
              <a:tblPr>
                <a:noFill/>
                <a:tableStyleId>{70E08C8F-F654-49D9-BCD7-6CD6A8E65E17}</a:tableStyleId>
              </a:tblPr>
              <a:tblGrid>
                <a:gridCol w="2413000"/>
                <a:gridCol w="2413000"/>
                <a:gridCol w="2413000"/>
              </a:tblGrid>
              <a:tr h="381000">
                <a:tc>
                  <a:txBody>
                    <a:bodyPr/>
                    <a:lstStyle/>
                    <a:p>
                      <a:pPr indent="0" lvl="0" marL="0" rtl="0" algn="l">
                        <a:spcBef>
                          <a:spcPts val="0"/>
                        </a:spcBef>
                        <a:spcAft>
                          <a:spcPts val="0"/>
                        </a:spcAft>
                        <a:buNone/>
                      </a:pPr>
                      <a:r>
                        <a:rPr lang="en"/>
                        <a:t>Radius</a:t>
                      </a:r>
                      <a:endParaRPr/>
                    </a:p>
                  </a:txBody>
                  <a:tcPr marT="91425" marB="91425" marR="91425" marL="91425"/>
                </a:tc>
                <a:tc>
                  <a:txBody>
                    <a:bodyPr/>
                    <a:lstStyle/>
                    <a:p>
                      <a:pPr indent="0" lvl="0" marL="0" rtl="0" algn="l">
                        <a:spcBef>
                          <a:spcPts val="0"/>
                        </a:spcBef>
                        <a:spcAft>
                          <a:spcPts val="0"/>
                        </a:spcAft>
                        <a:buNone/>
                      </a:pPr>
                      <a:r>
                        <a:rPr lang="en"/>
                        <a:t>Bottom Ring Phase</a:t>
                      </a:r>
                      <a:endParaRPr/>
                    </a:p>
                  </a:txBody>
                  <a:tcPr marT="91425" marB="91425" marR="91425" marL="91425"/>
                </a:tc>
                <a:tc>
                  <a:txBody>
                    <a:bodyPr/>
                    <a:lstStyle/>
                    <a:p>
                      <a:pPr indent="0" lvl="0" marL="0" rtl="0" algn="l">
                        <a:spcBef>
                          <a:spcPts val="0"/>
                        </a:spcBef>
                        <a:spcAft>
                          <a:spcPts val="0"/>
                        </a:spcAft>
                        <a:buNone/>
                      </a:pPr>
                      <a:r>
                        <a:rPr lang="en"/>
                        <a:t>Top Ring Phase</a:t>
                      </a:r>
                      <a:endParaRPr/>
                    </a:p>
                  </a:txBody>
                  <a:tcPr marT="91425" marB="91425" marR="91425" marL="91425"/>
                </a:tc>
              </a:tr>
              <a:tr h="381000">
                <a:tc>
                  <a:txBody>
                    <a:bodyPr/>
                    <a:lstStyle/>
                    <a:p>
                      <a:pPr indent="0" lvl="0" marL="0" rtl="0" algn="l">
                        <a:spcBef>
                          <a:spcPts val="0"/>
                        </a:spcBef>
                        <a:spcAft>
                          <a:spcPts val="0"/>
                        </a:spcAft>
                        <a:buNone/>
                      </a:pPr>
                      <a:r>
                        <a:rPr lang="en"/>
                        <a:t>25um</a:t>
                      </a:r>
                      <a:endParaRPr/>
                    </a:p>
                  </a:txBody>
                  <a:tcPr marT="91425" marB="91425" marR="91425" marL="91425"/>
                </a:tc>
                <a:tc>
                  <a:txBody>
                    <a:bodyPr/>
                    <a:lstStyle/>
                    <a:p>
                      <a:pPr indent="0" lvl="0" marL="0" rtl="0" algn="l">
                        <a:spcBef>
                          <a:spcPts val="0"/>
                        </a:spcBef>
                        <a:spcAft>
                          <a:spcPts val="0"/>
                        </a:spcAft>
                        <a:buNone/>
                      </a:pPr>
                      <a:r>
                        <a:rPr lang="en"/>
                        <a:t>173.96</a:t>
                      </a:r>
                      <a:endParaRPr/>
                    </a:p>
                  </a:txBody>
                  <a:tcPr marT="91425" marB="91425" marR="91425" marL="91425"/>
                </a:tc>
                <a:tc>
                  <a:txBody>
                    <a:bodyPr/>
                    <a:lstStyle/>
                    <a:p>
                      <a:pPr indent="0" lvl="0" marL="0" rtl="0" algn="l">
                        <a:spcBef>
                          <a:spcPts val="0"/>
                        </a:spcBef>
                        <a:spcAft>
                          <a:spcPts val="0"/>
                        </a:spcAft>
                        <a:buNone/>
                      </a:pPr>
                      <a:r>
                        <a:rPr lang="en"/>
                        <a:t>7.22</a:t>
                      </a:r>
                      <a:endParaRPr/>
                    </a:p>
                  </a:txBody>
                  <a:tcPr marT="91425" marB="91425" marR="91425" marL="91425"/>
                </a:tc>
              </a:tr>
              <a:tr h="381000">
                <a:tc>
                  <a:txBody>
                    <a:bodyPr/>
                    <a:lstStyle/>
                    <a:p>
                      <a:pPr indent="0" lvl="0" marL="0" rtl="0" algn="l">
                        <a:spcBef>
                          <a:spcPts val="0"/>
                        </a:spcBef>
                        <a:spcAft>
                          <a:spcPts val="0"/>
                        </a:spcAft>
                        <a:buNone/>
                      </a:pPr>
                      <a:r>
                        <a:rPr lang="en"/>
                        <a:t>40um</a:t>
                      </a:r>
                      <a:endParaRPr/>
                    </a:p>
                  </a:txBody>
                  <a:tcPr marT="91425" marB="91425" marR="91425" marL="91425"/>
                </a:tc>
                <a:tc>
                  <a:txBody>
                    <a:bodyPr/>
                    <a:lstStyle/>
                    <a:p>
                      <a:pPr indent="0" lvl="0" marL="0" rtl="0" algn="l">
                        <a:spcBef>
                          <a:spcPts val="0"/>
                        </a:spcBef>
                        <a:spcAft>
                          <a:spcPts val="0"/>
                        </a:spcAft>
                        <a:buNone/>
                      </a:pPr>
                      <a:r>
                        <a:rPr lang="en"/>
                        <a:t>-3.03</a:t>
                      </a:r>
                      <a:endParaRPr/>
                    </a:p>
                  </a:txBody>
                  <a:tcPr marT="91425" marB="91425" marR="91425" marL="91425"/>
                </a:tc>
                <a:tc>
                  <a:txBody>
                    <a:bodyPr/>
                    <a:lstStyle/>
                    <a:p>
                      <a:pPr indent="0" lvl="0" marL="0" rtl="0" algn="l">
                        <a:spcBef>
                          <a:spcPts val="0"/>
                        </a:spcBef>
                        <a:spcAft>
                          <a:spcPts val="0"/>
                        </a:spcAft>
                        <a:buNone/>
                      </a:pPr>
                      <a:r>
                        <a:rPr lang="en"/>
                        <a:t>2.159</a:t>
                      </a:r>
                      <a:endParaRPr/>
                    </a:p>
                  </a:txBody>
                  <a:tcPr marT="91425" marB="91425" marR="91425" marL="91425"/>
                </a:tc>
              </a:tr>
              <a:tr h="381000">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34"/>
          <p:cNvSpPr txBox="1"/>
          <p:nvPr>
            <p:ph type="title"/>
          </p:nvPr>
        </p:nvSpPr>
        <p:spPr>
          <a:xfrm>
            <a:off x="774075" y="0"/>
            <a:ext cx="7030500" cy="444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34"/>
          <p:cNvSpPr txBox="1"/>
          <p:nvPr>
            <p:ph idx="1" type="body"/>
          </p:nvPr>
        </p:nvSpPr>
        <p:spPr>
          <a:xfrm>
            <a:off x="774075" y="569025"/>
            <a:ext cx="7560300" cy="396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219" name="Google Shape;219;p34"/>
          <p:cNvPicPr preferRelativeResize="0"/>
          <p:nvPr/>
        </p:nvPicPr>
        <p:blipFill>
          <a:blip r:embed="rId3">
            <a:alphaModFix/>
          </a:blip>
          <a:stretch>
            <a:fillRect/>
          </a:stretch>
        </p:blipFill>
        <p:spPr>
          <a:xfrm>
            <a:off x="816201" y="444000"/>
            <a:ext cx="7511601" cy="4734674"/>
          </a:xfrm>
          <a:prstGeom prst="rect">
            <a:avLst/>
          </a:prstGeom>
          <a:noFill/>
          <a:ln>
            <a:noFill/>
          </a:ln>
        </p:spPr>
      </p:pic>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2" name="Shape 1592"/>
        <p:cNvGrpSpPr/>
        <p:nvPr/>
      </p:nvGrpSpPr>
      <p:grpSpPr>
        <a:xfrm>
          <a:off x="0" y="0"/>
          <a:ext cx="0" cy="0"/>
          <a:chOff x="0" y="0"/>
          <a:chExt cx="0" cy="0"/>
        </a:xfrm>
      </p:grpSpPr>
      <p:sp>
        <p:nvSpPr>
          <p:cNvPr id="1593" name="Google Shape;1593;p151"/>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Python Model</a:t>
            </a:r>
            <a:endParaRPr/>
          </a:p>
        </p:txBody>
      </p:sp>
      <p:sp>
        <p:nvSpPr>
          <p:cNvPr id="1594" name="Google Shape;1594;p151"/>
          <p:cNvSpPr txBox="1"/>
          <p:nvPr>
            <p:ph idx="1" type="subTitle"/>
          </p:nvPr>
        </p:nvSpPr>
        <p:spPr>
          <a:xfrm>
            <a:off x="311700" y="2834125"/>
            <a:ext cx="8520600" cy="792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8" name="Shape 1598"/>
        <p:cNvGrpSpPr/>
        <p:nvPr/>
      </p:nvGrpSpPr>
      <p:grpSpPr>
        <a:xfrm>
          <a:off x="0" y="0"/>
          <a:ext cx="0" cy="0"/>
          <a:chOff x="0" y="0"/>
          <a:chExt cx="0" cy="0"/>
        </a:xfrm>
      </p:grpSpPr>
      <p:sp>
        <p:nvSpPr>
          <p:cNvPr id="1599" name="Google Shape;1599;p152"/>
          <p:cNvSpPr txBox="1"/>
          <p:nvPr>
            <p:ph type="title"/>
          </p:nvPr>
        </p:nvSpPr>
        <p:spPr>
          <a:xfrm>
            <a:off x="774075" y="0"/>
            <a:ext cx="7030500" cy="444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Python Simulation Method</a:t>
            </a:r>
            <a:endParaRPr/>
          </a:p>
        </p:txBody>
      </p:sp>
      <p:sp>
        <p:nvSpPr>
          <p:cNvPr id="1600" name="Google Shape;1600;p152"/>
          <p:cNvSpPr txBox="1"/>
          <p:nvPr>
            <p:ph idx="1" type="body"/>
          </p:nvPr>
        </p:nvSpPr>
        <p:spPr>
          <a:xfrm>
            <a:off x="774075" y="569025"/>
            <a:ext cx="3117300" cy="396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Cadence simulations with NLA are slow because they are transient times which solve forward euler per timestep (sweeps of parameters can take 2-3 hours)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 created a simple python script for simulating SOA inside of two mirrors (shown below)</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1601" name="Google Shape;1601;p152"/>
          <p:cNvPicPr preferRelativeResize="0"/>
          <p:nvPr/>
        </p:nvPicPr>
        <p:blipFill>
          <a:blip r:embed="rId3">
            <a:alphaModFix/>
          </a:blip>
          <a:stretch>
            <a:fillRect/>
          </a:stretch>
        </p:blipFill>
        <p:spPr>
          <a:xfrm>
            <a:off x="3931700" y="561100"/>
            <a:ext cx="5212300" cy="3259301"/>
          </a:xfrm>
          <a:prstGeom prst="rect">
            <a:avLst/>
          </a:prstGeom>
          <a:noFill/>
          <a:ln>
            <a:noFill/>
          </a:ln>
        </p:spPr>
      </p:pic>
      <p:pic>
        <p:nvPicPr>
          <p:cNvPr id="1602" name="Google Shape;1602;p152"/>
          <p:cNvPicPr preferRelativeResize="0"/>
          <p:nvPr/>
        </p:nvPicPr>
        <p:blipFill>
          <a:blip r:embed="rId4">
            <a:alphaModFix/>
          </a:blip>
          <a:stretch>
            <a:fillRect/>
          </a:stretch>
        </p:blipFill>
        <p:spPr>
          <a:xfrm>
            <a:off x="2848315" y="3746725"/>
            <a:ext cx="5885773" cy="1290400"/>
          </a:xfrm>
          <a:prstGeom prst="rect">
            <a:avLst/>
          </a:prstGeom>
          <a:noFill/>
          <a:ln>
            <a:noFill/>
          </a:ln>
        </p:spPr>
      </p:pic>
      <p:sp>
        <p:nvSpPr>
          <p:cNvPr id="1603" name="Google Shape;1603;p152"/>
          <p:cNvSpPr txBox="1"/>
          <p:nvPr/>
        </p:nvSpPr>
        <p:spPr>
          <a:xfrm>
            <a:off x="3074475" y="4885050"/>
            <a:ext cx="11778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t>T</a:t>
            </a:r>
            <a:r>
              <a:rPr baseline="-25000" lang="en" sz="1200"/>
              <a:t>back</a:t>
            </a:r>
            <a:r>
              <a:rPr lang="en" sz="1200"/>
              <a:t>=0.01</a:t>
            </a:r>
            <a:endParaRPr sz="1200"/>
          </a:p>
        </p:txBody>
      </p:sp>
      <p:sp>
        <p:nvSpPr>
          <p:cNvPr id="1604" name="Google Shape;1604;p152"/>
          <p:cNvSpPr txBox="1"/>
          <p:nvPr/>
        </p:nvSpPr>
        <p:spPr>
          <a:xfrm>
            <a:off x="6192825" y="4572850"/>
            <a:ext cx="11778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t>Sweep </a:t>
            </a:r>
            <a:r>
              <a:rPr lang="en" sz="1200"/>
              <a:t>Loss</a:t>
            </a:r>
            <a:endParaRPr sz="1200"/>
          </a:p>
        </p:txBody>
      </p:sp>
      <p:sp>
        <p:nvSpPr>
          <p:cNvPr id="1605" name="Google Shape;1605;p152"/>
          <p:cNvSpPr txBox="1"/>
          <p:nvPr/>
        </p:nvSpPr>
        <p:spPr>
          <a:xfrm>
            <a:off x="7232200" y="4572850"/>
            <a:ext cx="11778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t>T</a:t>
            </a:r>
            <a:r>
              <a:rPr baseline="-25000" lang="en" sz="1200"/>
              <a:t>front</a:t>
            </a:r>
            <a:r>
              <a:rPr lang="en" sz="1200"/>
              <a:t>=0.2</a:t>
            </a:r>
            <a:endParaRPr sz="1200"/>
          </a:p>
        </p:txBody>
      </p:sp>
      <p:sp>
        <p:nvSpPr>
          <p:cNvPr id="1606" name="Google Shape;1606;p152"/>
          <p:cNvSpPr txBox="1"/>
          <p:nvPr/>
        </p:nvSpPr>
        <p:spPr>
          <a:xfrm>
            <a:off x="4679050" y="4572850"/>
            <a:ext cx="11778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t>T=50℃</a:t>
            </a:r>
            <a:endParaRPr sz="1200"/>
          </a:p>
          <a:p>
            <a:pPr indent="0" lvl="0" marL="0" rtl="0" algn="ctr">
              <a:spcBef>
                <a:spcPts val="0"/>
              </a:spcBef>
              <a:spcAft>
                <a:spcPts val="0"/>
              </a:spcAft>
              <a:buNone/>
            </a:pPr>
            <a:r>
              <a:rPr lang="en" sz="1200"/>
              <a:t>J=7kA/cm</a:t>
            </a:r>
            <a:r>
              <a:rPr baseline="30000" lang="en" sz="1200"/>
              <a:t>2</a:t>
            </a:r>
            <a:endParaRPr baseline="30000" sz="1200"/>
          </a:p>
          <a:p>
            <a:pPr indent="0" lvl="0" marL="0" rtl="0" algn="ctr">
              <a:spcBef>
                <a:spcPts val="0"/>
              </a:spcBef>
              <a:spcAft>
                <a:spcPts val="0"/>
              </a:spcAft>
              <a:buNone/>
            </a:pPr>
            <a:r>
              <a:rPr lang="en" sz="1200"/>
              <a:t>L=400um</a:t>
            </a:r>
            <a:endParaRPr sz="1200"/>
          </a:p>
        </p:txBody>
      </p:sp>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0" name="Shape 1610"/>
        <p:cNvGrpSpPr/>
        <p:nvPr/>
      </p:nvGrpSpPr>
      <p:grpSpPr>
        <a:xfrm>
          <a:off x="0" y="0"/>
          <a:ext cx="0" cy="0"/>
          <a:chOff x="0" y="0"/>
          <a:chExt cx="0" cy="0"/>
        </a:xfrm>
      </p:grpSpPr>
      <p:sp>
        <p:nvSpPr>
          <p:cNvPr id="1611" name="Google Shape;1611;p153"/>
          <p:cNvSpPr txBox="1"/>
          <p:nvPr>
            <p:ph type="title"/>
          </p:nvPr>
        </p:nvSpPr>
        <p:spPr>
          <a:xfrm>
            <a:off x="774075" y="0"/>
            <a:ext cx="7030500" cy="444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Python Simulation Method: How does it work?</a:t>
            </a:r>
            <a:endParaRPr/>
          </a:p>
        </p:txBody>
      </p:sp>
      <p:sp>
        <p:nvSpPr>
          <p:cNvPr id="1612" name="Google Shape;1612;p153"/>
          <p:cNvSpPr txBox="1"/>
          <p:nvPr>
            <p:ph idx="1" type="body"/>
          </p:nvPr>
        </p:nvSpPr>
        <p:spPr>
          <a:xfrm>
            <a:off x="774075" y="569025"/>
            <a:ext cx="2736000" cy="396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Run iterative algorithm, starting with seed light and sending it through the laser cavity repeatedly until the value converges</a:t>
            </a:r>
            <a:endParaRPr/>
          </a:p>
        </p:txBody>
      </p:sp>
      <p:pic>
        <p:nvPicPr>
          <p:cNvPr id="1613" name="Google Shape;1613;p153"/>
          <p:cNvPicPr preferRelativeResize="0"/>
          <p:nvPr/>
        </p:nvPicPr>
        <p:blipFill rotWithShape="1">
          <a:blip r:embed="rId3">
            <a:alphaModFix/>
          </a:blip>
          <a:srcRect b="0" l="0" r="0" t="2439"/>
          <a:stretch/>
        </p:blipFill>
        <p:spPr>
          <a:xfrm>
            <a:off x="3656975" y="666650"/>
            <a:ext cx="5123050" cy="3907825"/>
          </a:xfrm>
          <a:prstGeom prst="rect">
            <a:avLst/>
          </a:prstGeom>
          <a:noFill/>
          <a:ln>
            <a:noFill/>
          </a:ln>
        </p:spPr>
      </p:pic>
      <p:sp>
        <p:nvSpPr>
          <p:cNvPr id="1614" name="Google Shape;1614;p153"/>
          <p:cNvSpPr txBox="1"/>
          <p:nvPr/>
        </p:nvSpPr>
        <p:spPr>
          <a:xfrm>
            <a:off x="5240700" y="4797125"/>
            <a:ext cx="39033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u="sng">
                <a:solidFill>
                  <a:schemeClr val="hlink"/>
                </a:solidFill>
                <a:hlinkClick r:id="rId4"/>
              </a:rPr>
              <a:t>Find the code here inside of Alex_SOA_analysis.ipynb</a:t>
            </a:r>
            <a:endParaRPr sz="1000"/>
          </a:p>
        </p:txBody>
      </p:sp>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8" name="Shape 1618"/>
        <p:cNvGrpSpPr/>
        <p:nvPr/>
      </p:nvGrpSpPr>
      <p:grpSpPr>
        <a:xfrm>
          <a:off x="0" y="0"/>
          <a:ext cx="0" cy="0"/>
          <a:chOff x="0" y="0"/>
          <a:chExt cx="0" cy="0"/>
        </a:xfrm>
      </p:grpSpPr>
      <p:sp>
        <p:nvSpPr>
          <p:cNvPr id="1619" name="Google Shape;1619;p154"/>
          <p:cNvSpPr txBox="1"/>
          <p:nvPr>
            <p:ph type="title"/>
          </p:nvPr>
        </p:nvSpPr>
        <p:spPr>
          <a:xfrm>
            <a:off x="774075" y="0"/>
            <a:ext cx="7030500" cy="444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Python Simulation Method</a:t>
            </a:r>
            <a:endParaRPr/>
          </a:p>
        </p:txBody>
      </p:sp>
      <p:sp>
        <p:nvSpPr>
          <p:cNvPr id="1620" name="Google Shape;1620;p154"/>
          <p:cNvSpPr txBox="1"/>
          <p:nvPr>
            <p:ph idx="1" type="body"/>
          </p:nvPr>
        </p:nvSpPr>
        <p:spPr>
          <a:xfrm>
            <a:off x="774075" y="569025"/>
            <a:ext cx="3798000" cy="396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Working on effect of NLA on laser power</a:t>
            </a:r>
            <a:endParaRPr/>
          </a:p>
          <a:p>
            <a:pPr indent="0" lvl="0" marL="0" rtl="0" algn="l">
              <a:spcBef>
                <a:spcPts val="0"/>
              </a:spcBef>
              <a:spcAft>
                <a:spcPts val="0"/>
              </a:spcAft>
              <a:buNone/>
            </a:pPr>
            <a:r>
              <a:rPr lang="en"/>
              <a:t>Needs some more work. I need to play with how reflected wave is handed for NLA in the CRR on each pass.</a:t>
            </a:r>
            <a:endParaRPr/>
          </a:p>
        </p:txBody>
      </p:sp>
      <p:pic>
        <p:nvPicPr>
          <p:cNvPr id="1621" name="Google Shape;1621;p154"/>
          <p:cNvPicPr preferRelativeResize="0"/>
          <p:nvPr/>
        </p:nvPicPr>
        <p:blipFill>
          <a:blip r:embed="rId3">
            <a:alphaModFix/>
          </a:blip>
          <a:stretch>
            <a:fillRect/>
          </a:stretch>
        </p:blipFill>
        <p:spPr>
          <a:xfrm>
            <a:off x="4991863" y="2341658"/>
            <a:ext cx="3899800" cy="2401866"/>
          </a:xfrm>
          <a:prstGeom prst="rect">
            <a:avLst/>
          </a:prstGeom>
          <a:noFill/>
          <a:ln>
            <a:noFill/>
          </a:ln>
        </p:spPr>
      </p:pic>
      <p:pic>
        <p:nvPicPr>
          <p:cNvPr id="1622" name="Google Shape;1622;p154"/>
          <p:cNvPicPr preferRelativeResize="0"/>
          <p:nvPr/>
        </p:nvPicPr>
        <p:blipFill>
          <a:blip r:embed="rId4">
            <a:alphaModFix/>
          </a:blip>
          <a:stretch>
            <a:fillRect/>
          </a:stretch>
        </p:blipFill>
        <p:spPr>
          <a:xfrm>
            <a:off x="5128988" y="56425"/>
            <a:ext cx="3625551" cy="2285226"/>
          </a:xfrm>
          <a:prstGeom prst="rect">
            <a:avLst/>
          </a:prstGeom>
          <a:noFill/>
          <a:ln>
            <a:noFill/>
          </a:ln>
        </p:spPr>
      </p:pic>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6" name="Shape 1626"/>
        <p:cNvGrpSpPr/>
        <p:nvPr/>
      </p:nvGrpSpPr>
      <p:grpSpPr>
        <a:xfrm>
          <a:off x="0" y="0"/>
          <a:ext cx="0" cy="0"/>
          <a:chOff x="0" y="0"/>
          <a:chExt cx="0" cy="0"/>
        </a:xfrm>
      </p:grpSpPr>
      <p:sp>
        <p:nvSpPr>
          <p:cNvPr id="1627" name="Google Shape;1627;p155"/>
          <p:cNvSpPr txBox="1"/>
          <p:nvPr>
            <p:ph type="title"/>
          </p:nvPr>
        </p:nvSpPr>
        <p:spPr>
          <a:xfrm>
            <a:off x="774075" y="0"/>
            <a:ext cx="7030500" cy="444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Some proof that this is a laser</a:t>
            </a:r>
            <a:endParaRPr/>
          </a:p>
        </p:txBody>
      </p:sp>
      <p:sp>
        <p:nvSpPr>
          <p:cNvPr id="1628" name="Google Shape;1628;p155"/>
          <p:cNvSpPr txBox="1"/>
          <p:nvPr>
            <p:ph idx="1" type="body"/>
          </p:nvPr>
        </p:nvSpPr>
        <p:spPr>
          <a:xfrm>
            <a:off x="774075" y="569025"/>
            <a:ext cx="3798000" cy="317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Consider the system below. To have lasing the round trip gain must be greater than round trip loss in the cavity.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 the extreme loss case, the max SOA gain (g</a:t>
            </a:r>
            <a:r>
              <a:rPr baseline="-25000" lang="en"/>
              <a:t>0</a:t>
            </a:r>
            <a:r>
              <a:rPr lang="en"/>
              <a:t>) must balance the mirror and propagation losses (T</a:t>
            </a:r>
            <a:r>
              <a:rPr baseline="-25000" lang="en"/>
              <a:t>back</a:t>
            </a:r>
            <a:r>
              <a:rPr lang="en"/>
              <a:t>,T</a:t>
            </a:r>
            <a:r>
              <a:rPr baseline="-25000" lang="en"/>
              <a:t>front</a:t>
            </a:r>
            <a:r>
              <a:rPr lang="en"/>
              <a:t>,L</a:t>
            </a:r>
            <a:r>
              <a:rPr baseline="-25000" lang="en"/>
              <a:t>prop</a:t>
            </a:r>
            <a:r>
              <a:rPr lang="en"/>
              <a:t>) through the equation:</a:t>
            </a:r>
            <a:endParaRPr/>
          </a:p>
          <a:p>
            <a:pPr indent="0" lvl="0" marL="0" rtl="0" algn="l">
              <a:spcBef>
                <a:spcPts val="0"/>
              </a:spcBef>
              <a:spcAft>
                <a:spcPts val="0"/>
              </a:spcAft>
              <a:buNone/>
            </a:pPr>
            <a:r>
              <a:t/>
            </a:r>
            <a:endParaRPr/>
          </a:p>
          <a:p>
            <a:pPr indent="0" lvl="0" marL="0" rtl="0" algn="ctr">
              <a:spcBef>
                <a:spcPts val="0"/>
              </a:spcBef>
              <a:spcAft>
                <a:spcPts val="0"/>
              </a:spcAft>
              <a:buClr>
                <a:schemeClr val="dk1"/>
              </a:buClr>
              <a:buSzPts val="1100"/>
              <a:buFont typeface="Arial"/>
              <a:buNone/>
            </a:pPr>
            <a:r>
              <a:rPr lang="en">
                <a:solidFill>
                  <a:schemeClr val="dk1"/>
                </a:solidFill>
              </a:rPr>
              <a:t>g</a:t>
            </a:r>
            <a:r>
              <a:rPr baseline="-25000" lang="en">
                <a:solidFill>
                  <a:schemeClr val="dk1"/>
                </a:solidFill>
              </a:rPr>
              <a:t>0</a:t>
            </a:r>
            <a:r>
              <a:rPr baseline="30000" lang="en">
                <a:solidFill>
                  <a:schemeClr val="dk1"/>
                </a:solidFill>
              </a:rPr>
              <a:t>2</a:t>
            </a:r>
            <a:r>
              <a:rPr lang="en">
                <a:solidFill>
                  <a:schemeClr val="dk1"/>
                </a:solidFill>
              </a:rPr>
              <a:t>L</a:t>
            </a:r>
            <a:r>
              <a:rPr baseline="-25000" lang="en">
                <a:solidFill>
                  <a:schemeClr val="dk1"/>
                </a:solidFill>
              </a:rPr>
              <a:t>prop</a:t>
            </a:r>
            <a:r>
              <a:rPr baseline="30000" lang="en">
                <a:solidFill>
                  <a:schemeClr val="dk1"/>
                </a:solidFill>
              </a:rPr>
              <a:t>2</a:t>
            </a:r>
            <a:r>
              <a:rPr lang="en">
                <a:solidFill>
                  <a:schemeClr val="dk1"/>
                </a:solidFill>
              </a:rPr>
              <a:t>T</a:t>
            </a:r>
            <a:r>
              <a:rPr baseline="-25000" lang="en">
                <a:solidFill>
                  <a:schemeClr val="dk1"/>
                </a:solidFill>
              </a:rPr>
              <a:t>front</a:t>
            </a:r>
            <a:r>
              <a:rPr lang="en">
                <a:solidFill>
                  <a:schemeClr val="dk1"/>
                </a:solidFill>
              </a:rPr>
              <a:t>T</a:t>
            </a:r>
            <a:r>
              <a:rPr baseline="-25000" lang="en">
                <a:solidFill>
                  <a:schemeClr val="dk1"/>
                </a:solidFill>
              </a:rPr>
              <a:t>back</a:t>
            </a:r>
            <a:r>
              <a:rPr lang="en">
                <a:solidFill>
                  <a:schemeClr val="dk1"/>
                </a:solidFill>
              </a:rPr>
              <a:t>&gt;1</a:t>
            </a:r>
            <a:endParaRPr/>
          </a:p>
        </p:txBody>
      </p:sp>
      <p:pic>
        <p:nvPicPr>
          <p:cNvPr id="1629" name="Google Shape;1629;p155"/>
          <p:cNvPicPr preferRelativeResize="0"/>
          <p:nvPr/>
        </p:nvPicPr>
        <p:blipFill>
          <a:blip r:embed="rId3">
            <a:alphaModFix/>
          </a:blip>
          <a:stretch>
            <a:fillRect/>
          </a:stretch>
        </p:blipFill>
        <p:spPr>
          <a:xfrm>
            <a:off x="426915" y="3337125"/>
            <a:ext cx="5885773" cy="1290400"/>
          </a:xfrm>
          <a:prstGeom prst="rect">
            <a:avLst/>
          </a:prstGeom>
          <a:noFill/>
          <a:ln>
            <a:noFill/>
          </a:ln>
        </p:spPr>
      </p:pic>
      <p:sp>
        <p:nvSpPr>
          <p:cNvPr id="1630" name="Google Shape;1630;p155"/>
          <p:cNvSpPr txBox="1"/>
          <p:nvPr/>
        </p:nvSpPr>
        <p:spPr>
          <a:xfrm>
            <a:off x="3775650" y="4132400"/>
            <a:ext cx="11778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t>Sweep Loss</a:t>
            </a:r>
            <a:endParaRPr sz="1200"/>
          </a:p>
        </p:txBody>
      </p:sp>
      <p:sp>
        <p:nvSpPr>
          <p:cNvPr id="1631" name="Google Shape;1631;p155"/>
          <p:cNvSpPr txBox="1"/>
          <p:nvPr/>
        </p:nvSpPr>
        <p:spPr>
          <a:xfrm>
            <a:off x="2261875" y="4234025"/>
            <a:ext cx="11778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t>T=50℃</a:t>
            </a:r>
            <a:endParaRPr sz="1200"/>
          </a:p>
          <a:p>
            <a:pPr indent="0" lvl="0" marL="0" rtl="0" algn="ctr">
              <a:spcBef>
                <a:spcPts val="0"/>
              </a:spcBef>
              <a:spcAft>
                <a:spcPts val="0"/>
              </a:spcAft>
              <a:buNone/>
            </a:pPr>
            <a:r>
              <a:rPr lang="en" sz="1200"/>
              <a:t>J=7kA/cm</a:t>
            </a:r>
            <a:r>
              <a:rPr baseline="30000" lang="en" sz="1200"/>
              <a:t>2</a:t>
            </a:r>
            <a:endParaRPr baseline="30000" sz="1200"/>
          </a:p>
          <a:p>
            <a:pPr indent="0" lvl="0" marL="0" rtl="0" algn="ctr">
              <a:spcBef>
                <a:spcPts val="0"/>
              </a:spcBef>
              <a:spcAft>
                <a:spcPts val="0"/>
              </a:spcAft>
              <a:buNone/>
            </a:pPr>
            <a:r>
              <a:rPr lang="en" sz="1200"/>
              <a:t>L=400um</a:t>
            </a:r>
            <a:endParaRPr sz="1200"/>
          </a:p>
        </p:txBody>
      </p:sp>
      <p:sp>
        <p:nvSpPr>
          <p:cNvPr id="1632" name="Google Shape;1632;p155"/>
          <p:cNvSpPr txBox="1"/>
          <p:nvPr/>
        </p:nvSpPr>
        <p:spPr>
          <a:xfrm>
            <a:off x="691175" y="4546225"/>
            <a:ext cx="11778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t>T</a:t>
            </a:r>
            <a:r>
              <a:rPr baseline="-25000" lang="en" sz="1200"/>
              <a:t>back</a:t>
            </a:r>
            <a:r>
              <a:rPr lang="en" sz="1200"/>
              <a:t>=0.5</a:t>
            </a:r>
            <a:endParaRPr sz="1200"/>
          </a:p>
        </p:txBody>
      </p:sp>
      <p:sp>
        <p:nvSpPr>
          <p:cNvPr id="1633" name="Google Shape;1633;p155"/>
          <p:cNvSpPr txBox="1"/>
          <p:nvPr/>
        </p:nvSpPr>
        <p:spPr>
          <a:xfrm>
            <a:off x="4869225" y="4234025"/>
            <a:ext cx="11778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t>T</a:t>
            </a:r>
            <a:r>
              <a:rPr baseline="-25000" lang="en" sz="1200"/>
              <a:t>front</a:t>
            </a:r>
            <a:r>
              <a:rPr lang="en" sz="1200"/>
              <a:t>=0.5</a:t>
            </a:r>
            <a:endParaRPr sz="1200"/>
          </a:p>
        </p:txBody>
      </p:sp>
      <p:pic>
        <p:nvPicPr>
          <p:cNvPr id="1634" name="Google Shape;1634;p155"/>
          <p:cNvPicPr preferRelativeResize="0"/>
          <p:nvPr/>
        </p:nvPicPr>
        <p:blipFill>
          <a:blip r:embed="rId4">
            <a:alphaModFix/>
          </a:blip>
          <a:stretch>
            <a:fillRect/>
          </a:stretch>
        </p:blipFill>
        <p:spPr>
          <a:xfrm>
            <a:off x="5371501" y="444000"/>
            <a:ext cx="3512724" cy="2214151"/>
          </a:xfrm>
          <a:prstGeom prst="rect">
            <a:avLst/>
          </a:prstGeom>
          <a:noFill/>
          <a:ln>
            <a:noFill/>
          </a:ln>
        </p:spPr>
      </p:pic>
      <p:sp>
        <p:nvSpPr>
          <p:cNvPr id="1635" name="Google Shape;1635;p155"/>
          <p:cNvSpPr txBox="1"/>
          <p:nvPr/>
        </p:nvSpPr>
        <p:spPr>
          <a:xfrm>
            <a:off x="6180325" y="1734800"/>
            <a:ext cx="1643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g</a:t>
            </a:r>
            <a:r>
              <a:rPr baseline="-25000" lang="en"/>
              <a:t>0</a:t>
            </a:r>
            <a:r>
              <a:rPr baseline="30000" lang="en"/>
              <a:t>2</a:t>
            </a:r>
            <a:r>
              <a:rPr lang="en"/>
              <a:t>L</a:t>
            </a:r>
            <a:r>
              <a:rPr baseline="-25000" lang="en"/>
              <a:t>prop</a:t>
            </a:r>
            <a:r>
              <a:rPr baseline="30000" lang="en"/>
              <a:t>2</a:t>
            </a:r>
            <a:r>
              <a:rPr lang="en"/>
              <a:t>T</a:t>
            </a:r>
            <a:r>
              <a:rPr baseline="-25000" lang="en"/>
              <a:t>front</a:t>
            </a:r>
            <a:r>
              <a:rPr lang="en"/>
              <a:t>T</a:t>
            </a:r>
            <a:r>
              <a:rPr baseline="-25000" lang="en"/>
              <a:t>back</a:t>
            </a:r>
            <a:r>
              <a:rPr lang="en"/>
              <a:t>=</a:t>
            </a:r>
            <a:r>
              <a:rPr lang="en"/>
              <a:t>1</a:t>
            </a:r>
            <a:endParaRPr/>
          </a:p>
        </p:txBody>
      </p:sp>
      <p:cxnSp>
        <p:nvCxnSpPr>
          <p:cNvPr id="1636" name="Google Shape;1636;p155"/>
          <p:cNvCxnSpPr/>
          <p:nvPr/>
        </p:nvCxnSpPr>
        <p:spPr>
          <a:xfrm flipH="1" rot="10800000">
            <a:off x="7393350" y="1673950"/>
            <a:ext cx="860400" cy="142200"/>
          </a:xfrm>
          <a:prstGeom prst="straightConnector1">
            <a:avLst/>
          </a:prstGeom>
          <a:noFill/>
          <a:ln cap="flat" cmpd="sng" w="19050">
            <a:solidFill>
              <a:schemeClr val="dk2"/>
            </a:solidFill>
            <a:prstDash val="solid"/>
            <a:round/>
            <a:headEnd len="med" w="med" type="none"/>
            <a:tailEnd len="med" w="med" type="triangle"/>
          </a:ln>
        </p:spPr>
      </p:cxnSp>
      <p:cxnSp>
        <p:nvCxnSpPr>
          <p:cNvPr id="1637" name="Google Shape;1637;p155"/>
          <p:cNvCxnSpPr/>
          <p:nvPr/>
        </p:nvCxnSpPr>
        <p:spPr>
          <a:xfrm rot="10800000">
            <a:off x="8494250" y="2266825"/>
            <a:ext cx="0" cy="484500"/>
          </a:xfrm>
          <a:prstGeom prst="straightConnector1">
            <a:avLst/>
          </a:prstGeom>
          <a:noFill/>
          <a:ln cap="flat" cmpd="sng" w="19050">
            <a:solidFill>
              <a:schemeClr val="dk2"/>
            </a:solidFill>
            <a:prstDash val="solid"/>
            <a:round/>
            <a:headEnd len="med" w="med" type="none"/>
            <a:tailEnd len="med" w="med" type="triangle"/>
          </a:ln>
        </p:spPr>
      </p:cxnSp>
      <p:sp>
        <p:nvSpPr>
          <p:cNvPr id="1638" name="Google Shape;1638;p155"/>
          <p:cNvSpPr txBox="1"/>
          <p:nvPr/>
        </p:nvSpPr>
        <p:spPr>
          <a:xfrm>
            <a:off x="7632900" y="2751325"/>
            <a:ext cx="15111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t>Limited by simulation termination condition</a:t>
            </a:r>
            <a:endParaRPr sz="1000"/>
          </a:p>
        </p:txBody>
      </p:sp>
      <p:sp>
        <p:nvSpPr>
          <p:cNvPr id="1639" name="Google Shape;1639;p155"/>
          <p:cNvSpPr txBox="1"/>
          <p:nvPr/>
        </p:nvSpPr>
        <p:spPr>
          <a:xfrm>
            <a:off x="2261875" y="3616625"/>
            <a:ext cx="11778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t>g</a:t>
            </a:r>
            <a:endParaRPr sz="1200"/>
          </a:p>
        </p:txBody>
      </p:sp>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3" name="Shape 1643"/>
        <p:cNvGrpSpPr/>
        <p:nvPr/>
      </p:nvGrpSpPr>
      <p:grpSpPr>
        <a:xfrm>
          <a:off x="0" y="0"/>
          <a:ext cx="0" cy="0"/>
          <a:chOff x="0" y="0"/>
          <a:chExt cx="0" cy="0"/>
        </a:xfrm>
      </p:grpSpPr>
      <p:sp>
        <p:nvSpPr>
          <p:cNvPr id="1644" name="Google Shape;1644;p156"/>
          <p:cNvSpPr txBox="1"/>
          <p:nvPr>
            <p:ph type="title"/>
          </p:nvPr>
        </p:nvSpPr>
        <p:spPr>
          <a:xfrm>
            <a:off x="774075" y="0"/>
            <a:ext cx="7030500" cy="444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Good papers reference</a:t>
            </a:r>
            <a:endParaRPr/>
          </a:p>
        </p:txBody>
      </p:sp>
      <p:sp>
        <p:nvSpPr>
          <p:cNvPr id="1645" name="Google Shape;1645;p156"/>
          <p:cNvSpPr txBox="1"/>
          <p:nvPr>
            <p:ph idx="1" type="body"/>
          </p:nvPr>
        </p:nvSpPr>
        <p:spPr>
          <a:xfrm>
            <a:off x="774075" y="569025"/>
            <a:ext cx="7560300" cy="396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Some papers I reference often that I keep needing to find:</a:t>
            </a:r>
            <a:endParaRPr/>
          </a:p>
          <a:p>
            <a:pPr indent="0" lvl="0" marL="0" rtl="0" algn="l">
              <a:spcBef>
                <a:spcPts val="0"/>
              </a:spcBef>
              <a:spcAft>
                <a:spcPts val="0"/>
              </a:spcAft>
              <a:buNone/>
            </a:pPr>
            <a:r>
              <a:rPr lang="en" u="sng">
                <a:solidFill>
                  <a:schemeClr val="hlink"/>
                </a:solidFill>
                <a:hlinkClick r:id="rId3"/>
              </a:rPr>
              <a:t>Bowers tutorial paper</a:t>
            </a:r>
            <a:endParaRPr/>
          </a:p>
          <a:p>
            <a:pPr indent="0" lvl="0" marL="0" rtl="0" algn="l">
              <a:spcBef>
                <a:spcPts val="0"/>
              </a:spcBef>
              <a:spcAft>
                <a:spcPts val="0"/>
              </a:spcAft>
              <a:buNone/>
            </a:pPr>
            <a:r>
              <a:rPr lang="en" u="sng">
                <a:solidFill>
                  <a:schemeClr val="hlink"/>
                </a:solidFill>
                <a:hlinkClick r:id="rId4"/>
              </a:rPr>
              <a:t>“How to design a tunable laser” paper from M. Gioannini group</a:t>
            </a:r>
            <a:endParaRPr/>
          </a:p>
          <a:p>
            <a:pPr indent="0" lvl="0" marL="0" rtl="0" algn="l">
              <a:spcBef>
                <a:spcPts val="0"/>
              </a:spcBef>
              <a:spcAft>
                <a:spcPts val="0"/>
              </a:spcAft>
              <a:buNone/>
            </a:pPr>
            <a:r>
              <a:rPr lang="en" u="sng">
                <a:solidFill>
                  <a:schemeClr val="hlink"/>
                </a:solidFill>
                <a:hlinkClick r:id="rId5"/>
              </a:rPr>
              <a:t>This NLA paper has some discussion + derivation on SMSR</a:t>
            </a:r>
            <a:endParaRPr/>
          </a:p>
        </p:txBody>
      </p:sp>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9" name="Shape 1649"/>
        <p:cNvGrpSpPr/>
        <p:nvPr/>
      </p:nvGrpSpPr>
      <p:grpSpPr>
        <a:xfrm>
          <a:off x="0" y="0"/>
          <a:ext cx="0" cy="0"/>
          <a:chOff x="0" y="0"/>
          <a:chExt cx="0" cy="0"/>
        </a:xfrm>
      </p:grpSpPr>
      <p:sp>
        <p:nvSpPr>
          <p:cNvPr id="1650" name="Google Shape;1650;p157"/>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Sanity Checking Laser Design</a:t>
            </a:r>
            <a:endParaRPr/>
          </a:p>
        </p:txBody>
      </p:sp>
      <p:sp>
        <p:nvSpPr>
          <p:cNvPr id="1651" name="Google Shape;1651;p157"/>
          <p:cNvSpPr txBox="1"/>
          <p:nvPr>
            <p:ph idx="1" type="subTitle"/>
          </p:nvPr>
        </p:nvSpPr>
        <p:spPr>
          <a:xfrm>
            <a:off x="311700" y="2834125"/>
            <a:ext cx="8520600" cy="792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5" name="Shape 1655"/>
        <p:cNvGrpSpPr/>
        <p:nvPr/>
      </p:nvGrpSpPr>
      <p:grpSpPr>
        <a:xfrm>
          <a:off x="0" y="0"/>
          <a:ext cx="0" cy="0"/>
          <a:chOff x="0" y="0"/>
          <a:chExt cx="0" cy="0"/>
        </a:xfrm>
      </p:grpSpPr>
      <p:sp>
        <p:nvSpPr>
          <p:cNvPr id="1656" name="Google Shape;1656;p158"/>
          <p:cNvSpPr txBox="1"/>
          <p:nvPr>
            <p:ph type="title"/>
          </p:nvPr>
        </p:nvSpPr>
        <p:spPr>
          <a:xfrm>
            <a:off x="774075" y="0"/>
            <a:ext cx="7030500" cy="444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rPr>
              <a:t>OpenLight Reference Laser Design: Making Sense of This Performance</a:t>
            </a:r>
            <a:endParaRPr/>
          </a:p>
        </p:txBody>
      </p:sp>
      <p:sp>
        <p:nvSpPr>
          <p:cNvPr id="1657" name="Google Shape;1657;p158"/>
          <p:cNvSpPr txBox="1"/>
          <p:nvPr>
            <p:ph idx="1" type="body"/>
          </p:nvPr>
        </p:nvSpPr>
        <p:spPr>
          <a:xfrm>
            <a:off x="774075" y="569025"/>
            <a:ext cx="4513200" cy="2145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I’m checking power at a few locations to understand why this performs well.</a:t>
            </a:r>
            <a:endParaRPr/>
          </a:p>
          <a:p>
            <a:pPr indent="0" lvl="0" marL="0" rtl="0" algn="l">
              <a:spcBef>
                <a:spcPts val="0"/>
              </a:spcBef>
              <a:spcAft>
                <a:spcPts val="0"/>
              </a:spcAft>
              <a:buNone/>
            </a:pPr>
            <a:r>
              <a:rPr lang="en"/>
              <a:t>All of these slides will be assuming optimally tuned values for output power (coupling, phase, resonance)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~3dB loss going </a:t>
            </a:r>
            <a:r>
              <a:rPr lang="en"/>
              <a:t>through both rings. </a:t>
            </a:r>
            <a:r>
              <a:rPr lang="en" u="sng">
                <a:solidFill>
                  <a:schemeClr val="hlink"/>
                </a:solidFill>
                <a:hlinkClick action="ppaction://hlinksldjump" r:id="rId3"/>
              </a:rPr>
              <a:t>Value makes sense from previous slides NLA vernier ring measurementes</a:t>
            </a:r>
            <a:r>
              <a:rPr lang="en"/>
              <a:t>.</a:t>
            </a:r>
            <a:endParaRPr/>
          </a:p>
          <a:p>
            <a:pPr indent="0" lvl="0" marL="0" rtl="0" algn="l">
              <a:spcBef>
                <a:spcPts val="0"/>
              </a:spcBef>
              <a:spcAft>
                <a:spcPts val="0"/>
              </a:spcAft>
              <a:buNone/>
            </a:pPr>
            <a:r>
              <a:rPr lang="en"/>
              <a:t>We have 10mW of light in both arms after y-junction. ~20mW entering rings gives 3dB loss from referenced slide.</a:t>
            </a:r>
            <a:endParaRPr/>
          </a:p>
        </p:txBody>
      </p:sp>
      <p:pic>
        <p:nvPicPr>
          <p:cNvPr id="1658" name="Google Shape;1658;p158"/>
          <p:cNvPicPr preferRelativeResize="0"/>
          <p:nvPr/>
        </p:nvPicPr>
        <p:blipFill>
          <a:blip r:embed="rId4">
            <a:alphaModFix/>
          </a:blip>
          <a:stretch>
            <a:fillRect/>
          </a:stretch>
        </p:blipFill>
        <p:spPr>
          <a:xfrm>
            <a:off x="357025" y="2646925"/>
            <a:ext cx="5805676" cy="2242351"/>
          </a:xfrm>
          <a:prstGeom prst="rect">
            <a:avLst/>
          </a:prstGeom>
          <a:noFill/>
          <a:ln>
            <a:noFill/>
          </a:ln>
        </p:spPr>
      </p:pic>
      <p:pic>
        <p:nvPicPr>
          <p:cNvPr id="1659" name="Google Shape;1659;p158"/>
          <p:cNvPicPr preferRelativeResize="0"/>
          <p:nvPr/>
        </p:nvPicPr>
        <p:blipFill>
          <a:blip r:embed="rId5">
            <a:alphaModFix/>
          </a:blip>
          <a:stretch>
            <a:fillRect/>
          </a:stretch>
        </p:blipFill>
        <p:spPr>
          <a:xfrm>
            <a:off x="5287350" y="599775"/>
            <a:ext cx="3782625" cy="2011375"/>
          </a:xfrm>
          <a:prstGeom prst="rect">
            <a:avLst/>
          </a:prstGeom>
          <a:noFill/>
          <a:ln>
            <a:noFill/>
          </a:ln>
        </p:spPr>
      </p:pic>
      <p:cxnSp>
        <p:nvCxnSpPr>
          <p:cNvPr id="1660" name="Google Shape;1660;p158"/>
          <p:cNvCxnSpPr>
            <a:stCxn id="1661" idx="0"/>
          </p:cNvCxnSpPr>
          <p:nvPr/>
        </p:nvCxnSpPr>
        <p:spPr>
          <a:xfrm flipH="1" rot="10800000">
            <a:off x="5797600" y="2061000"/>
            <a:ext cx="985500" cy="1590600"/>
          </a:xfrm>
          <a:prstGeom prst="straightConnector1">
            <a:avLst/>
          </a:prstGeom>
          <a:noFill/>
          <a:ln cap="flat" cmpd="sng" w="19050">
            <a:solidFill>
              <a:srgbClr val="FF3300"/>
            </a:solidFill>
            <a:prstDash val="solid"/>
            <a:round/>
            <a:headEnd len="med" w="med" type="none"/>
            <a:tailEnd len="med" w="med" type="triangle"/>
          </a:ln>
        </p:spPr>
      </p:cxnSp>
      <p:sp>
        <p:nvSpPr>
          <p:cNvPr id="1661" name="Google Shape;1661;p158"/>
          <p:cNvSpPr/>
          <p:nvPr/>
        </p:nvSpPr>
        <p:spPr>
          <a:xfrm>
            <a:off x="5732500" y="3651600"/>
            <a:ext cx="130200" cy="240000"/>
          </a:xfrm>
          <a:prstGeom prst="rect">
            <a:avLst/>
          </a:prstGeom>
          <a:noFill/>
          <a:ln cap="flat" cmpd="sng" w="19050">
            <a:solidFill>
              <a:srgbClr val="FF33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158"/>
          <p:cNvSpPr txBox="1"/>
          <p:nvPr/>
        </p:nvSpPr>
        <p:spPr>
          <a:xfrm>
            <a:off x="6430600" y="850325"/>
            <a:ext cx="22491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FF0000"/>
                </a:solidFill>
              </a:rPr>
              <a:t>P</a:t>
            </a:r>
            <a:r>
              <a:rPr baseline="-25000" lang="en">
                <a:solidFill>
                  <a:srgbClr val="FF0000"/>
                </a:solidFill>
              </a:rPr>
              <a:t>fwd</a:t>
            </a:r>
            <a:r>
              <a:rPr lang="en">
                <a:solidFill>
                  <a:srgbClr val="FF0000"/>
                </a:solidFill>
              </a:rPr>
              <a:t>=10.2 mW</a:t>
            </a:r>
            <a:endParaRPr>
              <a:solidFill>
                <a:srgbClr val="FFFF00"/>
              </a:solidFill>
            </a:endParaRPr>
          </a:p>
          <a:p>
            <a:pPr indent="0" lvl="0" marL="0" rtl="0" algn="ctr">
              <a:spcBef>
                <a:spcPts val="0"/>
              </a:spcBef>
              <a:spcAft>
                <a:spcPts val="0"/>
              </a:spcAft>
              <a:buClr>
                <a:schemeClr val="dk1"/>
              </a:buClr>
              <a:buSzPts val="1100"/>
              <a:buFont typeface="Arial"/>
              <a:buNone/>
            </a:pPr>
            <a:r>
              <a:rPr lang="en">
                <a:solidFill>
                  <a:srgbClr val="FFFF00"/>
                </a:solidFill>
              </a:rPr>
              <a:t>P</a:t>
            </a:r>
            <a:r>
              <a:rPr baseline="-25000" lang="en">
                <a:solidFill>
                  <a:srgbClr val="FFFF00"/>
                </a:solidFill>
              </a:rPr>
              <a:t>rev</a:t>
            </a:r>
            <a:r>
              <a:rPr lang="en">
                <a:solidFill>
                  <a:srgbClr val="FFFF00"/>
                </a:solidFill>
              </a:rPr>
              <a:t> = 5.5 mW</a:t>
            </a:r>
            <a:endParaRPr>
              <a:solidFill>
                <a:srgbClr val="00FFFF"/>
              </a:solidFill>
            </a:endParaRPr>
          </a:p>
        </p:txBody>
      </p:sp>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6" name="Shape 1666"/>
        <p:cNvGrpSpPr/>
        <p:nvPr/>
      </p:nvGrpSpPr>
      <p:grpSpPr>
        <a:xfrm>
          <a:off x="0" y="0"/>
          <a:ext cx="0" cy="0"/>
          <a:chOff x="0" y="0"/>
          <a:chExt cx="0" cy="0"/>
        </a:xfrm>
      </p:grpSpPr>
      <p:pic>
        <p:nvPicPr>
          <p:cNvPr id="1667" name="Google Shape;1667;p159"/>
          <p:cNvPicPr preferRelativeResize="0"/>
          <p:nvPr/>
        </p:nvPicPr>
        <p:blipFill>
          <a:blip r:embed="rId3">
            <a:alphaModFix/>
          </a:blip>
          <a:stretch>
            <a:fillRect/>
          </a:stretch>
        </p:blipFill>
        <p:spPr>
          <a:xfrm>
            <a:off x="5287274" y="569025"/>
            <a:ext cx="4020951" cy="2344275"/>
          </a:xfrm>
          <a:prstGeom prst="rect">
            <a:avLst/>
          </a:prstGeom>
          <a:noFill/>
          <a:ln>
            <a:noFill/>
          </a:ln>
        </p:spPr>
      </p:pic>
      <p:sp>
        <p:nvSpPr>
          <p:cNvPr id="1668" name="Google Shape;1668;p159"/>
          <p:cNvSpPr txBox="1"/>
          <p:nvPr>
            <p:ph type="title"/>
          </p:nvPr>
        </p:nvSpPr>
        <p:spPr>
          <a:xfrm>
            <a:off x="774075" y="0"/>
            <a:ext cx="7030500" cy="444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rPr>
              <a:t>OpenLight Reference Laser Design: Making Sense of This Performance</a:t>
            </a:r>
            <a:endParaRPr/>
          </a:p>
        </p:txBody>
      </p:sp>
      <p:sp>
        <p:nvSpPr>
          <p:cNvPr id="1669" name="Google Shape;1669;p159"/>
          <p:cNvSpPr txBox="1"/>
          <p:nvPr>
            <p:ph idx="1" type="body"/>
          </p:nvPr>
        </p:nvSpPr>
        <p:spPr>
          <a:xfrm>
            <a:off x="774075" y="569025"/>
            <a:ext cx="4513200" cy="2145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can calculate that the amount of loss seenby forward and backward wave in top ring are the same:</a:t>
            </a:r>
            <a:endParaRPr/>
          </a:p>
          <a:p>
            <a:pPr indent="0" lvl="0" marL="0" rtl="0" algn="l">
              <a:spcBef>
                <a:spcPts val="0"/>
              </a:spcBef>
              <a:spcAft>
                <a:spcPts val="0"/>
              </a:spcAft>
              <a:buNone/>
            </a:pPr>
            <a:r>
              <a:rPr lang="en"/>
              <a:t>6.65 mW / 10mW = 5.5mW/8.44mW</a:t>
            </a:r>
            <a:endParaRPr/>
          </a:p>
          <a:p>
            <a:pPr indent="0" lvl="0" marL="0" rtl="0" algn="l">
              <a:spcBef>
                <a:spcPts val="0"/>
              </a:spcBef>
              <a:spcAft>
                <a:spcPts val="0"/>
              </a:spcAft>
              <a:buNone/>
            </a:pPr>
            <a:r>
              <a:t/>
            </a:r>
            <a:endParaRPr/>
          </a:p>
        </p:txBody>
      </p:sp>
      <p:pic>
        <p:nvPicPr>
          <p:cNvPr id="1670" name="Google Shape;1670;p159"/>
          <p:cNvPicPr preferRelativeResize="0"/>
          <p:nvPr/>
        </p:nvPicPr>
        <p:blipFill>
          <a:blip r:embed="rId4">
            <a:alphaModFix/>
          </a:blip>
          <a:stretch>
            <a:fillRect/>
          </a:stretch>
        </p:blipFill>
        <p:spPr>
          <a:xfrm>
            <a:off x="357025" y="2646925"/>
            <a:ext cx="5805676" cy="2242351"/>
          </a:xfrm>
          <a:prstGeom prst="rect">
            <a:avLst/>
          </a:prstGeom>
          <a:noFill/>
          <a:ln>
            <a:noFill/>
          </a:ln>
        </p:spPr>
      </p:pic>
      <p:cxnSp>
        <p:nvCxnSpPr>
          <p:cNvPr id="1671" name="Google Shape;1671;p159"/>
          <p:cNvCxnSpPr>
            <a:stCxn id="1672" idx="0"/>
          </p:cNvCxnSpPr>
          <p:nvPr/>
        </p:nvCxnSpPr>
        <p:spPr>
          <a:xfrm flipH="1" rot="10800000">
            <a:off x="6147775" y="2061050"/>
            <a:ext cx="635400" cy="1710600"/>
          </a:xfrm>
          <a:prstGeom prst="straightConnector1">
            <a:avLst/>
          </a:prstGeom>
          <a:noFill/>
          <a:ln cap="flat" cmpd="sng" w="19050">
            <a:solidFill>
              <a:srgbClr val="FF3300"/>
            </a:solidFill>
            <a:prstDash val="solid"/>
            <a:round/>
            <a:headEnd len="med" w="med" type="none"/>
            <a:tailEnd len="med" w="med" type="triangle"/>
          </a:ln>
        </p:spPr>
      </p:cxnSp>
      <p:sp>
        <p:nvSpPr>
          <p:cNvPr id="1672" name="Google Shape;1672;p159"/>
          <p:cNvSpPr/>
          <p:nvPr/>
        </p:nvSpPr>
        <p:spPr>
          <a:xfrm>
            <a:off x="6082675" y="3771650"/>
            <a:ext cx="130200" cy="240000"/>
          </a:xfrm>
          <a:prstGeom prst="rect">
            <a:avLst/>
          </a:prstGeom>
          <a:noFill/>
          <a:ln cap="flat" cmpd="sng" w="19050">
            <a:solidFill>
              <a:srgbClr val="FF33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159"/>
          <p:cNvSpPr txBox="1"/>
          <p:nvPr/>
        </p:nvSpPr>
        <p:spPr>
          <a:xfrm>
            <a:off x="6430600" y="727938"/>
            <a:ext cx="22491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lang="en">
                <a:solidFill>
                  <a:srgbClr val="FFFF00"/>
                </a:solidFill>
              </a:rPr>
              <a:t>P</a:t>
            </a:r>
            <a:r>
              <a:rPr baseline="-25000" lang="en">
                <a:solidFill>
                  <a:srgbClr val="FFFF00"/>
                </a:solidFill>
              </a:rPr>
              <a:t>rev</a:t>
            </a:r>
            <a:r>
              <a:rPr lang="en">
                <a:solidFill>
                  <a:srgbClr val="FFFF00"/>
                </a:solidFill>
              </a:rPr>
              <a:t> = 8.44 mW</a:t>
            </a:r>
            <a:endParaRPr>
              <a:solidFill>
                <a:srgbClr val="FFFF00"/>
              </a:solidFill>
            </a:endParaRPr>
          </a:p>
          <a:p>
            <a:pPr indent="0" lvl="0" marL="0" rtl="0" algn="ctr">
              <a:spcBef>
                <a:spcPts val="0"/>
              </a:spcBef>
              <a:spcAft>
                <a:spcPts val="0"/>
              </a:spcAft>
              <a:buClr>
                <a:schemeClr val="dk1"/>
              </a:buClr>
              <a:buSzPts val="1100"/>
              <a:buFont typeface="Arial"/>
              <a:buNone/>
            </a:pPr>
            <a:r>
              <a:t/>
            </a:r>
            <a:endParaRPr>
              <a:solidFill>
                <a:srgbClr val="FFFF00"/>
              </a:solidFill>
            </a:endParaRPr>
          </a:p>
          <a:p>
            <a:pPr indent="0" lvl="0" marL="0" rtl="0" algn="ctr">
              <a:spcBef>
                <a:spcPts val="0"/>
              </a:spcBef>
              <a:spcAft>
                <a:spcPts val="0"/>
              </a:spcAft>
              <a:buClr>
                <a:schemeClr val="dk1"/>
              </a:buClr>
              <a:buSzPts val="1100"/>
              <a:buFont typeface="Arial"/>
              <a:buNone/>
            </a:pPr>
            <a:r>
              <a:rPr lang="en">
                <a:solidFill>
                  <a:srgbClr val="FF0000"/>
                </a:solidFill>
              </a:rPr>
              <a:t>P</a:t>
            </a:r>
            <a:r>
              <a:rPr baseline="-25000" lang="en">
                <a:solidFill>
                  <a:srgbClr val="FF0000"/>
                </a:solidFill>
              </a:rPr>
              <a:t>fwd</a:t>
            </a:r>
            <a:r>
              <a:rPr lang="en">
                <a:solidFill>
                  <a:srgbClr val="FF0000"/>
                </a:solidFill>
              </a:rPr>
              <a:t>= 6.65 mW</a:t>
            </a:r>
            <a:endParaRPr>
              <a:solidFill>
                <a:srgbClr val="FFFF00"/>
              </a:solidFill>
            </a:endParaRPr>
          </a:p>
        </p:txBody>
      </p:sp>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7" name="Shape 1677"/>
        <p:cNvGrpSpPr/>
        <p:nvPr/>
      </p:nvGrpSpPr>
      <p:grpSpPr>
        <a:xfrm>
          <a:off x="0" y="0"/>
          <a:ext cx="0" cy="0"/>
          <a:chOff x="0" y="0"/>
          <a:chExt cx="0" cy="0"/>
        </a:xfrm>
      </p:grpSpPr>
      <p:pic>
        <p:nvPicPr>
          <p:cNvPr id="1678" name="Google Shape;1678;p160"/>
          <p:cNvPicPr preferRelativeResize="0"/>
          <p:nvPr/>
        </p:nvPicPr>
        <p:blipFill>
          <a:blip r:embed="rId3">
            <a:alphaModFix/>
          </a:blip>
          <a:stretch>
            <a:fillRect/>
          </a:stretch>
        </p:blipFill>
        <p:spPr>
          <a:xfrm>
            <a:off x="5442400" y="569025"/>
            <a:ext cx="3620250" cy="2443449"/>
          </a:xfrm>
          <a:prstGeom prst="rect">
            <a:avLst/>
          </a:prstGeom>
          <a:noFill/>
          <a:ln>
            <a:noFill/>
          </a:ln>
        </p:spPr>
      </p:pic>
      <p:sp>
        <p:nvSpPr>
          <p:cNvPr id="1679" name="Google Shape;1679;p160"/>
          <p:cNvSpPr txBox="1"/>
          <p:nvPr>
            <p:ph type="title"/>
          </p:nvPr>
        </p:nvSpPr>
        <p:spPr>
          <a:xfrm>
            <a:off x="774075" y="0"/>
            <a:ext cx="7030500" cy="444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rPr>
              <a:t>OpenLight Reference Laser Design: Making Sense of This Performance</a:t>
            </a:r>
            <a:endParaRPr/>
          </a:p>
        </p:txBody>
      </p:sp>
      <p:sp>
        <p:nvSpPr>
          <p:cNvPr id="1680" name="Google Shape;1680;p160"/>
          <p:cNvSpPr txBox="1"/>
          <p:nvPr>
            <p:ph idx="1" type="body"/>
          </p:nvPr>
        </p:nvSpPr>
        <p:spPr>
          <a:xfrm>
            <a:off x="774075" y="569025"/>
            <a:ext cx="4513200" cy="2145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can calculate that the amount of loss seen by forward and backward wave in top ring are the same:</a:t>
            </a:r>
            <a:endParaRPr/>
          </a:p>
          <a:p>
            <a:pPr indent="0" lvl="0" marL="0" rtl="0" algn="l">
              <a:spcBef>
                <a:spcPts val="0"/>
              </a:spcBef>
              <a:spcAft>
                <a:spcPts val="0"/>
              </a:spcAft>
              <a:buNone/>
            </a:pPr>
            <a:r>
              <a:t/>
            </a:r>
            <a:endParaRPr/>
          </a:p>
        </p:txBody>
      </p:sp>
      <p:pic>
        <p:nvPicPr>
          <p:cNvPr id="1681" name="Google Shape;1681;p160"/>
          <p:cNvPicPr preferRelativeResize="0"/>
          <p:nvPr/>
        </p:nvPicPr>
        <p:blipFill>
          <a:blip r:embed="rId4">
            <a:alphaModFix/>
          </a:blip>
          <a:stretch>
            <a:fillRect/>
          </a:stretch>
        </p:blipFill>
        <p:spPr>
          <a:xfrm>
            <a:off x="357025" y="2646925"/>
            <a:ext cx="5805676" cy="2242351"/>
          </a:xfrm>
          <a:prstGeom prst="rect">
            <a:avLst/>
          </a:prstGeom>
          <a:noFill/>
          <a:ln>
            <a:noFill/>
          </a:ln>
        </p:spPr>
      </p:pic>
      <p:cxnSp>
        <p:nvCxnSpPr>
          <p:cNvPr id="1682" name="Google Shape;1682;p160"/>
          <p:cNvCxnSpPr>
            <a:stCxn id="1683" idx="0"/>
          </p:cNvCxnSpPr>
          <p:nvPr/>
        </p:nvCxnSpPr>
        <p:spPr>
          <a:xfrm flipH="1" rot="10800000">
            <a:off x="5747600" y="1570625"/>
            <a:ext cx="1605600" cy="2381100"/>
          </a:xfrm>
          <a:prstGeom prst="straightConnector1">
            <a:avLst/>
          </a:prstGeom>
          <a:noFill/>
          <a:ln cap="flat" cmpd="sng" w="19050">
            <a:solidFill>
              <a:srgbClr val="FF3300"/>
            </a:solidFill>
            <a:prstDash val="solid"/>
            <a:round/>
            <a:headEnd len="med" w="med" type="none"/>
            <a:tailEnd len="med" w="med" type="triangle"/>
          </a:ln>
        </p:spPr>
      </p:cxnSp>
      <p:sp>
        <p:nvSpPr>
          <p:cNvPr id="1683" name="Google Shape;1683;p160"/>
          <p:cNvSpPr/>
          <p:nvPr/>
        </p:nvSpPr>
        <p:spPr>
          <a:xfrm>
            <a:off x="5682500" y="3951725"/>
            <a:ext cx="130200" cy="240000"/>
          </a:xfrm>
          <a:prstGeom prst="rect">
            <a:avLst/>
          </a:prstGeom>
          <a:noFill/>
          <a:ln cap="flat" cmpd="sng" w="19050">
            <a:solidFill>
              <a:srgbClr val="FF33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160"/>
          <p:cNvSpPr txBox="1"/>
          <p:nvPr/>
        </p:nvSpPr>
        <p:spPr>
          <a:xfrm>
            <a:off x="6370575" y="857988"/>
            <a:ext cx="22491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lang="en">
                <a:solidFill>
                  <a:srgbClr val="4A86E8"/>
                </a:solidFill>
              </a:rPr>
              <a:t>P</a:t>
            </a:r>
            <a:r>
              <a:rPr baseline="-25000" lang="en">
                <a:solidFill>
                  <a:srgbClr val="4A86E8"/>
                </a:solidFill>
              </a:rPr>
              <a:t>rev</a:t>
            </a:r>
            <a:r>
              <a:rPr lang="en">
                <a:solidFill>
                  <a:srgbClr val="4A86E8"/>
                </a:solidFill>
              </a:rPr>
              <a:t> = 10.2 mW</a:t>
            </a:r>
            <a:endParaRPr>
              <a:solidFill>
                <a:srgbClr val="4A86E8"/>
              </a:solidFill>
            </a:endParaRPr>
          </a:p>
          <a:p>
            <a:pPr indent="0" lvl="0" marL="0" rtl="0" algn="ctr">
              <a:spcBef>
                <a:spcPts val="0"/>
              </a:spcBef>
              <a:spcAft>
                <a:spcPts val="0"/>
              </a:spcAft>
              <a:buClr>
                <a:schemeClr val="dk1"/>
              </a:buClr>
              <a:buSzPts val="1100"/>
              <a:buFont typeface="Arial"/>
              <a:buNone/>
            </a:pPr>
            <a:r>
              <a:rPr lang="en">
                <a:solidFill>
                  <a:srgbClr val="00FF00"/>
                </a:solidFill>
              </a:rPr>
              <a:t>P</a:t>
            </a:r>
            <a:r>
              <a:rPr baseline="-25000" lang="en">
                <a:solidFill>
                  <a:srgbClr val="00FF00"/>
                </a:solidFill>
              </a:rPr>
              <a:t>fwd</a:t>
            </a:r>
            <a:r>
              <a:rPr lang="en">
                <a:solidFill>
                  <a:srgbClr val="00FF00"/>
                </a:solidFill>
              </a:rPr>
              <a:t>= 5.5 mW</a:t>
            </a:r>
            <a:endParaRPr>
              <a:solidFill>
                <a:srgbClr val="00FF00"/>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35"/>
          <p:cNvSpPr txBox="1"/>
          <p:nvPr>
            <p:ph type="title"/>
          </p:nvPr>
        </p:nvSpPr>
        <p:spPr>
          <a:xfrm>
            <a:off x="774075" y="0"/>
            <a:ext cx="7030500" cy="444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35"/>
          <p:cNvSpPr txBox="1"/>
          <p:nvPr>
            <p:ph idx="1" type="body"/>
          </p:nvPr>
        </p:nvSpPr>
        <p:spPr>
          <a:xfrm>
            <a:off x="774075" y="569025"/>
            <a:ext cx="7560300" cy="396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226" name="Google Shape;226;p35"/>
          <p:cNvPicPr preferRelativeResize="0"/>
          <p:nvPr/>
        </p:nvPicPr>
        <p:blipFill>
          <a:blip r:embed="rId3">
            <a:alphaModFix/>
          </a:blip>
          <a:stretch>
            <a:fillRect/>
          </a:stretch>
        </p:blipFill>
        <p:spPr>
          <a:xfrm>
            <a:off x="1213026" y="454550"/>
            <a:ext cx="7439073" cy="4688951"/>
          </a:xfrm>
          <a:prstGeom prst="rect">
            <a:avLst/>
          </a:prstGeom>
          <a:noFill/>
          <a:ln>
            <a:noFill/>
          </a:ln>
        </p:spPr>
      </p:pic>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8" name="Shape 1688"/>
        <p:cNvGrpSpPr/>
        <p:nvPr/>
      </p:nvGrpSpPr>
      <p:grpSpPr>
        <a:xfrm>
          <a:off x="0" y="0"/>
          <a:ext cx="0" cy="0"/>
          <a:chOff x="0" y="0"/>
          <a:chExt cx="0" cy="0"/>
        </a:xfrm>
      </p:grpSpPr>
      <p:pic>
        <p:nvPicPr>
          <p:cNvPr id="1689" name="Google Shape;1689;p161"/>
          <p:cNvPicPr preferRelativeResize="0"/>
          <p:nvPr/>
        </p:nvPicPr>
        <p:blipFill>
          <a:blip r:embed="rId3">
            <a:alphaModFix/>
          </a:blip>
          <a:stretch>
            <a:fillRect/>
          </a:stretch>
        </p:blipFill>
        <p:spPr>
          <a:xfrm>
            <a:off x="5592425" y="555500"/>
            <a:ext cx="3202026" cy="2172950"/>
          </a:xfrm>
          <a:prstGeom prst="rect">
            <a:avLst/>
          </a:prstGeom>
          <a:noFill/>
          <a:ln>
            <a:noFill/>
          </a:ln>
        </p:spPr>
      </p:pic>
      <p:sp>
        <p:nvSpPr>
          <p:cNvPr id="1690" name="Google Shape;1690;p161"/>
          <p:cNvSpPr txBox="1"/>
          <p:nvPr>
            <p:ph type="title"/>
          </p:nvPr>
        </p:nvSpPr>
        <p:spPr>
          <a:xfrm>
            <a:off x="774075" y="0"/>
            <a:ext cx="7030500" cy="444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rPr>
              <a:t>OpenLight Reference Laser Design: Making Sense of This Performance</a:t>
            </a:r>
            <a:endParaRPr/>
          </a:p>
        </p:txBody>
      </p:sp>
      <p:sp>
        <p:nvSpPr>
          <p:cNvPr id="1691" name="Google Shape;1691;p161"/>
          <p:cNvSpPr txBox="1"/>
          <p:nvPr>
            <p:ph idx="1" type="body"/>
          </p:nvPr>
        </p:nvSpPr>
        <p:spPr>
          <a:xfrm>
            <a:off x="774075" y="569025"/>
            <a:ext cx="4513200" cy="2145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forward wave is almost 2x power after MMI (some intrinsic loss in model)</a:t>
            </a:r>
            <a:endParaRPr/>
          </a:p>
          <a:p>
            <a:pPr indent="0" lvl="0" marL="0" rtl="0" algn="l">
              <a:spcBef>
                <a:spcPts val="0"/>
              </a:spcBef>
              <a:spcAft>
                <a:spcPts val="0"/>
              </a:spcAft>
              <a:buNone/>
            </a:pPr>
            <a:r>
              <a:rPr lang="en"/>
              <a:t>We again see ~3dB NLA loss of the two rings</a:t>
            </a:r>
            <a:endParaRPr/>
          </a:p>
          <a:p>
            <a:pPr indent="0" lvl="0" marL="0" rtl="0" algn="l">
              <a:spcBef>
                <a:spcPts val="0"/>
              </a:spcBef>
              <a:spcAft>
                <a:spcPts val="0"/>
              </a:spcAft>
              <a:buNone/>
            </a:pPr>
            <a:r>
              <a:t/>
            </a:r>
            <a:endParaRPr/>
          </a:p>
        </p:txBody>
      </p:sp>
      <p:pic>
        <p:nvPicPr>
          <p:cNvPr id="1692" name="Google Shape;1692;p161"/>
          <p:cNvPicPr preferRelativeResize="0"/>
          <p:nvPr/>
        </p:nvPicPr>
        <p:blipFill>
          <a:blip r:embed="rId4">
            <a:alphaModFix/>
          </a:blip>
          <a:stretch>
            <a:fillRect/>
          </a:stretch>
        </p:blipFill>
        <p:spPr>
          <a:xfrm>
            <a:off x="357025" y="2646925"/>
            <a:ext cx="5805676" cy="2242351"/>
          </a:xfrm>
          <a:prstGeom prst="rect">
            <a:avLst/>
          </a:prstGeom>
          <a:noFill/>
          <a:ln>
            <a:noFill/>
          </a:ln>
        </p:spPr>
      </p:pic>
      <p:cxnSp>
        <p:nvCxnSpPr>
          <p:cNvPr id="1693" name="Google Shape;1693;p161"/>
          <p:cNvCxnSpPr>
            <a:stCxn id="1694" idx="0"/>
          </p:cNvCxnSpPr>
          <p:nvPr/>
        </p:nvCxnSpPr>
        <p:spPr>
          <a:xfrm flipH="1" rot="10800000">
            <a:off x="5747600" y="1570625"/>
            <a:ext cx="1605600" cy="2381100"/>
          </a:xfrm>
          <a:prstGeom prst="straightConnector1">
            <a:avLst/>
          </a:prstGeom>
          <a:noFill/>
          <a:ln cap="flat" cmpd="sng" w="19050">
            <a:solidFill>
              <a:srgbClr val="FF3300"/>
            </a:solidFill>
            <a:prstDash val="solid"/>
            <a:round/>
            <a:headEnd len="med" w="med" type="none"/>
            <a:tailEnd len="med" w="med" type="triangle"/>
          </a:ln>
        </p:spPr>
      </p:cxnSp>
      <p:sp>
        <p:nvSpPr>
          <p:cNvPr id="1694" name="Google Shape;1694;p161"/>
          <p:cNvSpPr/>
          <p:nvPr/>
        </p:nvSpPr>
        <p:spPr>
          <a:xfrm>
            <a:off x="5682500" y="3951725"/>
            <a:ext cx="130200" cy="240000"/>
          </a:xfrm>
          <a:prstGeom prst="rect">
            <a:avLst/>
          </a:prstGeom>
          <a:noFill/>
          <a:ln cap="flat" cmpd="sng" w="19050">
            <a:solidFill>
              <a:srgbClr val="FF33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161"/>
          <p:cNvSpPr txBox="1"/>
          <p:nvPr/>
        </p:nvSpPr>
        <p:spPr>
          <a:xfrm>
            <a:off x="6370575" y="857988"/>
            <a:ext cx="22491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lang="en">
                <a:solidFill>
                  <a:srgbClr val="9900FF"/>
                </a:solidFill>
              </a:rPr>
              <a:t>P</a:t>
            </a:r>
            <a:r>
              <a:rPr baseline="-25000" lang="en">
                <a:solidFill>
                  <a:srgbClr val="9900FF"/>
                </a:solidFill>
              </a:rPr>
              <a:t>fwd</a:t>
            </a:r>
            <a:r>
              <a:rPr lang="en">
                <a:solidFill>
                  <a:srgbClr val="9900FF"/>
                </a:solidFill>
              </a:rPr>
              <a:t>= 20.85 mW</a:t>
            </a:r>
            <a:endParaRPr>
              <a:solidFill>
                <a:srgbClr val="9900FF"/>
              </a:solidFill>
            </a:endParaRPr>
          </a:p>
          <a:p>
            <a:pPr indent="0" lvl="0" marL="0" rtl="0" algn="ctr">
              <a:spcBef>
                <a:spcPts val="0"/>
              </a:spcBef>
              <a:spcAft>
                <a:spcPts val="0"/>
              </a:spcAft>
              <a:buClr>
                <a:schemeClr val="dk1"/>
              </a:buClr>
              <a:buSzPts val="1100"/>
              <a:buFont typeface="Arial"/>
              <a:buNone/>
            </a:pPr>
            <a:r>
              <a:rPr lang="en">
                <a:solidFill>
                  <a:srgbClr val="FF9900"/>
                </a:solidFill>
              </a:rPr>
              <a:t>P</a:t>
            </a:r>
            <a:r>
              <a:rPr baseline="-25000" lang="en">
                <a:solidFill>
                  <a:srgbClr val="FF9900"/>
                </a:solidFill>
              </a:rPr>
              <a:t>rev</a:t>
            </a:r>
            <a:r>
              <a:rPr lang="en">
                <a:solidFill>
                  <a:srgbClr val="FF9900"/>
                </a:solidFill>
              </a:rPr>
              <a:t>= 10.77 mW</a:t>
            </a:r>
            <a:endParaRPr>
              <a:solidFill>
                <a:srgbClr val="FF9900"/>
              </a:solidFill>
            </a:endParaRPr>
          </a:p>
        </p:txBody>
      </p:sp>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9" name="Shape 1699"/>
        <p:cNvGrpSpPr/>
        <p:nvPr/>
      </p:nvGrpSpPr>
      <p:grpSpPr>
        <a:xfrm>
          <a:off x="0" y="0"/>
          <a:ext cx="0" cy="0"/>
          <a:chOff x="0" y="0"/>
          <a:chExt cx="0" cy="0"/>
        </a:xfrm>
      </p:grpSpPr>
      <p:sp>
        <p:nvSpPr>
          <p:cNvPr id="1700" name="Google Shape;1700;p16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Synopsys OptSim Models + Components</a:t>
            </a:r>
            <a:endParaRPr/>
          </a:p>
        </p:txBody>
      </p:sp>
      <p:sp>
        <p:nvSpPr>
          <p:cNvPr id="1701" name="Google Shape;1701;p162"/>
          <p:cNvSpPr txBox="1"/>
          <p:nvPr>
            <p:ph idx="1" type="subTitle"/>
          </p:nvPr>
        </p:nvSpPr>
        <p:spPr>
          <a:xfrm>
            <a:off x="311700" y="2834125"/>
            <a:ext cx="8520600" cy="792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5" name="Shape 1705"/>
        <p:cNvGrpSpPr/>
        <p:nvPr/>
      </p:nvGrpSpPr>
      <p:grpSpPr>
        <a:xfrm>
          <a:off x="0" y="0"/>
          <a:ext cx="0" cy="0"/>
          <a:chOff x="0" y="0"/>
          <a:chExt cx="0" cy="0"/>
        </a:xfrm>
      </p:grpSpPr>
      <p:sp>
        <p:nvSpPr>
          <p:cNvPr id="1706" name="Google Shape;1706;p163"/>
          <p:cNvSpPr txBox="1"/>
          <p:nvPr>
            <p:ph type="title"/>
          </p:nvPr>
        </p:nvSpPr>
        <p:spPr>
          <a:xfrm>
            <a:off x="774075" y="0"/>
            <a:ext cx="7030500" cy="444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SOA Parameters</a:t>
            </a:r>
            <a:endParaRPr/>
          </a:p>
        </p:txBody>
      </p:sp>
      <p:sp>
        <p:nvSpPr>
          <p:cNvPr id="1707" name="Google Shape;1707;p163"/>
          <p:cNvSpPr txBox="1"/>
          <p:nvPr>
            <p:ph idx="1" type="body"/>
          </p:nvPr>
        </p:nvSpPr>
        <p:spPr>
          <a:xfrm>
            <a:off x="774075" y="569025"/>
            <a:ext cx="7560300" cy="396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1708" name="Google Shape;1708;p163"/>
          <p:cNvPicPr preferRelativeResize="0"/>
          <p:nvPr/>
        </p:nvPicPr>
        <p:blipFill>
          <a:blip r:embed="rId3">
            <a:alphaModFix/>
          </a:blip>
          <a:stretch>
            <a:fillRect/>
          </a:stretch>
        </p:blipFill>
        <p:spPr>
          <a:xfrm>
            <a:off x="2966901" y="980525"/>
            <a:ext cx="3210200" cy="3139400"/>
          </a:xfrm>
          <a:prstGeom prst="rect">
            <a:avLst/>
          </a:prstGeom>
          <a:noFill/>
          <a:ln>
            <a:noFill/>
          </a:ln>
        </p:spPr>
      </p:pic>
      <p:cxnSp>
        <p:nvCxnSpPr>
          <p:cNvPr id="1709" name="Google Shape;1709;p163"/>
          <p:cNvCxnSpPr/>
          <p:nvPr/>
        </p:nvCxnSpPr>
        <p:spPr>
          <a:xfrm>
            <a:off x="2394775" y="2992325"/>
            <a:ext cx="643500" cy="0"/>
          </a:xfrm>
          <a:prstGeom prst="straightConnector1">
            <a:avLst/>
          </a:prstGeom>
          <a:noFill/>
          <a:ln cap="flat" cmpd="sng" w="9525">
            <a:solidFill>
              <a:schemeClr val="dk2"/>
            </a:solidFill>
            <a:prstDash val="solid"/>
            <a:round/>
            <a:headEnd len="med" w="med" type="none"/>
            <a:tailEnd len="med" w="med" type="triangle"/>
          </a:ln>
        </p:spPr>
      </p:cxnSp>
      <p:sp>
        <p:nvSpPr>
          <p:cNvPr id="1710" name="Google Shape;1710;p163"/>
          <p:cNvSpPr txBox="1"/>
          <p:nvPr/>
        </p:nvSpPr>
        <p:spPr>
          <a:xfrm>
            <a:off x="105700" y="2715275"/>
            <a:ext cx="22569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There seems to be some model of ASE/noise in here…</a:t>
            </a:r>
            <a:endParaRPr sz="1200"/>
          </a:p>
        </p:txBody>
      </p:sp>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4" name="Shape 1714"/>
        <p:cNvGrpSpPr/>
        <p:nvPr/>
      </p:nvGrpSpPr>
      <p:grpSpPr>
        <a:xfrm>
          <a:off x="0" y="0"/>
          <a:ext cx="0" cy="0"/>
          <a:chOff x="0" y="0"/>
          <a:chExt cx="0" cy="0"/>
        </a:xfrm>
      </p:grpSpPr>
      <p:sp>
        <p:nvSpPr>
          <p:cNvPr id="1715" name="Google Shape;1715;p164"/>
          <p:cNvSpPr txBox="1"/>
          <p:nvPr>
            <p:ph type="title"/>
          </p:nvPr>
        </p:nvSpPr>
        <p:spPr>
          <a:xfrm>
            <a:off x="774075" y="0"/>
            <a:ext cx="7030500" cy="444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Tunable Ring Laser</a:t>
            </a:r>
            <a:r>
              <a:rPr lang="en"/>
              <a:t> Parameters</a:t>
            </a:r>
            <a:endParaRPr/>
          </a:p>
        </p:txBody>
      </p:sp>
      <p:sp>
        <p:nvSpPr>
          <p:cNvPr id="1716" name="Google Shape;1716;p164"/>
          <p:cNvSpPr txBox="1"/>
          <p:nvPr>
            <p:ph idx="1" type="body"/>
          </p:nvPr>
        </p:nvSpPr>
        <p:spPr>
          <a:xfrm>
            <a:off x="774075" y="569025"/>
            <a:ext cx="7560300" cy="396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a:t>
            </a:r>
            <a:endParaRPr/>
          </a:p>
        </p:txBody>
      </p:sp>
      <p:pic>
        <p:nvPicPr>
          <p:cNvPr id="1717" name="Google Shape;1717;p164"/>
          <p:cNvPicPr preferRelativeResize="0"/>
          <p:nvPr/>
        </p:nvPicPr>
        <p:blipFill>
          <a:blip r:embed="rId3">
            <a:alphaModFix/>
          </a:blip>
          <a:stretch>
            <a:fillRect/>
          </a:stretch>
        </p:blipFill>
        <p:spPr>
          <a:xfrm>
            <a:off x="3350775" y="569025"/>
            <a:ext cx="2442451" cy="4549650"/>
          </a:xfrm>
          <a:prstGeom prst="rect">
            <a:avLst/>
          </a:prstGeom>
          <a:noFill/>
          <a:ln>
            <a:noFill/>
          </a:ln>
        </p:spPr>
      </p:pic>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1" name="Shape 1721"/>
        <p:cNvGrpSpPr/>
        <p:nvPr/>
      </p:nvGrpSpPr>
      <p:grpSpPr>
        <a:xfrm>
          <a:off x="0" y="0"/>
          <a:ext cx="0" cy="0"/>
          <a:chOff x="0" y="0"/>
          <a:chExt cx="0" cy="0"/>
        </a:xfrm>
      </p:grpSpPr>
      <p:sp>
        <p:nvSpPr>
          <p:cNvPr id="1722" name="Google Shape;1722;p165"/>
          <p:cNvSpPr txBox="1"/>
          <p:nvPr>
            <p:ph type="title"/>
          </p:nvPr>
        </p:nvSpPr>
        <p:spPr>
          <a:xfrm>
            <a:off x="774075" y="0"/>
            <a:ext cx="7030500" cy="444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Mapping euler bends to circular bends</a:t>
            </a:r>
            <a:endParaRPr/>
          </a:p>
        </p:txBody>
      </p:sp>
      <p:graphicFrame>
        <p:nvGraphicFramePr>
          <p:cNvPr id="1723" name="Google Shape;1723;p165"/>
          <p:cNvGraphicFramePr/>
          <p:nvPr/>
        </p:nvGraphicFramePr>
        <p:xfrm>
          <a:off x="585200" y="1132575"/>
          <a:ext cx="3000000" cy="3000000"/>
        </p:xfrm>
        <a:graphic>
          <a:graphicData uri="http://schemas.openxmlformats.org/drawingml/2006/table">
            <a:tbl>
              <a:tblPr>
                <a:noFill/>
                <a:tableStyleId>{70E08C8F-F654-49D9-BCD7-6CD6A8E65E17}</a:tableStyleId>
              </a:tblPr>
              <a:tblGrid>
                <a:gridCol w="1594725"/>
                <a:gridCol w="1594725"/>
                <a:gridCol w="1594725"/>
                <a:gridCol w="1594725"/>
                <a:gridCol w="1594725"/>
              </a:tblGrid>
              <a:tr h="381000">
                <a:tc>
                  <a:txBody>
                    <a:bodyPr/>
                    <a:lstStyle/>
                    <a:p>
                      <a:pPr indent="0" lvl="0" marL="0" rtl="0" algn="l">
                        <a:spcBef>
                          <a:spcPts val="0"/>
                        </a:spcBef>
                        <a:spcAft>
                          <a:spcPts val="0"/>
                        </a:spcAft>
                        <a:buNone/>
                      </a:pPr>
                      <a:r>
                        <a:rPr lang="en"/>
                        <a:t>Euler bend radius (um)</a:t>
                      </a:r>
                      <a:endParaRPr/>
                    </a:p>
                  </a:txBody>
                  <a:tcPr marT="91425" marB="91425" marR="91425" marL="91425"/>
                </a:tc>
                <a:tc>
                  <a:txBody>
                    <a:bodyPr/>
                    <a:lstStyle/>
                    <a:p>
                      <a:pPr indent="0" lvl="0" marL="0" rtl="0" algn="l">
                        <a:spcBef>
                          <a:spcPts val="0"/>
                        </a:spcBef>
                        <a:spcAft>
                          <a:spcPts val="0"/>
                        </a:spcAft>
                        <a:buNone/>
                      </a:pPr>
                      <a:r>
                        <a:rPr lang="en"/>
                        <a:t>m</a:t>
                      </a:r>
                      <a:r>
                        <a:rPr lang="en"/>
                        <a:t>ax_curv of Euler bend</a:t>
                      </a:r>
                      <a:endParaRPr/>
                    </a:p>
                  </a:txBody>
                  <a:tcPr marT="91425" marB="91425" marR="91425" marL="91425"/>
                </a:tc>
                <a:tc>
                  <a:txBody>
                    <a:bodyPr/>
                    <a:lstStyle/>
                    <a:p>
                      <a:pPr indent="0" lvl="0" marL="0" rtl="0" algn="l">
                        <a:spcBef>
                          <a:spcPts val="0"/>
                        </a:spcBef>
                        <a:spcAft>
                          <a:spcPts val="0"/>
                        </a:spcAft>
                        <a:buNone/>
                      </a:pPr>
                      <a:r>
                        <a:rPr lang="en"/>
                        <a:t>Effective radius of circular bend (um)</a:t>
                      </a:r>
                      <a:endParaRPr/>
                    </a:p>
                  </a:txBody>
                  <a:tcPr marT="91425" marB="91425" marR="91425" marL="91425"/>
                </a:tc>
                <a:tc>
                  <a:txBody>
                    <a:bodyPr/>
                    <a:lstStyle/>
                    <a:p>
                      <a:pPr indent="0" lvl="0" marL="0" rtl="0" algn="l">
                        <a:spcBef>
                          <a:spcPts val="0"/>
                        </a:spcBef>
                        <a:spcAft>
                          <a:spcPts val="0"/>
                        </a:spcAft>
                        <a:buNone/>
                      </a:pPr>
                      <a:r>
                        <a:rPr lang="en"/>
                        <a:t>Bend loss (estimate, mdB)</a:t>
                      </a:r>
                      <a:endParaRPr/>
                    </a:p>
                  </a:txBody>
                  <a:tcPr marT="91425" marB="91425" marR="91425" marL="91425"/>
                </a:tc>
                <a:tc>
                  <a:txBody>
                    <a:bodyPr/>
                    <a:lstStyle/>
                    <a:p>
                      <a:pPr indent="0" lvl="0" marL="0" rtl="0" algn="l">
                        <a:spcBef>
                          <a:spcPts val="0"/>
                        </a:spcBef>
                        <a:spcAft>
                          <a:spcPts val="0"/>
                        </a:spcAft>
                        <a:buNone/>
                      </a:pPr>
                      <a:r>
                        <a:rPr lang="en"/>
                        <a:t>Propagation loss (dB/m)</a:t>
                      </a:r>
                      <a:endParaRPr/>
                    </a:p>
                  </a:txBody>
                  <a:tcPr marT="91425" marB="91425" marR="91425" marL="91425"/>
                </a:tc>
              </a:tr>
              <a:tr h="381000">
                <a:tc>
                  <a:txBody>
                    <a:bodyPr/>
                    <a:lstStyle/>
                    <a:p>
                      <a:pPr indent="0" lvl="0" marL="0" rtl="0" algn="l">
                        <a:spcBef>
                          <a:spcPts val="0"/>
                        </a:spcBef>
                        <a:spcAft>
                          <a:spcPts val="0"/>
                        </a:spcAft>
                        <a:buNone/>
                      </a:pPr>
                      <a:r>
                        <a:rPr lang="en"/>
                        <a:t>50</a:t>
                      </a:r>
                      <a:endParaRPr/>
                    </a:p>
                  </a:txBody>
                  <a:tcPr marT="91425" marB="91425" marR="91425" marL="91425"/>
                </a:tc>
                <a:tc>
                  <a:txBody>
                    <a:bodyPr/>
                    <a:lstStyle/>
                    <a:p>
                      <a:pPr indent="0" lvl="0" marL="0" rtl="0" algn="l">
                        <a:spcBef>
                          <a:spcPts val="0"/>
                        </a:spcBef>
                        <a:spcAft>
                          <a:spcPts val="0"/>
                        </a:spcAft>
                        <a:buNone/>
                      </a:pPr>
                      <a:r>
                        <a:rPr lang="en"/>
                        <a:t>0.02</a:t>
                      </a:r>
                      <a:endParaRPr/>
                    </a:p>
                  </a:txBody>
                  <a:tcPr marT="91425" marB="91425" marR="91425" marL="91425"/>
                </a:tc>
                <a:tc>
                  <a:txBody>
                    <a:bodyPr/>
                    <a:lstStyle/>
                    <a:p>
                      <a:pPr indent="0" lvl="0" marL="0" rtl="0" algn="l">
                        <a:spcBef>
                          <a:spcPts val="0"/>
                        </a:spcBef>
                        <a:spcAft>
                          <a:spcPts val="0"/>
                        </a:spcAft>
                        <a:buNone/>
                      </a:pPr>
                      <a:r>
                        <a:rPr lang="en"/>
                        <a:t>61</a:t>
                      </a:r>
                      <a:endParaRPr/>
                    </a:p>
                  </a:txBody>
                  <a:tcPr marT="91425" marB="91425" marR="91425" marL="91425"/>
                </a:tc>
                <a:tc>
                  <a:txBody>
                    <a:bodyPr/>
                    <a:lstStyle/>
                    <a:p>
                      <a:pPr indent="0" lvl="0" marL="0" rtl="0" algn="l">
                        <a:spcBef>
                          <a:spcPts val="0"/>
                        </a:spcBef>
                        <a:spcAft>
                          <a:spcPts val="0"/>
                        </a:spcAft>
                        <a:buNone/>
                      </a:pPr>
                      <a:r>
                        <a:rPr lang="en"/>
                        <a:t>3.5</a:t>
                      </a:r>
                      <a:endParaRPr/>
                    </a:p>
                  </a:txBody>
                  <a:tcPr marT="91425" marB="91425" marR="91425" marL="91425"/>
                </a:tc>
                <a:tc>
                  <a:txBody>
                    <a:bodyPr/>
                    <a:lstStyle/>
                    <a:p>
                      <a:pPr indent="0" lvl="0" marL="0" rtl="0" algn="l">
                        <a:spcBef>
                          <a:spcPts val="0"/>
                        </a:spcBef>
                        <a:spcAft>
                          <a:spcPts val="0"/>
                        </a:spcAft>
                        <a:buNone/>
                      </a:pPr>
                      <a:r>
                        <a:rPr lang="en" u="sng">
                          <a:solidFill>
                            <a:schemeClr val="hlink"/>
                          </a:solidFill>
                          <a:hlinkClick r:id="rId3"/>
                        </a:rPr>
                        <a:t>36.5</a:t>
                      </a:r>
                      <a:endParaRPr/>
                    </a:p>
                  </a:txBody>
                  <a:tcPr marT="91425" marB="91425" marR="91425" marL="91425"/>
                </a:tc>
              </a:tr>
              <a:tr h="381000">
                <a:tc>
                  <a:txBody>
                    <a:bodyPr/>
                    <a:lstStyle/>
                    <a:p>
                      <a:pPr indent="0" lvl="0" marL="0" rtl="0" algn="l">
                        <a:spcBef>
                          <a:spcPts val="0"/>
                        </a:spcBef>
                        <a:spcAft>
                          <a:spcPts val="0"/>
                        </a:spcAft>
                        <a:buNone/>
                      </a:pPr>
                      <a:r>
                        <a:rPr lang="en"/>
                        <a:t>40</a:t>
                      </a:r>
                      <a:endParaRPr/>
                    </a:p>
                  </a:txBody>
                  <a:tcPr marT="91425" marB="91425" marR="91425" marL="91425"/>
                </a:tc>
                <a:tc>
                  <a:txBody>
                    <a:bodyPr/>
                    <a:lstStyle/>
                    <a:p>
                      <a:pPr indent="0" lvl="0" marL="0" rtl="0" algn="l">
                        <a:spcBef>
                          <a:spcPts val="0"/>
                        </a:spcBef>
                        <a:spcAft>
                          <a:spcPts val="0"/>
                        </a:spcAft>
                        <a:buNone/>
                      </a:pPr>
                      <a:r>
                        <a:rPr lang="en"/>
                        <a:t>0.025</a:t>
                      </a:r>
                      <a:endParaRPr/>
                    </a:p>
                  </a:txBody>
                  <a:tcPr marT="91425" marB="91425" marR="91425" marL="91425"/>
                </a:tc>
                <a:tc>
                  <a:txBody>
                    <a:bodyPr/>
                    <a:lstStyle/>
                    <a:p>
                      <a:pPr indent="0" lvl="0" marL="0" rtl="0" algn="l">
                        <a:spcBef>
                          <a:spcPts val="0"/>
                        </a:spcBef>
                        <a:spcAft>
                          <a:spcPts val="0"/>
                        </a:spcAft>
                        <a:buNone/>
                      </a:pPr>
                      <a:r>
                        <a:rPr lang="en"/>
                        <a:t>49</a:t>
                      </a:r>
                      <a:endParaRPr/>
                    </a:p>
                  </a:txBody>
                  <a:tcPr marT="91425" marB="91425" marR="91425" marL="91425"/>
                </a:tc>
                <a:tc>
                  <a:txBody>
                    <a:bodyPr/>
                    <a:lstStyle/>
                    <a:p>
                      <a:pPr indent="0" lvl="0" marL="0" rtl="0" algn="l">
                        <a:spcBef>
                          <a:spcPts val="0"/>
                        </a:spcBef>
                        <a:spcAft>
                          <a:spcPts val="0"/>
                        </a:spcAft>
                        <a:buNone/>
                      </a:pPr>
                      <a:r>
                        <a:rPr lang="en"/>
                        <a:t>4</a:t>
                      </a:r>
                      <a:endParaRPr/>
                    </a:p>
                  </a:txBody>
                  <a:tcPr marT="91425" marB="91425" marR="91425" marL="91425"/>
                </a:tc>
                <a:tc>
                  <a:txBody>
                    <a:bodyPr/>
                    <a:lstStyle/>
                    <a:p>
                      <a:pPr indent="0" lvl="0" marL="0" rtl="0" algn="l">
                        <a:spcBef>
                          <a:spcPts val="0"/>
                        </a:spcBef>
                        <a:spcAft>
                          <a:spcPts val="0"/>
                        </a:spcAft>
                        <a:buNone/>
                      </a:pPr>
                      <a:r>
                        <a:rPr lang="en"/>
                        <a:t>52.0</a:t>
                      </a:r>
                      <a:endParaRPr/>
                    </a:p>
                  </a:txBody>
                  <a:tcPr marT="91425" marB="91425" marR="91425" marL="91425"/>
                </a:tc>
              </a:tr>
              <a:tr h="381000">
                <a:tc>
                  <a:txBody>
                    <a:bodyPr/>
                    <a:lstStyle/>
                    <a:p>
                      <a:pPr indent="0" lvl="0" marL="0" rtl="0" algn="l">
                        <a:spcBef>
                          <a:spcPts val="0"/>
                        </a:spcBef>
                        <a:spcAft>
                          <a:spcPts val="0"/>
                        </a:spcAft>
                        <a:buNone/>
                      </a:pPr>
                      <a:r>
                        <a:rPr lang="en"/>
                        <a:t>30</a:t>
                      </a:r>
                      <a:endParaRPr/>
                    </a:p>
                  </a:txBody>
                  <a:tcPr marT="91425" marB="91425" marR="91425" marL="91425"/>
                </a:tc>
                <a:tc>
                  <a:txBody>
                    <a:bodyPr/>
                    <a:lstStyle/>
                    <a:p>
                      <a:pPr indent="0" lvl="0" marL="0" rtl="0" algn="l">
                        <a:spcBef>
                          <a:spcPts val="0"/>
                        </a:spcBef>
                        <a:spcAft>
                          <a:spcPts val="0"/>
                        </a:spcAft>
                        <a:buNone/>
                      </a:pPr>
                      <a:r>
                        <a:rPr lang="en"/>
                        <a:t>0.033</a:t>
                      </a:r>
                      <a:endParaRPr/>
                    </a:p>
                  </a:txBody>
                  <a:tcPr marT="91425" marB="91425" marR="91425" marL="91425"/>
                </a:tc>
                <a:tc>
                  <a:txBody>
                    <a:bodyPr/>
                    <a:lstStyle/>
                    <a:p>
                      <a:pPr indent="0" lvl="0" marL="0" rtl="0" algn="l">
                        <a:spcBef>
                          <a:spcPts val="0"/>
                        </a:spcBef>
                        <a:spcAft>
                          <a:spcPts val="0"/>
                        </a:spcAft>
                        <a:buNone/>
                      </a:pPr>
                      <a:r>
                        <a:rPr lang="en"/>
                        <a:t>41.2</a:t>
                      </a:r>
                      <a:endParaRPr/>
                    </a:p>
                  </a:txBody>
                  <a:tcPr marT="91425" marB="91425" marR="91425" marL="91425"/>
                </a:tc>
                <a:tc>
                  <a:txBody>
                    <a:bodyPr/>
                    <a:lstStyle/>
                    <a:p>
                      <a:pPr indent="0" lvl="0" marL="0" rtl="0" algn="l">
                        <a:spcBef>
                          <a:spcPts val="0"/>
                        </a:spcBef>
                        <a:spcAft>
                          <a:spcPts val="0"/>
                        </a:spcAft>
                        <a:buNone/>
                      </a:pPr>
                      <a:r>
                        <a:rPr lang="en"/>
                        <a:t>4.5</a:t>
                      </a:r>
                      <a:endParaRPr/>
                    </a:p>
                  </a:txBody>
                  <a:tcPr marT="91425" marB="91425" marR="91425" marL="91425"/>
                </a:tc>
                <a:tc>
                  <a:txBody>
                    <a:bodyPr/>
                    <a:lstStyle/>
                    <a:p>
                      <a:pPr indent="0" lvl="0" marL="0" rtl="0" algn="l">
                        <a:spcBef>
                          <a:spcPts val="0"/>
                        </a:spcBef>
                        <a:spcAft>
                          <a:spcPts val="0"/>
                        </a:spcAft>
                        <a:buNone/>
                      </a:pPr>
                      <a:r>
                        <a:rPr lang="en"/>
                        <a:t>69.5</a:t>
                      </a:r>
                      <a:endParaRPr/>
                    </a:p>
                  </a:txBody>
                  <a:tcPr marT="91425" marB="91425" marR="91425" marL="91425"/>
                </a:tc>
              </a:tr>
              <a:tr h="381000">
                <a:tc>
                  <a:txBody>
                    <a:bodyPr/>
                    <a:lstStyle/>
                    <a:p>
                      <a:pPr indent="0" lvl="0" marL="0" rtl="0" algn="l">
                        <a:spcBef>
                          <a:spcPts val="0"/>
                        </a:spcBef>
                        <a:spcAft>
                          <a:spcPts val="0"/>
                        </a:spcAft>
                        <a:buNone/>
                      </a:pPr>
                      <a:r>
                        <a:rPr lang="en"/>
                        <a:t>20</a:t>
                      </a:r>
                      <a:endParaRPr/>
                    </a:p>
                  </a:txBody>
                  <a:tcPr marT="91425" marB="91425" marR="91425" marL="91425"/>
                </a:tc>
                <a:tc>
                  <a:txBody>
                    <a:bodyPr/>
                    <a:lstStyle/>
                    <a:p>
                      <a:pPr indent="0" lvl="0" marL="0" rtl="0" algn="l">
                        <a:spcBef>
                          <a:spcPts val="0"/>
                        </a:spcBef>
                        <a:spcAft>
                          <a:spcPts val="0"/>
                        </a:spcAft>
                        <a:buNone/>
                      </a:pPr>
                      <a:r>
                        <a:rPr lang="en"/>
                        <a:t>0.05</a:t>
                      </a:r>
                      <a:endParaRPr/>
                    </a:p>
                  </a:txBody>
                  <a:tcPr marT="91425" marB="91425" marR="91425" marL="91425"/>
                </a:tc>
                <a:tc>
                  <a:txBody>
                    <a:bodyPr/>
                    <a:lstStyle/>
                    <a:p>
                      <a:pPr indent="0" lvl="0" marL="0" rtl="0" algn="l">
                        <a:spcBef>
                          <a:spcPts val="0"/>
                        </a:spcBef>
                        <a:spcAft>
                          <a:spcPts val="0"/>
                        </a:spcAft>
                        <a:buNone/>
                      </a:pPr>
                      <a:r>
                        <a:rPr lang="en"/>
                        <a:t>35.9</a:t>
                      </a:r>
                      <a:endParaRPr/>
                    </a:p>
                  </a:txBody>
                  <a:tcPr marT="91425" marB="91425" marR="91425" marL="91425"/>
                </a:tc>
                <a:tc>
                  <a:txBody>
                    <a:bodyPr/>
                    <a:lstStyle/>
                    <a:p>
                      <a:pPr indent="0" lvl="0" marL="0" rtl="0" algn="l">
                        <a:spcBef>
                          <a:spcPts val="0"/>
                        </a:spcBef>
                        <a:spcAft>
                          <a:spcPts val="0"/>
                        </a:spcAft>
                        <a:buNone/>
                      </a:pPr>
                      <a:r>
                        <a:rPr lang="en"/>
                        <a:t>13.56</a:t>
                      </a:r>
                      <a:endParaRPr/>
                    </a:p>
                  </a:txBody>
                  <a:tcPr marT="91425" marB="91425" marR="91425" marL="91425"/>
                </a:tc>
                <a:tc>
                  <a:txBody>
                    <a:bodyPr/>
                    <a:lstStyle/>
                    <a:p>
                      <a:pPr indent="0" lvl="0" marL="0" rtl="0" algn="l">
                        <a:spcBef>
                          <a:spcPts val="0"/>
                        </a:spcBef>
                        <a:spcAft>
                          <a:spcPts val="0"/>
                        </a:spcAft>
                        <a:buNone/>
                      </a:pPr>
                      <a:r>
                        <a:rPr lang="en"/>
                        <a:t>240</a:t>
                      </a:r>
                      <a:endParaRPr/>
                    </a:p>
                  </a:txBody>
                  <a:tcPr marT="91425" marB="91425" marR="91425" marL="91425"/>
                </a:tc>
              </a:tr>
              <a:tr h="381000">
                <a:tc>
                  <a:txBody>
                    <a:bodyPr/>
                    <a:lstStyle/>
                    <a:p>
                      <a:pPr indent="0" lvl="0" marL="0" rtl="0" algn="l">
                        <a:spcBef>
                          <a:spcPts val="0"/>
                        </a:spcBef>
                        <a:spcAft>
                          <a:spcPts val="0"/>
                        </a:spcAft>
                        <a:buNone/>
                      </a:pPr>
                      <a:r>
                        <a:rPr lang="en"/>
                        <a:t>10</a:t>
                      </a:r>
                      <a:endParaRPr/>
                    </a:p>
                  </a:txBody>
                  <a:tcPr marT="91425" marB="91425" marR="91425" marL="91425"/>
                </a:tc>
                <a:tc>
                  <a:txBody>
                    <a:bodyPr/>
                    <a:lstStyle/>
                    <a:p>
                      <a:pPr indent="0" lvl="0" marL="0" rtl="0" algn="l">
                        <a:spcBef>
                          <a:spcPts val="0"/>
                        </a:spcBef>
                        <a:spcAft>
                          <a:spcPts val="0"/>
                        </a:spcAft>
                        <a:buNone/>
                      </a:pPr>
                      <a:r>
                        <a:rPr lang="en"/>
                        <a:t>0.1</a:t>
                      </a:r>
                      <a:endParaRPr/>
                    </a:p>
                  </a:txBody>
                  <a:tcPr marT="91425" marB="91425" marR="91425" marL="91425"/>
                </a:tc>
                <a:tc>
                  <a:txBody>
                    <a:bodyPr/>
                    <a:lstStyle/>
                    <a:p>
                      <a:pPr indent="0" lvl="0" marL="0" rtl="0" algn="l">
                        <a:spcBef>
                          <a:spcPts val="0"/>
                        </a:spcBef>
                        <a:spcAft>
                          <a:spcPts val="0"/>
                        </a:spcAft>
                        <a:buNone/>
                      </a:pPr>
                      <a:r>
                        <a:rPr lang="en"/>
                        <a:t>35.4</a:t>
                      </a:r>
                      <a:endParaRPr/>
                    </a:p>
                  </a:txBody>
                  <a:tcPr marT="91425" marB="91425" marR="91425" marL="91425"/>
                </a:tc>
                <a:tc>
                  <a:txBody>
                    <a:bodyPr/>
                    <a:lstStyle/>
                    <a:p>
                      <a:pPr indent="0" lvl="0" marL="0" rtl="0" algn="l">
                        <a:spcBef>
                          <a:spcPts val="0"/>
                        </a:spcBef>
                        <a:spcAft>
                          <a:spcPts val="0"/>
                        </a:spcAft>
                        <a:buNone/>
                      </a:pPr>
                      <a:r>
                        <a:rPr lang="en"/>
                        <a:t>N/A</a:t>
                      </a:r>
                      <a:endParaRPr/>
                    </a:p>
                  </a:txBody>
                  <a:tcPr marT="91425" marB="91425" marR="91425" marL="91425"/>
                </a:tc>
                <a:tc>
                  <a:txBody>
                    <a:bodyPr/>
                    <a:lstStyle/>
                    <a:p>
                      <a:pPr indent="0" lvl="0" marL="0" rtl="0" algn="l">
                        <a:spcBef>
                          <a:spcPts val="0"/>
                        </a:spcBef>
                        <a:spcAft>
                          <a:spcPts val="0"/>
                        </a:spcAft>
                        <a:buNone/>
                      </a:pPr>
                      <a:r>
                        <a:rPr lang="en"/>
                        <a:t>N/A</a:t>
                      </a:r>
                      <a:endParaRPr/>
                    </a:p>
                  </a:txBody>
                  <a:tcPr marT="91425" marB="91425" marR="91425" marL="91425"/>
                </a:tc>
              </a:tr>
            </a:tbl>
          </a:graphicData>
        </a:graphic>
      </p:graphicFrame>
      <p:sp>
        <p:nvSpPr>
          <p:cNvPr id="1724" name="Google Shape;1724;p165"/>
          <p:cNvSpPr txBox="1"/>
          <p:nvPr/>
        </p:nvSpPr>
        <p:spPr>
          <a:xfrm>
            <a:off x="2707325" y="4527900"/>
            <a:ext cx="64662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hlinkClick r:id="rId4"/>
              </a:rPr>
              <a:t>Loss data from Dione measurements</a:t>
            </a:r>
            <a:r>
              <a:rPr lang="en"/>
              <a:t>, Credit to Ayan for Euler -&gt; Circular bend mapping</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36"/>
          <p:cNvSpPr txBox="1"/>
          <p:nvPr>
            <p:ph idx="1" type="body"/>
          </p:nvPr>
        </p:nvSpPr>
        <p:spPr>
          <a:xfrm>
            <a:off x="774075" y="569025"/>
            <a:ext cx="3766200" cy="396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our SOA: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SOA model is parameterized by openlight over J=[3kA/cm</a:t>
            </a:r>
            <a:r>
              <a:rPr baseline="30000" lang="en"/>
              <a:t>2</a:t>
            </a:r>
            <a:r>
              <a:rPr lang="en"/>
              <a:t>, 7kA/cm</a:t>
            </a:r>
            <a:r>
              <a:rPr baseline="30000" lang="en"/>
              <a:t>2</a:t>
            </a:r>
            <a:r>
              <a:rPr lang="en"/>
              <a: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For reference, I = 170 mA @ J=7kA/cm</a:t>
            </a:r>
            <a:r>
              <a:rPr baseline="30000" lang="en"/>
              <a:t>2</a:t>
            </a:r>
            <a:r>
              <a:rPr lang="en"/>
              <a:t>,L=440um</a:t>
            </a:r>
            <a:endParaRPr/>
          </a:p>
          <a:p>
            <a:pPr indent="0" lvl="0" marL="0" rtl="0" algn="l">
              <a:spcBef>
                <a:spcPts val="0"/>
              </a:spcBef>
              <a:spcAft>
                <a:spcPts val="0"/>
              </a:spcAft>
              <a:buNone/>
            </a:pPr>
            <a:r>
              <a:rPr lang="en"/>
              <a:t>P = 266mW</a:t>
            </a:r>
            <a:endParaRPr/>
          </a:p>
          <a:p>
            <a:pPr indent="0" lvl="0" marL="0" rtl="0" algn="l">
              <a:spcBef>
                <a:spcPts val="0"/>
              </a:spcBef>
              <a:spcAft>
                <a:spcPts val="0"/>
              </a:spcAft>
              <a:buNone/>
            </a:pPr>
            <a:r>
              <a:rPr lang="en"/>
              <a:t> </a:t>
            </a:r>
            <a:endParaRPr/>
          </a:p>
          <a:p>
            <a:pPr indent="0" lvl="0" marL="0" rtl="0" algn="l">
              <a:spcBef>
                <a:spcPts val="0"/>
              </a:spcBef>
              <a:spcAft>
                <a:spcPts val="0"/>
              </a:spcAft>
              <a:buNone/>
            </a:pPr>
            <a:r>
              <a:rPr lang="en" u="sng">
                <a:solidFill>
                  <a:schemeClr val="hlink"/>
                </a:solidFill>
                <a:hlinkClick r:id="rId3"/>
              </a:rPr>
              <a:t>This desmos calculator</a:t>
            </a:r>
            <a:r>
              <a:rPr lang="en"/>
              <a:t> plots J on the x-axis and calculates output current. L is a slider.</a:t>
            </a:r>
            <a:endParaRPr/>
          </a:p>
          <a:p>
            <a:pPr indent="0" lvl="0" marL="0" rtl="0" algn="l">
              <a:spcBef>
                <a:spcPts val="0"/>
              </a:spcBef>
              <a:spcAft>
                <a:spcPts val="0"/>
              </a:spcAft>
              <a:buNone/>
            </a:pPr>
            <a:r>
              <a:rPr lang="en"/>
              <a:t>It also includes voltage, electrical power dissipation and wall-plug-efficiency estimates</a:t>
            </a:r>
            <a:endParaRPr/>
          </a:p>
        </p:txBody>
      </p:sp>
      <p:sp>
        <p:nvSpPr>
          <p:cNvPr id="232" name="Google Shape;232;p36"/>
          <p:cNvSpPr txBox="1"/>
          <p:nvPr>
            <p:ph type="title"/>
          </p:nvPr>
        </p:nvSpPr>
        <p:spPr>
          <a:xfrm>
            <a:off x="774075" y="0"/>
            <a:ext cx="7030500" cy="444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 note on converting from current density to current</a:t>
            </a:r>
            <a:endParaRPr/>
          </a:p>
        </p:txBody>
      </p:sp>
      <p:pic>
        <p:nvPicPr>
          <p:cNvPr id="233" name="Google Shape;233;p36"/>
          <p:cNvPicPr preferRelativeResize="0"/>
          <p:nvPr/>
        </p:nvPicPr>
        <p:blipFill>
          <a:blip r:embed="rId4">
            <a:alphaModFix/>
          </a:blip>
          <a:stretch>
            <a:fillRect/>
          </a:stretch>
        </p:blipFill>
        <p:spPr>
          <a:xfrm>
            <a:off x="4881293" y="902250"/>
            <a:ext cx="3589125" cy="2188875"/>
          </a:xfrm>
          <a:prstGeom prst="rect">
            <a:avLst/>
          </a:prstGeom>
          <a:noFill/>
          <a:ln>
            <a:noFill/>
          </a:ln>
        </p:spPr>
      </p:pic>
      <p:pic>
        <p:nvPicPr>
          <p:cNvPr id="234" name="Google Shape;234;p36"/>
          <p:cNvPicPr preferRelativeResize="0"/>
          <p:nvPr/>
        </p:nvPicPr>
        <p:blipFill>
          <a:blip r:embed="rId5">
            <a:alphaModFix/>
          </a:blip>
          <a:stretch>
            <a:fillRect/>
          </a:stretch>
        </p:blipFill>
        <p:spPr>
          <a:xfrm>
            <a:off x="1186813" y="982905"/>
            <a:ext cx="2940725" cy="3619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37"/>
          <p:cNvSpPr txBox="1"/>
          <p:nvPr>
            <p:ph type="title"/>
          </p:nvPr>
        </p:nvSpPr>
        <p:spPr>
          <a:xfrm>
            <a:off x="774075" y="0"/>
            <a:ext cx="7030500" cy="444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SOA Model Tweak Based on Openlight feedback</a:t>
            </a:r>
            <a:endParaRPr/>
          </a:p>
        </p:txBody>
      </p:sp>
      <p:sp>
        <p:nvSpPr>
          <p:cNvPr id="240" name="Google Shape;240;p37"/>
          <p:cNvSpPr txBox="1"/>
          <p:nvPr>
            <p:ph idx="1" type="body"/>
          </p:nvPr>
        </p:nvSpPr>
        <p:spPr>
          <a:xfrm>
            <a:off x="774075" y="569025"/>
            <a:ext cx="7560300" cy="396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Openlight feedback: Set W=2.7um instead of W=2um, add 1dB to P</a:t>
            </a:r>
            <a:r>
              <a:rPr baseline="-25000" lang="en"/>
              <a:t>sat</a:t>
            </a:r>
            <a:endParaRPr/>
          </a:p>
          <a:p>
            <a:pPr indent="0" lvl="0" marL="0" rtl="0" algn="l">
              <a:spcBef>
                <a:spcPts val="0"/>
              </a:spcBef>
              <a:spcAft>
                <a:spcPts val="0"/>
              </a:spcAft>
              <a:buNone/>
            </a:pPr>
            <a:r>
              <a:t/>
            </a:r>
            <a:endParaRPr/>
          </a:p>
          <a:p>
            <a:pPr indent="0" lvl="0" marL="0" rtl="0" algn="l">
              <a:spcBef>
                <a:spcPts val="0"/>
              </a:spcBef>
              <a:spcAft>
                <a:spcPts val="0"/>
              </a:spcAft>
              <a:buNone/>
            </a:pPr>
            <a:r>
              <a:rPr lang="en" u="sng">
                <a:solidFill>
                  <a:schemeClr val="hlink"/>
                </a:solidFill>
                <a:hlinkClick r:id="rId3"/>
              </a:rPr>
              <a:t>https://docs.google.com/presentation/d/1IF7M-8-VXjMyahIuh5ue8TEhhMlgL0FB/edit#slide=id.p3</a:t>
            </a:r>
            <a:endParaRPr/>
          </a:p>
          <a:p>
            <a:pPr indent="0" lvl="0" marL="0" rtl="0" algn="l">
              <a:spcBef>
                <a:spcPts val="0"/>
              </a:spcBef>
              <a:spcAft>
                <a:spcPts val="0"/>
              </a:spcAft>
              <a:buNone/>
            </a:pPr>
            <a:r>
              <a:t/>
            </a:r>
            <a:endParaRPr/>
          </a:p>
          <a:p>
            <a:pPr indent="0" lvl="0" marL="0" rtl="0" algn="l">
              <a:spcBef>
                <a:spcPts val="0"/>
              </a:spcBef>
              <a:spcAft>
                <a:spcPts val="0"/>
              </a:spcAft>
              <a:buNone/>
            </a:pPr>
            <a:r>
              <a:rPr lang="en" u="sng">
                <a:solidFill>
                  <a:schemeClr val="hlink"/>
                </a:solidFill>
                <a:hlinkClick r:id="rId4"/>
              </a:rPr>
              <a:t>https://drive.google.com/file/d/1oG4sAcibSqhDvkvAENOENqYsTFVuaHim/view</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Before: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After:</a:t>
            </a:r>
            <a:endParaRPr/>
          </a:p>
          <a:p>
            <a:pPr indent="0" lvl="0" marL="0" rtl="0" algn="l">
              <a:spcBef>
                <a:spcPts val="0"/>
              </a:spcBef>
              <a:spcAft>
                <a:spcPts val="0"/>
              </a:spcAft>
              <a:buNone/>
            </a:pPr>
            <a:r>
              <a:t/>
            </a:r>
            <a:endParaRPr/>
          </a:p>
        </p:txBody>
      </p:sp>
      <p:pic>
        <p:nvPicPr>
          <p:cNvPr id="241" name="Google Shape;241;p37"/>
          <p:cNvPicPr preferRelativeResize="0"/>
          <p:nvPr/>
        </p:nvPicPr>
        <p:blipFill>
          <a:blip r:embed="rId5">
            <a:alphaModFix/>
          </a:blip>
          <a:stretch>
            <a:fillRect/>
          </a:stretch>
        </p:blipFill>
        <p:spPr>
          <a:xfrm>
            <a:off x="875420" y="2433345"/>
            <a:ext cx="5032950" cy="591800"/>
          </a:xfrm>
          <a:prstGeom prst="rect">
            <a:avLst/>
          </a:prstGeom>
          <a:noFill/>
          <a:ln>
            <a:noFill/>
          </a:ln>
        </p:spPr>
      </p:pic>
      <p:pic>
        <p:nvPicPr>
          <p:cNvPr id="242" name="Google Shape;242;p37"/>
          <p:cNvPicPr preferRelativeResize="0"/>
          <p:nvPr/>
        </p:nvPicPr>
        <p:blipFill>
          <a:blip r:embed="rId6">
            <a:alphaModFix/>
          </a:blip>
          <a:stretch>
            <a:fillRect/>
          </a:stretch>
        </p:blipFill>
        <p:spPr>
          <a:xfrm>
            <a:off x="875425" y="3474825"/>
            <a:ext cx="4970101" cy="588950"/>
          </a:xfrm>
          <a:prstGeom prst="rect">
            <a:avLst/>
          </a:prstGeom>
          <a:noFill/>
          <a:ln>
            <a:noFill/>
          </a:ln>
        </p:spPr>
      </p:pic>
      <p:sp>
        <p:nvSpPr>
          <p:cNvPr id="243" name="Google Shape;243;p37"/>
          <p:cNvSpPr/>
          <p:nvPr/>
        </p:nvSpPr>
        <p:spPr>
          <a:xfrm rot="5400000">
            <a:off x="2066906" y="3543700"/>
            <a:ext cx="50400" cy="134400"/>
          </a:xfrm>
          <a:prstGeom prst="leftBrace">
            <a:avLst>
              <a:gd fmla="val 50000" name="adj1"/>
              <a:gd fmla="val 43769" name="adj2"/>
            </a:avLst>
          </a:prstGeom>
          <a:noFill/>
          <a:ln cap="flat" cmpd="sng" w="9525">
            <a:solidFill>
              <a:srgbClr val="FF33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38"/>
          <p:cNvSpPr txBox="1"/>
          <p:nvPr>
            <p:ph type="title"/>
          </p:nvPr>
        </p:nvSpPr>
        <p:spPr>
          <a:xfrm>
            <a:off x="774075" y="0"/>
            <a:ext cx="7030500" cy="444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400"/>
              <a:t>What SOA length do we use? </a:t>
            </a:r>
            <a:r>
              <a:rPr lang="en" sz="1400">
                <a:solidFill>
                  <a:schemeClr val="dk1"/>
                </a:solidFill>
              </a:rPr>
              <a:t>(before openlight discussion)</a:t>
            </a:r>
            <a:endParaRPr sz="1400"/>
          </a:p>
        </p:txBody>
      </p:sp>
      <p:sp>
        <p:nvSpPr>
          <p:cNvPr id="249" name="Google Shape;249;p38"/>
          <p:cNvSpPr txBox="1"/>
          <p:nvPr>
            <p:ph idx="1" type="body"/>
          </p:nvPr>
        </p:nvSpPr>
        <p:spPr>
          <a:xfrm>
            <a:off x="450200" y="569025"/>
            <a:ext cx="4045800" cy="396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Take SiN Vernier mirror laser with the following specs:</a:t>
            </a:r>
            <a:endParaRPr sz="1200"/>
          </a:p>
          <a:p>
            <a:pPr indent="0" lvl="0" marL="0" rtl="0" algn="l">
              <a:spcBef>
                <a:spcPts val="0"/>
              </a:spcBef>
              <a:spcAft>
                <a:spcPts val="0"/>
              </a:spcAft>
              <a:buNone/>
            </a:pPr>
            <a:r>
              <a:rPr lang="en" sz="1200"/>
              <a:t>Radius1 = 40u</a:t>
            </a:r>
            <a:endParaRPr sz="1200"/>
          </a:p>
          <a:p>
            <a:pPr indent="0" lvl="0" marL="0" rtl="0" algn="l">
              <a:spcBef>
                <a:spcPts val="0"/>
              </a:spcBef>
              <a:spcAft>
                <a:spcPts val="0"/>
              </a:spcAft>
              <a:buNone/>
            </a:pPr>
            <a:r>
              <a:rPr lang="en" sz="1200"/>
              <a:t>Radius2 = 1.05 * Radius1 = 42u</a:t>
            </a:r>
            <a:endParaRPr sz="1200"/>
          </a:p>
          <a:p>
            <a:pPr indent="0" lvl="0" marL="0" rtl="0" algn="l">
              <a:spcBef>
                <a:spcPts val="0"/>
              </a:spcBef>
              <a:spcAft>
                <a:spcPts val="0"/>
              </a:spcAft>
              <a:buNone/>
            </a:pPr>
            <a:r>
              <a:rPr lang="en" sz="1200"/>
              <a:t>Temperature = 70℃</a:t>
            </a:r>
            <a:endParaRPr sz="1200"/>
          </a:p>
          <a:p>
            <a:pPr indent="0" lvl="0" marL="0" rtl="0" algn="l">
              <a:spcBef>
                <a:spcPts val="0"/>
              </a:spcBef>
              <a:spcAft>
                <a:spcPts val="0"/>
              </a:spcAft>
              <a:buNone/>
            </a:pPr>
            <a:r>
              <a:rPr lang="en" sz="1200"/>
              <a:t>J = 7kA/cm</a:t>
            </a:r>
            <a:r>
              <a:rPr baseline="30000" lang="en" sz="1200"/>
              <a:t>2</a:t>
            </a:r>
            <a:endParaRPr sz="1200"/>
          </a:p>
          <a:p>
            <a:pPr indent="0" lvl="0" marL="0" rtl="0" algn="l">
              <a:spcBef>
                <a:spcPts val="0"/>
              </a:spcBef>
              <a:spcAft>
                <a:spcPts val="0"/>
              </a:spcAft>
              <a:buNone/>
            </a:pPr>
            <a:r>
              <a:rPr lang="en" sz="1200"/>
              <a:t>SOA model has +1dB P</a:t>
            </a:r>
            <a:r>
              <a:rPr baseline="-25000" lang="en" sz="1200"/>
              <a:t>sat</a:t>
            </a:r>
            <a:r>
              <a:rPr lang="en" sz="1200"/>
              <a:t>, W=2.7um</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 sz="1200"/>
              <a:t>Procedure algorithm:</a:t>
            </a:r>
            <a:endParaRPr sz="1200"/>
          </a:p>
          <a:p>
            <a:pPr indent="0" lvl="0" marL="0" rtl="0" algn="l">
              <a:spcBef>
                <a:spcPts val="0"/>
              </a:spcBef>
              <a:spcAft>
                <a:spcPts val="0"/>
              </a:spcAft>
              <a:buNone/>
            </a:pPr>
            <a:r>
              <a:rPr lang="en" sz="1200"/>
              <a:t>Tune rings to resonance at 1310nm (seperate test bench)</a:t>
            </a:r>
            <a:endParaRPr sz="1200"/>
          </a:p>
          <a:p>
            <a:pPr indent="0" lvl="0" marL="0" rtl="0" algn="l">
              <a:spcBef>
                <a:spcPts val="0"/>
              </a:spcBef>
              <a:spcAft>
                <a:spcPts val="0"/>
              </a:spcAft>
              <a:buNone/>
            </a:pPr>
            <a:r>
              <a:rPr lang="en" sz="1200"/>
              <a:t>f</a:t>
            </a:r>
            <a:r>
              <a:rPr lang="en" sz="1200"/>
              <a:t>or L between [200um:440um]:</a:t>
            </a:r>
            <a:endParaRPr sz="1200"/>
          </a:p>
          <a:p>
            <a:pPr indent="0" lvl="0" marL="0" rtl="0" algn="l">
              <a:spcBef>
                <a:spcPts val="0"/>
              </a:spcBef>
              <a:spcAft>
                <a:spcPts val="0"/>
              </a:spcAft>
              <a:buNone/>
            </a:pPr>
            <a:r>
              <a:rPr lang="en" sz="1200"/>
              <a:t>	Set SOA length = L</a:t>
            </a:r>
            <a:endParaRPr sz="1200"/>
          </a:p>
          <a:p>
            <a:pPr indent="457200" lvl="0" marL="0" rtl="0" algn="l">
              <a:spcBef>
                <a:spcPts val="0"/>
              </a:spcBef>
              <a:spcAft>
                <a:spcPts val="0"/>
              </a:spcAft>
              <a:buNone/>
            </a:pPr>
            <a:r>
              <a:rPr lang="en" sz="1200"/>
              <a:t>Tune longitudinal phase on resonance</a:t>
            </a:r>
            <a:endParaRPr sz="1200"/>
          </a:p>
          <a:p>
            <a:pPr indent="457200" lvl="0" marL="0" rtl="0" algn="l">
              <a:spcBef>
                <a:spcPts val="0"/>
              </a:spcBef>
              <a:spcAft>
                <a:spcPts val="0"/>
              </a:spcAft>
              <a:buNone/>
            </a:pPr>
            <a:r>
              <a:rPr lang="en" sz="1200"/>
              <a:t>Sweep </a:t>
            </a:r>
            <a:endParaRPr sz="1200"/>
          </a:p>
          <a:p>
            <a:pPr indent="457200" lvl="0" marL="0" rtl="0" algn="l">
              <a:spcBef>
                <a:spcPts val="0"/>
              </a:spcBef>
              <a:spcAft>
                <a:spcPts val="0"/>
              </a:spcAft>
              <a:buNone/>
            </a:pPr>
            <a:r>
              <a:rPr lang="en" sz="1200"/>
              <a:t>Measure SOA gain + laser output power</a:t>
            </a:r>
            <a:endParaRPr sz="1200"/>
          </a:p>
        </p:txBody>
      </p:sp>
      <p:graphicFrame>
        <p:nvGraphicFramePr>
          <p:cNvPr id="250" name="Google Shape;250;p38"/>
          <p:cNvGraphicFramePr/>
          <p:nvPr/>
        </p:nvGraphicFramePr>
        <p:xfrm>
          <a:off x="5696075" y="12"/>
          <a:ext cx="3000000" cy="3000000"/>
        </p:xfrm>
        <a:graphic>
          <a:graphicData uri="http://schemas.openxmlformats.org/drawingml/2006/table">
            <a:tbl>
              <a:tblPr>
                <a:noFill/>
                <a:tableStyleId>{70E08C8F-F654-49D9-BCD7-6CD6A8E65E17}</a:tableStyleId>
              </a:tblPr>
              <a:tblGrid>
                <a:gridCol w="1051350"/>
                <a:gridCol w="1051350"/>
                <a:gridCol w="1051350"/>
              </a:tblGrid>
              <a:tr h="381000">
                <a:tc>
                  <a:txBody>
                    <a:bodyPr/>
                    <a:lstStyle/>
                    <a:p>
                      <a:pPr indent="0" lvl="0" marL="0" rtl="0" algn="l">
                        <a:spcBef>
                          <a:spcPts val="0"/>
                        </a:spcBef>
                        <a:spcAft>
                          <a:spcPts val="0"/>
                        </a:spcAft>
                        <a:buNone/>
                      </a:pPr>
                      <a:r>
                        <a:rPr lang="en" sz="1200"/>
                        <a:t>Length (um)</a:t>
                      </a:r>
                      <a:endParaRPr sz="1200"/>
                    </a:p>
                  </a:txBody>
                  <a:tcPr marT="91425" marB="91425" marR="91425" marL="91425"/>
                </a:tc>
                <a:tc>
                  <a:txBody>
                    <a:bodyPr/>
                    <a:lstStyle/>
                    <a:p>
                      <a:pPr indent="0" lvl="0" marL="0" rtl="0" algn="l">
                        <a:spcBef>
                          <a:spcPts val="0"/>
                        </a:spcBef>
                        <a:spcAft>
                          <a:spcPts val="0"/>
                        </a:spcAft>
                        <a:buNone/>
                      </a:pPr>
                      <a:r>
                        <a:rPr lang="en" sz="1200"/>
                        <a:t>Optimal output coupling</a:t>
                      </a:r>
                      <a:endParaRPr sz="1200"/>
                    </a:p>
                  </a:txBody>
                  <a:tcPr marT="91425" marB="91425" marR="91425" marL="91425"/>
                </a:tc>
                <a:tc>
                  <a:txBody>
                    <a:bodyPr/>
                    <a:lstStyle/>
                    <a:p>
                      <a:pPr indent="0" lvl="0" marL="0" rtl="0" algn="l">
                        <a:spcBef>
                          <a:spcPts val="0"/>
                        </a:spcBef>
                        <a:spcAft>
                          <a:spcPts val="0"/>
                        </a:spcAft>
                        <a:buNone/>
                      </a:pPr>
                      <a:r>
                        <a:rPr lang="en" sz="1200"/>
                        <a:t>Laser output power (mW)</a:t>
                      </a:r>
                      <a:endParaRPr sz="1200"/>
                    </a:p>
                  </a:txBody>
                  <a:tcPr marT="91425" marB="91425" marR="91425" marL="91425"/>
                </a:tc>
              </a:tr>
              <a:tr h="381000">
                <a:tc>
                  <a:txBody>
                    <a:bodyPr/>
                    <a:lstStyle/>
                    <a:p>
                      <a:pPr indent="0" lvl="0" marL="0" rtl="0" algn="l">
                        <a:spcBef>
                          <a:spcPts val="0"/>
                        </a:spcBef>
                        <a:spcAft>
                          <a:spcPts val="0"/>
                        </a:spcAft>
                        <a:buNone/>
                      </a:pPr>
                      <a:r>
                        <a:rPr lang="en" sz="1200"/>
                        <a:t>200um</a:t>
                      </a:r>
                      <a:endParaRPr sz="1200"/>
                    </a:p>
                  </a:txBody>
                  <a:tcPr marT="91425" marB="91425" marR="91425" marL="91425"/>
                </a:tc>
                <a:tc>
                  <a:txBody>
                    <a:bodyPr/>
                    <a:lstStyle/>
                    <a:p>
                      <a:pPr indent="0" lvl="0" marL="0" rtl="0" algn="l">
                        <a:spcBef>
                          <a:spcPts val="0"/>
                        </a:spcBef>
                        <a:spcAft>
                          <a:spcPts val="0"/>
                        </a:spcAft>
                        <a:buNone/>
                      </a:pPr>
                      <a:r>
                        <a:rPr lang="en" sz="1200"/>
                        <a:t>0.381</a:t>
                      </a:r>
                      <a:endParaRPr sz="1200"/>
                    </a:p>
                  </a:txBody>
                  <a:tcPr marT="91425" marB="91425" marR="91425" marL="91425"/>
                </a:tc>
                <a:tc>
                  <a:txBody>
                    <a:bodyPr/>
                    <a:lstStyle/>
                    <a:p>
                      <a:pPr indent="0" lvl="0" marL="0" rtl="0" algn="l">
                        <a:spcBef>
                          <a:spcPts val="0"/>
                        </a:spcBef>
                        <a:spcAft>
                          <a:spcPts val="0"/>
                        </a:spcAft>
                        <a:buNone/>
                      </a:pPr>
                      <a:r>
                        <a:rPr lang="en" sz="1200"/>
                        <a:t>16.55</a:t>
                      </a:r>
                      <a:endParaRPr sz="1200"/>
                    </a:p>
                  </a:txBody>
                  <a:tcPr marT="91425" marB="91425" marR="91425" marL="91425"/>
                </a:tc>
              </a:tr>
              <a:tr h="381000">
                <a:tc>
                  <a:txBody>
                    <a:bodyPr/>
                    <a:lstStyle/>
                    <a:p>
                      <a:pPr indent="0" lvl="0" marL="0" rtl="0" algn="l">
                        <a:spcBef>
                          <a:spcPts val="0"/>
                        </a:spcBef>
                        <a:spcAft>
                          <a:spcPts val="0"/>
                        </a:spcAft>
                        <a:buNone/>
                      </a:pPr>
                      <a:r>
                        <a:rPr lang="en" sz="1200"/>
                        <a:t>240um</a:t>
                      </a:r>
                      <a:endParaRPr sz="1200"/>
                    </a:p>
                  </a:txBody>
                  <a:tcPr marT="91425" marB="91425" marR="91425" marL="91425"/>
                </a:tc>
                <a:tc>
                  <a:txBody>
                    <a:bodyPr/>
                    <a:lstStyle/>
                    <a:p>
                      <a:pPr indent="0" lvl="0" marL="0" rtl="0" algn="l">
                        <a:spcBef>
                          <a:spcPts val="0"/>
                        </a:spcBef>
                        <a:spcAft>
                          <a:spcPts val="0"/>
                        </a:spcAft>
                        <a:buNone/>
                      </a:pPr>
                      <a:r>
                        <a:rPr lang="en" sz="1200"/>
                        <a:t>0.413</a:t>
                      </a:r>
                      <a:endParaRPr sz="1200"/>
                    </a:p>
                  </a:txBody>
                  <a:tcPr marT="91425" marB="91425" marR="91425" marL="91425"/>
                </a:tc>
                <a:tc>
                  <a:txBody>
                    <a:bodyPr/>
                    <a:lstStyle/>
                    <a:p>
                      <a:pPr indent="0" lvl="0" marL="0" rtl="0" algn="l">
                        <a:spcBef>
                          <a:spcPts val="0"/>
                        </a:spcBef>
                        <a:spcAft>
                          <a:spcPts val="0"/>
                        </a:spcAft>
                        <a:buNone/>
                      </a:pPr>
                      <a:r>
                        <a:rPr lang="en" sz="1200"/>
                        <a:t>20.46</a:t>
                      </a:r>
                      <a:endParaRPr sz="1200"/>
                    </a:p>
                  </a:txBody>
                  <a:tcPr marT="91425" marB="91425" marR="91425" marL="91425"/>
                </a:tc>
              </a:tr>
              <a:tr h="381000">
                <a:tc>
                  <a:txBody>
                    <a:bodyPr/>
                    <a:lstStyle/>
                    <a:p>
                      <a:pPr indent="0" lvl="0" marL="0" rtl="0" algn="l">
                        <a:spcBef>
                          <a:spcPts val="0"/>
                        </a:spcBef>
                        <a:spcAft>
                          <a:spcPts val="0"/>
                        </a:spcAft>
                        <a:buNone/>
                      </a:pPr>
                      <a:r>
                        <a:rPr lang="en" sz="1200"/>
                        <a:t>280um</a:t>
                      </a:r>
                      <a:endParaRPr sz="1200"/>
                    </a:p>
                  </a:txBody>
                  <a:tcPr marT="91425" marB="91425" marR="91425" marL="91425"/>
                </a:tc>
                <a:tc>
                  <a:txBody>
                    <a:bodyPr/>
                    <a:lstStyle/>
                    <a:p>
                      <a:pPr indent="0" lvl="0" marL="0" rtl="0" algn="l">
                        <a:spcBef>
                          <a:spcPts val="0"/>
                        </a:spcBef>
                        <a:spcAft>
                          <a:spcPts val="0"/>
                        </a:spcAft>
                        <a:buNone/>
                      </a:pPr>
                      <a:r>
                        <a:rPr lang="en" sz="1200"/>
                        <a:t>0.428</a:t>
                      </a:r>
                      <a:endParaRPr sz="1200"/>
                    </a:p>
                  </a:txBody>
                  <a:tcPr marT="91425" marB="91425" marR="91425" marL="91425"/>
                </a:tc>
                <a:tc>
                  <a:txBody>
                    <a:bodyPr/>
                    <a:lstStyle/>
                    <a:p>
                      <a:pPr indent="0" lvl="0" marL="0" rtl="0" algn="l">
                        <a:spcBef>
                          <a:spcPts val="0"/>
                        </a:spcBef>
                        <a:spcAft>
                          <a:spcPts val="0"/>
                        </a:spcAft>
                        <a:buNone/>
                      </a:pPr>
                      <a:r>
                        <a:rPr lang="en" sz="1200"/>
                        <a:t>24.63</a:t>
                      </a:r>
                      <a:endParaRPr sz="1200"/>
                    </a:p>
                  </a:txBody>
                  <a:tcPr marT="91425" marB="91425" marR="91425" marL="91425"/>
                </a:tc>
              </a:tr>
              <a:tr h="381000">
                <a:tc>
                  <a:txBody>
                    <a:bodyPr/>
                    <a:lstStyle/>
                    <a:p>
                      <a:pPr indent="0" lvl="0" marL="0" rtl="0" algn="l">
                        <a:spcBef>
                          <a:spcPts val="0"/>
                        </a:spcBef>
                        <a:spcAft>
                          <a:spcPts val="0"/>
                        </a:spcAft>
                        <a:buNone/>
                      </a:pPr>
                      <a:r>
                        <a:rPr lang="en" sz="1200"/>
                        <a:t>320um</a:t>
                      </a:r>
                      <a:endParaRPr sz="1200"/>
                    </a:p>
                  </a:txBody>
                  <a:tcPr marT="91425" marB="91425" marR="91425" marL="91425"/>
                </a:tc>
                <a:tc>
                  <a:txBody>
                    <a:bodyPr/>
                    <a:lstStyle/>
                    <a:p>
                      <a:pPr indent="0" lvl="0" marL="0" rtl="0" algn="l">
                        <a:spcBef>
                          <a:spcPts val="0"/>
                        </a:spcBef>
                        <a:spcAft>
                          <a:spcPts val="0"/>
                        </a:spcAft>
                        <a:buNone/>
                      </a:pPr>
                      <a:r>
                        <a:rPr lang="en" sz="1200"/>
                        <a:t>0.450</a:t>
                      </a:r>
                      <a:endParaRPr sz="1200"/>
                    </a:p>
                  </a:txBody>
                  <a:tcPr marT="91425" marB="91425" marR="91425" marL="91425"/>
                </a:tc>
                <a:tc>
                  <a:txBody>
                    <a:bodyPr/>
                    <a:lstStyle/>
                    <a:p>
                      <a:pPr indent="0" lvl="0" marL="0" rtl="0" algn="l">
                        <a:spcBef>
                          <a:spcPts val="0"/>
                        </a:spcBef>
                        <a:spcAft>
                          <a:spcPts val="0"/>
                        </a:spcAft>
                        <a:buNone/>
                      </a:pPr>
                      <a:r>
                        <a:rPr lang="en" sz="1200"/>
                        <a:t>28.83</a:t>
                      </a:r>
                      <a:endParaRPr sz="1200"/>
                    </a:p>
                  </a:txBody>
                  <a:tcPr marT="91425" marB="91425" marR="91425" marL="91425"/>
                </a:tc>
              </a:tr>
              <a:tr h="381000">
                <a:tc>
                  <a:txBody>
                    <a:bodyPr/>
                    <a:lstStyle/>
                    <a:p>
                      <a:pPr indent="0" lvl="0" marL="0" rtl="0" algn="l">
                        <a:spcBef>
                          <a:spcPts val="0"/>
                        </a:spcBef>
                        <a:spcAft>
                          <a:spcPts val="0"/>
                        </a:spcAft>
                        <a:buNone/>
                      </a:pPr>
                      <a:r>
                        <a:rPr lang="en" sz="1200"/>
                        <a:t>360um</a:t>
                      </a:r>
                      <a:endParaRPr sz="1200"/>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200"/>
                        <a:t>0.476</a:t>
                      </a:r>
                      <a:endParaRPr sz="1200"/>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200"/>
                        <a:t>33.23</a:t>
                      </a:r>
                      <a:endParaRPr sz="1200"/>
                    </a:p>
                  </a:txBody>
                  <a:tcPr marT="91425" marB="91425" marR="91425" marL="91425">
                    <a:lnB cap="flat" cmpd="sng" w="9525">
                      <a:solidFill>
                        <a:srgbClr val="9E9E9E"/>
                      </a:solidFill>
                      <a:prstDash val="solid"/>
                      <a:round/>
                      <a:headEnd len="sm" w="sm" type="none"/>
                      <a:tailEnd len="sm" w="sm" type="none"/>
                    </a:lnB>
                  </a:tcPr>
                </a:tc>
              </a:tr>
              <a:tr h="381000">
                <a:tc>
                  <a:txBody>
                    <a:bodyPr/>
                    <a:lstStyle/>
                    <a:p>
                      <a:pPr indent="0" lvl="0" marL="0" rtl="0" algn="l">
                        <a:spcBef>
                          <a:spcPts val="0"/>
                        </a:spcBef>
                        <a:spcAft>
                          <a:spcPts val="0"/>
                        </a:spcAft>
                        <a:buNone/>
                      </a:pPr>
                      <a:r>
                        <a:rPr lang="en" sz="1200"/>
                        <a:t>400um</a:t>
                      </a:r>
                      <a:endParaRPr sz="12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200"/>
                        <a:t>0.476</a:t>
                      </a:r>
                      <a:endParaRPr sz="12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200"/>
                        <a:t>37.64</a:t>
                      </a:r>
                      <a:endParaRPr sz="12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1000">
                <a:tc>
                  <a:txBody>
                    <a:bodyPr/>
                    <a:lstStyle/>
                    <a:p>
                      <a:pPr indent="0" lvl="0" marL="0" rtl="0" algn="l">
                        <a:spcBef>
                          <a:spcPts val="0"/>
                        </a:spcBef>
                        <a:spcAft>
                          <a:spcPts val="0"/>
                        </a:spcAft>
                        <a:buNone/>
                      </a:pPr>
                      <a:r>
                        <a:rPr lang="en" sz="1200"/>
                        <a:t>440um</a:t>
                      </a:r>
                      <a:endParaRPr sz="1200"/>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en" sz="1200"/>
                        <a:t>0.501</a:t>
                      </a:r>
                      <a:endParaRPr sz="1200"/>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en" sz="1200"/>
                        <a:t>42.02</a:t>
                      </a:r>
                      <a:endParaRPr sz="1200"/>
                    </a:p>
                  </a:txBody>
                  <a:tcPr marT="91425" marB="91425" marR="91425" marL="91425">
                    <a:lnT cap="flat" cmpd="sng" w="9525">
                      <a:solidFill>
                        <a:srgbClr val="9E9E9E"/>
                      </a:solidFill>
                      <a:prstDash val="solid"/>
                      <a:round/>
                      <a:headEnd len="sm" w="sm" type="none"/>
                      <a:tailEnd len="sm" w="sm" type="none"/>
                    </a:lnT>
                  </a:tcPr>
                </a:tc>
              </a:tr>
            </a:tbl>
          </a:graphicData>
        </a:graphic>
      </p:graphicFrame>
      <p:pic>
        <p:nvPicPr>
          <p:cNvPr id="251" name="Google Shape;251;p38"/>
          <p:cNvPicPr preferRelativeResize="0"/>
          <p:nvPr/>
        </p:nvPicPr>
        <p:blipFill>
          <a:blip r:embed="rId3">
            <a:alphaModFix/>
          </a:blip>
          <a:stretch>
            <a:fillRect/>
          </a:stretch>
        </p:blipFill>
        <p:spPr>
          <a:xfrm>
            <a:off x="89925" y="3431450"/>
            <a:ext cx="2712700" cy="1667100"/>
          </a:xfrm>
          <a:prstGeom prst="rect">
            <a:avLst/>
          </a:prstGeom>
          <a:noFill/>
          <a:ln>
            <a:noFill/>
          </a:ln>
        </p:spPr>
      </p:pic>
      <p:pic>
        <p:nvPicPr>
          <p:cNvPr id="252" name="Google Shape;252;p38"/>
          <p:cNvPicPr preferRelativeResize="0"/>
          <p:nvPr/>
        </p:nvPicPr>
        <p:blipFill>
          <a:blip r:embed="rId4">
            <a:alphaModFix/>
          </a:blip>
          <a:stretch>
            <a:fillRect/>
          </a:stretch>
        </p:blipFill>
        <p:spPr>
          <a:xfrm>
            <a:off x="3259042" y="3446867"/>
            <a:ext cx="2163101" cy="1636250"/>
          </a:xfrm>
          <a:prstGeom prst="rect">
            <a:avLst/>
          </a:prstGeom>
          <a:noFill/>
          <a:ln>
            <a:noFill/>
          </a:ln>
        </p:spPr>
      </p:pic>
      <p:cxnSp>
        <p:nvCxnSpPr>
          <p:cNvPr id="253" name="Google Shape;253;p38"/>
          <p:cNvCxnSpPr>
            <a:stCxn id="254" idx="1"/>
          </p:cNvCxnSpPr>
          <p:nvPr/>
        </p:nvCxnSpPr>
        <p:spPr>
          <a:xfrm flipH="1">
            <a:off x="4260975" y="4265000"/>
            <a:ext cx="1870500" cy="117000"/>
          </a:xfrm>
          <a:prstGeom prst="straightConnector1">
            <a:avLst/>
          </a:prstGeom>
          <a:noFill/>
          <a:ln cap="flat" cmpd="sng" w="9525">
            <a:solidFill>
              <a:srgbClr val="FF3300"/>
            </a:solidFill>
            <a:prstDash val="solid"/>
            <a:round/>
            <a:headEnd len="med" w="med" type="none"/>
            <a:tailEnd len="med" w="med" type="triangle"/>
          </a:ln>
        </p:spPr>
      </p:cxnSp>
      <p:sp>
        <p:nvSpPr>
          <p:cNvPr id="254" name="Google Shape;254;p38"/>
          <p:cNvSpPr txBox="1"/>
          <p:nvPr/>
        </p:nvSpPr>
        <p:spPr>
          <a:xfrm>
            <a:off x="6131475" y="3741650"/>
            <a:ext cx="25896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Final gain value does not depend on SOA design, just cavity loss (we always operate at threshold gain)</a:t>
            </a:r>
            <a:endParaRPr/>
          </a:p>
        </p:txBody>
      </p:sp>
      <p:sp>
        <p:nvSpPr>
          <p:cNvPr id="255" name="Google Shape;255;p38"/>
          <p:cNvSpPr/>
          <p:nvPr/>
        </p:nvSpPr>
        <p:spPr>
          <a:xfrm rot="5400000">
            <a:off x="4173400" y="3761025"/>
            <a:ext cx="85500" cy="1384800"/>
          </a:xfrm>
          <a:prstGeom prst="leftBrace">
            <a:avLst>
              <a:gd fmla="val 50000" name="adj1"/>
              <a:gd fmla="val 50000" name="adj2"/>
            </a:avLst>
          </a:prstGeom>
          <a:noFill/>
          <a:ln cap="flat" cmpd="sng" w="9525">
            <a:solidFill>
              <a:srgbClr val="FF33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38"/>
          <p:cNvSpPr txBox="1"/>
          <p:nvPr/>
        </p:nvSpPr>
        <p:spPr>
          <a:xfrm rot="-5400000">
            <a:off x="2249488" y="4080350"/>
            <a:ext cx="16842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t>Final gain (linear)</a:t>
            </a:r>
            <a:endParaRPr sz="12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39"/>
          <p:cNvSpPr txBox="1"/>
          <p:nvPr>
            <p:ph idx="1" type="body"/>
          </p:nvPr>
        </p:nvSpPr>
        <p:spPr>
          <a:xfrm>
            <a:off x="774075" y="569025"/>
            <a:ext cx="7560300" cy="396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Two approaches to picking SOA length (based on discussion with Molly):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Approach 1:</a:t>
            </a:r>
            <a:endParaRPr/>
          </a:p>
          <a:p>
            <a:pPr indent="0" lvl="0" marL="0" rtl="0" algn="l">
              <a:spcBef>
                <a:spcPts val="0"/>
              </a:spcBef>
              <a:spcAft>
                <a:spcPts val="0"/>
              </a:spcAft>
              <a:buNone/>
            </a:pPr>
            <a:r>
              <a:rPr lang="en"/>
              <a:t>Start from openlight’s TRL design (1100um long SOA).</a:t>
            </a:r>
            <a:endParaRPr/>
          </a:p>
          <a:p>
            <a:pPr indent="0" lvl="0" marL="0" rtl="0" algn="l">
              <a:spcBef>
                <a:spcPts val="0"/>
              </a:spcBef>
              <a:spcAft>
                <a:spcPts val="0"/>
              </a:spcAft>
              <a:buNone/>
            </a:pPr>
            <a:r>
              <a:rPr lang="en"/>
              <a:t>Calculate additional single-pass cavity losses</a:t>
            </a:r>
            <a:endParaRPr/>
          </a:p>
          <a:p>
            <a:pPr indent="0" lvl="0" marL="0" rtl="0" algn="l">
              <a:spcBef>
                <a:spcPts val="0"/>
              </a:spcBef>
              <a:spcAft>
                <a:spcPts val="0"/>
              </a:spcAft>
              <a:buNone/>
            </a:pPr>
            <a:r>
              <a:rPr lang="en"/>
              <a:t>Increase SOA length to compensate at a rate of 1.67dB/100um</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Approach 2:</a:t>
            </a:r>
            <a:endParaRPr/>
          </a:p>
          <a:p>
            <a:pPr indent="0" lvl="0" marL="0" rtl="0" algn="l">
              <a:spcBef>
                <a:spcPts val="0"/>
              </a:spcBef>
              <a:spcAft>
                <a:spcPts val="0"/>
              </a:spcAft>
              <a:buNone/>
            </a:pPr>
            <a:r>
              <a:t/>
            </a:r>
            <a:endParaRPr/>
          </a:p>
        </p:txBody>
      </p:sp>
      <p:sp>
        <p:nvSpPr>
          <p:cNvPr id="262" name="Google Shape;262;p39"/>
          <p:cNvSpPr txBox="1"/>
          <p:nvPr>
            <p:ph type="title"/>
          </p:nvPr>
        </p:nvSpPr>
        <p:spPr>
          <a:xfrm>
            <a:off x="774075" y="0"/>
            <a:ext cx="7030500" cy="444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What SOA length to use (after openlight discussion)</a:t>
            </a:r>
            <a:endParaRPr/>
          </a:p>
        </p:txBody>
      </p:sp>
      <p:pic>
        <p:nvPicPr>
          <p:cNvPr id="263" name="Google Shape;263;p39"/>
          <p:cNvPicPr preferRelativeResize="0"/>
          <p:nvPr/>
        </p:nvPicPr>
        <p:blipFill>
          <a:blip r:embed="rId3">
            <a:alphaModFix/>
          </a:blip>
          <a:stretch>
            <a:fillRect/>
          </a:stretch>
        </p:blipFill>
        <p:spPr>
          <a:xfrm>
            <a:off x="882525" y="2665049"/>
            <a:ext cx="7696799" cy="17926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40"/>
          <p:cNvSpPr txBox="1"/>
          <p:nvPr/>
        </p:nvSpPr>
        <p:spPr>
          <a:xfrm>
            <a:off x="7021550" y="4150100"/>
            <a:ext cx="10296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t>79% Power out-coupling</a:t>
            </a:r>
            <a:endParaRPr sz="1000"/>
          </a:p>
          <a:p>
            <a:pPr indent="0" lvl="0" marL="0" rtl="0" algn="ctr">
              <a:spcBef>
                <a:spcPts val="0"/>
              </a:spcBef>
              <a:spcAft>
                <a:spcPts val="0"/>
              </a:spcAft>
              <a:buNone/>
            </a:pPr>
            <a:r>
              <a:rPr lang="en" sz="600"/>
              <a:t>Spec from ECL w/ AWG+ Ring DR</a:t>
            </a:r>
            <a:endParaRPr sz="600"/>
          </a:p>
        </p:txBody>
      </p:sp>
      <p:sp>
        <p:nvSpPr>
          <p:cNvPr id="269" name="Google Shape;269;p40"/>
          <p:cNvSpPr txBox="1"/>
          <p:nvPr>
            <p:ph type="title"/>
          </p:nvPr>
        </p:nvSpPr>
        <p:spPr>
          <a:xfrm>
            <a:off x="774075" y="0"/>
            <a:ext cx="7030500" cy="444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rPr>
              <a:t>What SOA length to use, approach 1</a:t>
            </a:r>
            <a:endParaRPr/>
          </a:p>
        </p:txBody>
      </p:sp>
      <p:sp>
        <p:nvSpPr>
          <p:cNvPr id="270" name="Google Shape;270;p40"/>
          <p:cNvSpPr txBox="1"/>
          <p:nvPr>
            <p:ph idx="1" type="body"/>
          </p:nvPr>
        </p:nvSpPr>
        <p:spPr>
          <a:xfrm>
            <a:off x="355900" y="664300"/>
            <a:ext cx="4216200" cy="396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Assume that losses from out coupling are </a:t>
            </a:r>
            <a:r>
              <a:rPr lang="en"/>
              <a:t>equivalent</a:t>
            </a:r>
            <a:r>
              <a:rPr lang="en"/>
              <a:t> for both systems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Δ</a:t>
            </a:r>
            <a:r>
              <a:rPr baseline="-25000" lang="en"/>
              <a:t>rings</a:t>
            </a:r>
            <a:r>
              <a:rPr lang="en"/>
              <a:t>= 0.6 dB - 0.3 dB = 0.3 dB</a:t>
            </a:r>
            <a:endParaRPr/>
          </a:p>
          <a:p>
            <a:pPr indent="0" lvl="0" marL="0" rtl="0" algn="l">
              <a:spcBef>
                <a:spcPts val="0"/>
              </a:spcBef>
              <a:spcAft>
                <a:spcPts val="0"/>
              </a:spcAft>
              <a:buNone/>
            </a:pPr>
            <a:r>
              <a:rPr lang="en">
                <a:solidFill>
                  <a:schemeClr val="dk1"/>
                </a:solidFill>
              </a:rPr>
              <a:t>Δ</a:t>
            </a:r>
            <a:r>
              <a:rPr baseline="-25000" lang="en">
                <a:solidFill>
                  <a:schemeClr val="dk1"/>
                </a:solidFill>
              </a:rPr>
              <a:t>EC</a:t>
            </a:r>
            <a:r>
              <a:rPr lang="en">
                <a:solidFill>
                  <a:schemeClr val="dk1"/>
                </a:solidFill>
              </a:rPr>
              <a:t>  = 2.0 dB</a:t>
            </a:r>
            <a:endParaRPr>
              <a:solidFill>
                <a:schemeClr val="dk1"/>
              </a:solidFill>
            </a:endParaRPr>
          </a:p>
          <a:p>
            <a:pPr indent="0" lvl="0" marL="0" rtl="0" algn="l">
              <a:spcBef>
                <a:spcPts val="0"/>
              </a:spcBef>
              <a:spcAft>
                <a:spcPts val="0"/>
              </a:spcAft>
              <a:buNone/>
            </a:pPr>
            <a:r>
              <a:rPr lang="en">
                <a:solidFill>
                  <a:schemeClr val="dk1"/>
                </a:solidFill>
              </a:rPr>
              <a:t>Δ</a:t>
            </a:r>
            <a:r>
              <a:rPr baseline="-25000" lang="en">
                <a:solidFill>
                  <a:schemeClr val="dk1"/>
                </a:solidFill>
              </a:rPr>
              <a:t>XPS+YJ </a:t>
            </a:r>
            <a:r>
              <a:rPr lang="en">
                <a:solidFill>
                  <a:schemeClr val="dk1"/>
                </a:solidFill>
              </a:rPr>
              <a:t>= 0.35 dB</a:t>
            </a:r>
            <a:endParaRPr>
              <a:solidFill>
                <a:schemeClr val="dk1"/>
              </a:solidFill>
            </a:endParaRPr>
          </a:p>
          <a:p>
            <a:pPr indent="0" lvl="0" marL="0" rtl="0" algn="l">
              <a:spcBef>
                <a:spcPts val="0"/>
              </a:spcBef>
              <a:spcAft>
                <a:spcPts val="0"/>
              </a:spcAft>
              <a:buNone/>
            </a:pPr>
            <a:r>
              <a:rPr lang="en">
                <a:solidFill>
                  <a:schemeClr val="dk1"/>
                </a:solidFill>
              </a:rPr>
              <a:t>Δ</a:t>
            </a:r>
            <a:r>
              <a:rPr baseline="-25000" lang="en">
                <a:solidFill>
                  <a:schemeClr val="dk1"/>
                </a:solidFill>
              </a:rPr>
              <a:t>sagnac </a:t>
            </a:r>
            <a:r>
              <a:rPr lang="en">
                <a:solidFill>
                  <a:schemeClr val="dk1"/>
                </a:solidFill>
              </a:rPr>
              <a:t>= 0.09 dB</a:t>
            </a:r>
            <a:endParaRPr>
              <a:solidFill>
                <a:schemeClr val="dk1"/>
              </a:solidFill>
            </a:endParaRPr>
          </a:p>
          <a:p>
            <a:pPr indent="0" lvl="0" marL="0" rtl="0" algn="l">
              <a:spcBef>
                <a:spcPts val="0"/>
              </a:spcBef>
              <a:spcAft>
                <a:spcPts val="0"/>
              </a:spcAft>
              <a:buNone/>
            </a:pPr>
            <a:r>
              <a:rPr lang="en">
                <a:solidFill>
                  <a:schemeClr val="dk1"/>
                </a:solidFill>
              </a:rPr>
              <a:t>~500um extra silicon to leave EPI on PH18DA -&gt; Δ</a:t>
            </a:r>
            <a:r>
              <a:rPr baseline="-25000" lang="en">
                <a:solidFill>
                  <a:schemeClr val="dk1"/>
                </a:solidFill>
              </a:rPr>
              <a:t>Si</a:t>
            </a:r>
            <a:r>
              <a:rPr lang="en">
                <a:solidFill>
                  <a:schemeClr val="dk1"/>
                </a:solidFill>
              </a:rPr>
              <a:t> = 0.5mm * 1dB/cm = 0.05dB</a:t>
            </a:r>
            <a:endParaRPr>
              <a:solidFill>
                <a:schemeClr val="dk1"/>
              </a:solidFill>
            </a:endParaRPr>
          </a:p>
          <a:p>
            <a:pPr indent="0" lvl="0" marL="0" rtl="0" algn="l">
              <a:spcBef>
                <a:spcPts val="0"/>
              </a:spcBef>
              <a:spcAft>
                <a:spcPts val="0"/>
              </a:spcAft>
              <a:buNone/>
            </a:pPr>
            <a:r>
              <a:rPr lang="en">
                <a:solidFill>
                  <a:schemeClr val="dk1"/>
                </a:solidFill>
              </a:rPr>
              <a:t>~1mm of extra SiN on 45CLO -&gt;Δ</a:t>
            </a:r>
            <a:r>
              <a:rPr baseline="-25000" lang="en">
                <a:solidFill>
                  <a:schemeClr val="dk1"/>
                </a:solidFill>
              </a:rPr>
              <a:t>SiN </a:t>
            </a:r>
            <a:r>
              <a:rPr lang="en">
                <a:solidFill>
                  <a:schemeClr val="dk1"/>
                </a:solidFill>
              </a:rPr>
              <a:t>= 0.03dB</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Total additional gain needed:</a:t>
            </a:r>
            <a:endParaRPr>
              <a:solidFill>
                <a:schemeClr val="dk1"/>
              </a:solidFill>
            </a:endParaRPr>
          </a:p>
          <a:p>
            <a:pPr indent="0" lvl="0" marL="0" rtl="0" algn="l">
              <a:spcBef>
                <a:spcPts val="0"/>
              </a:spcBef>
              <a:spcAft>
                <a:spcPts val="0"/>
              </a:spcAft>
              <a:buNone/>
            </a:pPr>
            <a:r>
              <a:rPr lang="en">
                <a:solidFill>
                  <a:schemeClr val="dk1"/>
                </a:solidFill>
              </a:rPr>
              <a:t>Δ</a:t>
            </a:r>
            <a:r>
              <a:rPr baseline="-25000" lang="en">
                <a:solidFill>
                  <a:schemeClr val="dk1"/>
                </a:solidFill>
              </a:rPr>
              <a:t>rings</a:t>
            </a:r>
            <a:r>
              <a:rPr lang="en">
                <a:solidFill>
                  <a:schemeClr val="dk1"/>
                </a:solidFill>
              </a:rPr>
              <a:t>/2 + Δ</a:t>
            </a:r>
            <a:r>
              <a:rPr baseline="-25000" lang="en">
                <a:solidFill>
                  <a:schemeClr val="dk1"/>
                </a:solidFill>
              </a:rPr>
              <a:t>EC </a:t>
            </a:r>
            <a:r>
              <a:rPr lang="en">
                <a:solidFill>
                  <a:schemeClr val="dk1"/>
                </a:solidFill>
              </a:rPr>
              <a:t>+ Δ</a:t>
            </a:r>
            <a:r>
              <a:rPr baseline="-25000" lang="en">
                <a:solidFill>
                  <a:schemeClr val="dk1"/>
                </a:solidFill>
              </a:rPr>
              <a:t>XPS+YJ </a:t>
            </a:r>
            <a:r>
              <a:rPr lang="en">
                <a:solidFill>
                  <a:schemeClr val="dk1"/>
                </a:solidFill>
              </a:rPr>
              <a:t>+ Δ</a:t>
            </a:r>
            <a:r>
              <a:rPr baseline="-25000" lang="en">
                <a:solidFill>
                  <a:schemeClr val="dk1"/>
                </a:solidFill>
              </a:rPr>
              <a:t>sagnac</a:t>
            </a:r>
            <a:r>
              <a:rPr lang="en">
                <a:solidFill>
                  <a:schemeClr val="dk1"/>
                </a:solidFill>
              </a:rPr>
              <a:t>/2 + Δ</a:t>
            </a:r>
            <a:r>
              <a:rPr baseline="-25000" lang="en">
                <a:solidFill>
                  <a:schemeClr val="dk1"/>
                </a:solidFill>
              </a:rPr>
              <a:t>Si </a:t>
            </a:r>
            <a:r>
              <a:rPr lang="en">
                <a:solidFill>
                  <a:schemeClr val="dk1"/>
                </a:solidFill>
              </a:rPr>
              <a:t>+ Δ</a:t>
            </a:r>
            <a:r>
              <a:rPr baseline="-25000" lang="en">
                <a:solidFill>
                  <a:schemeClr val="dk1"/>
                </a:solidFill>
              </a:rPr>
              <a:t>SiN</a:t>
            </a:r>
            <a:r>
              <a:rPr lang="en">
                <a:solidFill>
                  <a:schemeClr val="dk1"/>
                </a:solidFill>
              </a:rPr>
              <a:t> = </a:t>
            </a:r>
            <a:r>
              <a:rPr lang="en" u="sng">
                <a:solidFill>
                  <a:schemeClr val="hlink"/>
                </a:solidFill>
                <a:hlinkClick r:id="rId3"/>
              </a:rPr>
              <a:t>2.62 dB</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For reference: additional loss in ECL w/AWG + Ring laser was 1.8dB. Guidance from openlight was to increase length by 200um to 1300um to provide an additional 3.3dB gain</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p:txBody>
      </p:sp>
      <p:pic>
        <p:nvPicPr>
          <p:cNvPr id="271" name="Google Shape;271;p40"/>
          <p:cNvPicPr preferRelativeResize="0"/>
          <p:nvPr/>
        </p:nvPicPr>
        <p:blipFill rotWithShape="1">
          <a:blip r:embed="rId4">
            <a:alphaModFix/>
          </a:blip>
          <a:srcRect b="0" l="30545" r="0" t="0"/>
          <a:stretch/>
        </p:blipFill>
        <p:spPr>
          <a:xfrm>
            <a:off x="5399410" y="569025"/>
            <a:ext cx="3314811" cy="1954401"/>
          </a:xfrm>
          <a:prstGeom prst="rect">
            <a:avLst/>
          </a:prstGeom>
          <a:noFill/>
          <a:ln>
            <a:noFill/>
          </a:ln>
        </p:spPr>
      </p:pic>
      <p:sp>
        <p:nvSpPr>
          <p:cNvPr id="272" name="Google Shape;272;p40"/>
          <p:cNvSpPr/>
          <p:nvPr/>
        </p:nvSpPr>
        <p:spPr>
          <a:xfrm>
            <a:off x="4954523" y="1293748"/>
            <a:ext cx="352800" cy="265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73" name="Google Shape;273;p40"/>
          <p:cNvCxnSpPr/>
          <p:nvPr/>
        </p:nvCxnSpPr>
        <p:spPr>
          <a:xfrm>
            <a:off x="5336911" y="1527638"/>
            <a:ext cx="0" cy="319800"/>
          </a:xfrm>
          <a:prstGeom prst="straightConnector1">
            <a:avLst/>
          </a:prstGeom>
          <a:noFill/>
          <a:ln cap="flat" cmpd="sng" w="9525">
            <a:solidFill>
              <a:schemeClr val="dk2"/>
            </a:solidFill>
            <a:prstDash val="solid"/>
            <a:round/>
            <a:headEnd len="med" w="med" type="none"/>
            <a:tailEnd len="med" w="med" type="none"/>
          </a:ln>
        </p:spPr>
      </p:cxnSp>
      <p:cxnSp>
        <p:nvCxnSpPr>
          <p:cNvPr id="274" name="Google Shape;274;p40"/>
          <p:cNvCxnSpPr/>
          <p:nvPr/>
        </p:nvCxnSpPr>
        <p:spPr>
          <a:xfrm>
            <a:off x="5307440" y="1527638"/>
            <a:ext cx="0" cy="319800"/>
          </a:xfrm>
          <a:prstGeom prst="straightConnector1">
            <a:avLst/>
          </a:prstGeom>
          <a:noFill/>
          <a:ln cap="flat" cmpd="sng" w="9525">
            <a:solidFill>
              <a:schemeClr val="dk2"/>
            </a:solidFill>
            <a:prstDash val="solid"/>
            <a:round/>
            <a:headEnd len="med" w="med" type="none"/>
            <a:tailEnd len="med" w="med" type="none"/>
          </a:ln>
        </p:spPr>
      </p:cxnSp>
      <p:cxnSp>
        <p:nvCxnSpPr>
          <p:cNvPr id="275" name="Google Shape;275;p40"/>
          <p:cNvCxnSpPr/>
          <p:nvPr/>
        </p:nvCxnSpPr>
        <p:spPr>
          <a:xfrm>
            <a:off x="5277968" y="1527638"/>
            <a:ext cx="0" cy="319800"/>
          </a:xfrm>
          <a:prstGeom prst="straightConnector1">
            <a:avLst/>
          </a:prstGeom>
          <a:noFill/>
          <a:ln cap="flat" cmpd="sng" w="9525">
            <a:solidFill>
              <a:schemeClr val="dk2"/>
            </a:solidFill>
            <a:prstDash val="solid"/>
            <a:round/>
            <a:headEnd len="med" w="med" type="none"/>
            <a:tailEnd len="med" w="med" type="none"/>
          </a:ln>
        </p:spPr>
      </p:cxnSp>
      <p:cxnSp>
        <p:nvCxnSpPr>
          <p:cNvPr id="276" name="Google Shape;276;p40"/>
          <p:cNvCxnSpPr/>
          <p:nvPr/>
        </p:nvCxnSpPr>
        <p:spPr>
          <a:xfrm rot="10800000">
            <a:off x="5344320" y="1695327"/>
            <a:ext cx="102900" cy="0"/>
          </a:xfrm>
          <a:prstGeom prst="straightConnector1">
            <a:avLst/>
          </a:prstGeom>
          <a:noFill/>
          <a:ln cap="flat" cmpd="sng" w="19050">
            <a:solidFill>
              <a:schemeClr val="dk1"/>
            </a:solidFill>
            <a:prstDash val="solid"/>
            <a:round/>
            <a:headEnd len="med" w="med" type="none"/>
            <a:tailEnd len="med" w="med" type="none"/>
          </a:ln>
        </p:spPr>
      </p:cxnSp>
      <p:pic>
        <p:nvPicPr>
          <p:cNvPr id="277" name="Google Shape;277;p40"/>
          <p:cNvPicPr preferRelativeResize="0"/>
          <p:nvPr/>
        </p:nvPicPr>
        <p:blipFill>
          <a:blip r:embed="rId5">
            <a:alphaModFix/>
          </a:blip>
          <a:stretch>
            <a:fillRect/>
          </a:stretch>
        </p:blipFill>
        <p:spPr>
          <a:xfrm>
            <a:off x="4850300" y="3026499"/>
            <a:ext cx="4076376" cy="1198650"/>
          </a:xfrm>
          <a:prstGeom prst="rect">
            <a:avLst/>
          </a:prstGeom>
          <a:noFill/>
          <a:ln>
            <a:noFill/>
          </a:ln>
        </p:spPr>
      </p:pic>
      <p:sp>
        <p:nvSpPr>
          <p:cNvPr id="278" name="Google Shape;278;p40"/>
          <p:cNvSpPr/>
          <p:nvPr/>
        </p:nvSpPr>
        <p:spPr>
          <a:xfrm rot="-5400000">
            <a:off x="5476800" y="3899050"/>
            <a:ext cx="90900" cy="809400"/>
          </a:xfrm>
          <a:prstGeom prst="leftBrace">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40"/>
          <p:cNvSpPr txBox="1"/>
          <p:nvPr/>
        </p:nvSpPr>
        <p:spPr>
          <a:xfrm>
            <a:off x="5136900" y="4349200"/>
            <a:ext cx="7707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t>0.3 dB</a:t>
            </a:r>
            <a:endParaRPr sz="1000"/>
          </a:p>
        </p:txBody>
      </p:sp>
      <p:sp>
        <p:nvSpPr>
          <p:cNvPr id="280" name="Google Shape;280;p40"/>
          <p:cNvSpPr/>
          <p:nvPr/>
        </p:nvSpPr>
        <p:spPr>
          <a:xfrm rot="5400000">
            <a:off x="8488425" y="572900"/>
            <a:ext cx="90900" cy="435600"/>
          </a:xfrm>
          <a:prstGeom prst="leftBrace">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40"/>
          <p:cNvSpPr txBox="1"/>
          <p:nvPr/>
        </p:nvSpPr>
        <p:spPr>
          <a:xfrm>
            <a:off x="8148525" y="433150"/>
            <a:ext cx="7707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t>0.6 dB</a:t>
            </a:r>
            <a:endParaRPr sz="1000"/>
          </a:p>
        </p:txBody>
      </p:sp>
      <p:sp>
        <p:nvSpPr>
          <p:cNvPr id="282" name="Google Shape;282;p40"/>
          <p:cNvSpPr/>
          <p:nvPr/>
        </p:nvSpPr>
        <p:spPr>
          <a:xfrm rot="-5400000">
            <a:off x="7490875" y="3810650"/>
            <a:ext cx="90900" cy="435600"/>
          </a:xfrm>
          <a:prstGeom prst="leftBrace">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40"/>
          <p:cNvSpPr txBox="1"/>
          <p:nvPr/>
        </p:nvSpPr>
        <p:spPr>
          <a:xfrm>
            <a:off x="5307450" y="2571738"/>
            <a:ext cx="20442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a:t>SOA transitions + propagation losses accounted for in both designs</a:t>
            </a:r>
            <a:endParaRPr sz="800"/>
          </a:p>
        </p:txBody>
      </p:sp>
      <p:cxnSp>
        <p:nvCxnSpPr>
          <p:cNvPr id="284" name="Google Shape;284;p40"/>
          <p:cNvCxnSpPr/>
          <p:nvPr/>
        </p:nvCxnSpPr>
        <p:spPr>
          <a:xfrm rot="10800000">
            <a:off x="5980050" y="1866438"/>
            <a:ext cx="349500" cy="705300"/>
          </a:xfrm>
          <a:prstGeom prst="straightConnector1">
            <a:avLst/>
          </a:prstGeom>
          <a:noFill/>
          <a:ln cap="flat" cmpd="sng" w="9525">
            <a:solidFill>
              <a:schemeClr val="dk2"/>
            </a:solidFill>
            <a:prstDash val="solid"/>
            <a:round/>
            <a:headEnd len="med" w="med" type="none"/>
            <a:tailEnd len="med" w="med" type="triangle"/>
          </a:ln>
        </p:spPr>
      </p:cxnSp>
      <p:cxnSp>
        <p:nvCxnSpPr>
          <p:cNvPr id="285" name="Google Shape;285;p40"/>
          <p:cNvCxnSpPr>
            <a:stCxn id="283" idx="2"/>
          </p:cNvCxnSpPr>
          <p:nvPr/>
        </p:nvCxnSpPr>
        <p:spPr>
          <a:xfrm>
            <a:off x="6329550" y="3002838"/>
            <a:ext cx="247500" cy="416100"/>
          </a:xfrm>
          <a:prstGeom prst="straightConnector1">
            <a:avLst/>
          </a:prstGeom>
          <a:noFill/>
          <a:ln cap="flat" cmpd="sng" w="9525">
            <a:solidFill>
              <a:schemeClr val="dk2"/>
            </a:solidFill>
            <a:prstDash val="solid"/>
            <a:round/>
            <a:headEnd len="med" w="med" type="none"/>
            <a:tailEnd len="med" w="med" type="triangle"/>
          </a:ln>
        </p:spPr>
      </p:cxnSp>
      <p:sp>
        <p:nvSpPr>
          <p:cNvPr id="286" name="Google Shape;286;p40"/>
          <p:cNvSpPr txBox="1"/>
          <p:nvPr/>
        </p:nvSpPr>
        <p:spPr>
          <a:xfrm>
            <a:off x="6346300" y="0"/>
            <a:ext cx="7389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a:t>0.17 dB assuming 60mW in cavity </a:t>
            </a:r>
            <a:endParaRPr sz="800"/>
          </a:p>
        </p:txBody>
      </p:sp>
      <p:cxnSp>
        <p:nvCxnSpPr>
          <p:cNvPr id="287" name="Google Shape;287;p40"/>
          <p:cNvCxnSpPr/>
          <p:nvPr/>
        </p:nvCxnSpPr>
        <p:spPr>
          <a:xfrm>
            <a:off x="6698950" y="723000"/>
            <a:ext cx="0" cy="876600"/>
          </a:xfrm>
          <a:prstGeom prst="straightConnector1">
            <a:avLst/>
          </a:prstGeom>
          <a:noFill/>
          <a:ln cap="flat" cmpd="sng" w="9525">
            <a:solidFill>
              <a:schemeClr val="dk2"/>
            </a:solidFill>
            <a:prstDash val="solid"/>
            <a:round/>
            <a:headEnd len="med" w="med" type="none"/>
            <a:tailEnd len="med" w="med" type="triangle"/>
          </a:ln>
        </p:spPr>
      </p:cxnSp>
      <p:sp>
        <p:nvSpPr>
          <p:cNvPr id="288" name="Google Shape;288;p40"/>
          <p:cNvSpPr txBox="1"/>
          <p:nvPr/>
        </p:nvSpPr>
        <p:spPr>
          <a:xfrm>
            <a:off x="7166900" y="0"/>
            <a:ext cx="7389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a:t>0.085 dB each assuming 60mW in cavity </a:t>
            </a:r>
            <a:endParaRPr sz="800"/>
          </a:p>
        </p:txBody>
      </p:sp>
      <p:cxnSp>
        <p:nvCxnSpPr>
          <p:cNvPr id="289" name="Google Shape;289;p40"/>
          <p:cNvCxnSpPr/>
          <p:nvPr/>
        </p:nvCxnSpPr>
        <p:spPr>
          <a:xfrm>
            <a:off x="7536350" y="753825"/>
            <a:ext cx="0" cy="845700"/>
          </a:xfrm>
          <a:prstGeom prst="straightConnector1">
            <a:avLst/>
          </a:prstGeom>
          <a:noFill/>
          <a:ln cap="flat" cmpd="sng" w="9525">
            <a:solidFill>
              <a:schemeClr val="dk2"/>
            </a:solidFill>
            <a:prstDash val="solid"/>
            <a:round/>
            <a:headEnd len="med" w="med" type="none"/>
            <a:tailEnd len="med" w="med" type="triangle"/>
          </a:ln>
        </p:spPr>
      </p:cxnSp>
      <p:cxnSp>
        <p:nvCxnSpPr>
          <p:cNvPr id="290" name="Google Shape;290;p40"/>
          <p:cNvCxnSpPr/>
          <p:nvPr/>
        </p:nvCxnSpPr>
        <p:spPr>
          <a:xfrm>
            <a:off x="5624475" y="890925"/>
            <a:ext cx="729000" cy="729000"/>
          </a:xfrm>
          <a:prstGeom prst="straightConnector1">
            <a:avLst/>
          </a:prstGeom>
          <a:noFill/>
          <a:ln cap="flat" cmpd="sng" w="9525">
            <a:solidFill>
              <a:schemeClr val="dk2"/>
            </a:solidFill>
            <a:prstDash val="solid"/>
            <a:round/>
            <a:headEnd len="med" w="med" type="none"/>
            <a:tailEnd len="med" w="med" type="triangle"/>
          </a:ln>
        </p:spPr>
      </p:cxnSp>
      <p:sp>
        <p:nvSpPr>
          <p:cNvPr id="291" name="Google Shape;291;p40"/>
          <p:cNvSpPr txBox="1"/>
          <p:nvPr/>
        </p:nvSpPr>
        <p:spPr>
          <a:xfrm>
            <a:off x="4613413" y="527088"/>
            <a:ext cx="20442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a:t>EC=1.5 dB</a:t>
            </a:r>
            <a:endParaRPr sz="800"/>
          </a:p>
        </p:txBody>
      </p:sp>
      <p:cxnSp>
        <p:nvCxnSpPr>
          <p:cNvPr id="292" name="Google Shape;292;p40"/>
          <p:cNvCxnSpPr>
            <a:stCxn id="293" idx="0"/>
          </p:cNvCxnSpPr>
          <p:nvPr/>
        </p:nvCxnSpPr>
        <p:spPr>
          <a:xfrm flipH="1" rot="10800000">
            <a:off x="5050425" y="1827738"/>
            <a:ext cx="198000" cy="239100"/>
          </a:xfrm>
          <a:prstGeom prst="straightConnector1">
            <a:avLst/>
          </a:prstGeom>
          <a:noFill/>
          <a:ln cap="flat" cmpd="sng" w="9525">
            <a:solidFill>
              <a:schemeClr val="dk2"/>
            </a:solidFill>
            <a:prstDash val="solid"/>
            <a:round/>
            <a:headEnd len="med" w="med" type="none"/>
            <a:tailEnd len="med" w="med" type="triangle"/>
          </a:ln>
        </p:spPr>
      </p:cxnSp>
      <p:sp>
        <p:nvSpPr>
          <p:cNvPr id="293" name="Google Shape;293;p40"/>
          <p:cNvSpPr txBox="1"/>
          <p:nvPr/>
        </p:nvSpPr>
        <p:spPr>
          <a:xfrm>
            <a:off x="4028325" y="2066838"/>
            <a:ext cx="20442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a:t>Sagnac reflector loss limited by Y-junction which is ~90mdB</a:t>
            </a:r>
            <a:endParaRPr sz="800"/>
          </a:p>
        </p:txBody>
      </p:sp>
      <p:cxnSp>
        <p:nvCxnSpPr>
          <p:cNvPr id="294" name="Google Shape;294;p40"/>
          <p:cNvCxnSpPr>
            <a:stCxn id="295" idx="2"/>
          </p:cNvCxnSpPr>
          <p:nvPr/>
        </p:nvCxnSpPr>
        <p:spPr>
          <a:xfrm>
            <a:off x="8005425" y="1243775"/>
            <a:ext cx="193200" cy="340500"/>
          </a:xfrm>
          <a:prstGeom prst="straightConnector1">
            <a:avLst/>
          </a:prstGeom>
          <a:noFill/>
          <a:ln cap="flat" cmpd="sng" w="9525">
            <a:solidFill>
              <a:schemeClr val="dk2"/>
            </a:solidFill>
            <a:prstDash val="solid"/>
            <a:round/>
            <a:headEnd len="med" w="med" type="none"/>
            <a:tailEnd len="med" w="med" type="triangle"/>
          </a:ln>
        </p:spPr>
      </p:cxnSp>
      <p:sp>
        <p:nvSpPr>
          <p:cNvPr id="295" name="Google Shape;295;p40"/>
          <p:cNvSpPr txBox="1"/>
          <p:nvPr/>
        </p:nvSpPr>
        <p:spPr>
          <a:xfrm>
            <a:off x="7635975" y="812675"/>
            <a:ext cx="7389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u="sng">
                <a:solidFill>
                  <a:schemeClr val="hlink"/>
                </a:solidFill>
                <a:hlinkClick r:id="rId6"/>
              </a:rPr>
              <a:t>n</a:t>
            </a:r>
            <a:r>
              <a:rPr lang="en" sz="800" u="sng">
                <a:solidFill>
                  <a:schemeClr val="hlink"/>
                </a:solidFill>
                <a:hlinkClick r:id="rId7"/>
              </a:rPr>
              <a:t>it_y_junction </a:t>
            </a:r>
            <a:r>
              <a:rPr lang="en" sz="800" u="sng">
                <a:solidFill>
                  <a:schemeClr val="hlink"/>
                </a:solidFill>
                <a:hlinkClick r:id="rId8"/>
              </a:rPr>
              <a:t>0.087 dB</a:t>
            </a:r>
            <a:endParaRPr sz="8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23"/>
          <p:cNvSpPr txBox="1"/>
          <p:nvPr>
            <p:ph type="title"/>
          </p:nvPr>
        </p:nvSpPr>
        <p:spPr>
          <a:xfrm>
            <a:off x="774075" y="0"/>
            <a:ext cx="7030500" cy="444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What’s inside of a laser?</a:t>
            </a:r>
            <a:endParaRPr/>
          </a:p>
        </p:txBody>
      </p:sp>
      <p:sp>
        <p:nvSpPr>
          <p:cNvPr id="111" name="Google Shape;111;p23"/>
          <p:cNvSpPr txBox="1"/>
          <p:nvPr>
            <p:ph idx="1" type="body"/>
          </p:nvPr>
        </p:nvSpPr>
        <p:spPr>
          <a:xfrm>
            <a:off x="774075" y="569025"/>
            <a:ext cx="3771600" cy="396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Lasers are composed of:</a:t>
            </a:r>
            <a:endParaRPr/>
          </a:p>
          <a:p>
            <a:pPr indent="-317500" lvl="0" marL="457200" rtl="0" algn="l">
              <a:spcBef>
                <a:spcPts val="0"/>
              </a:spcBef>
              <a:spcAft>
                <a:spcPts val="0"/>
              </a:spcAft>
              <a:buSzPts val="1400"/>
              <a:buChar char="-"/>
            </a:pPr>
            <a:r>
              <a:rPr lang="en"/>
              <a:t>A gain medium to generate + amplify light</a:t>
            </a:r>
            <a:endParaRPr/>
          </a:p>
          <a:p>
            <a:pPr indent="-317500" lvl="0" marL="457200" rtl="0" algn="l">
              <a:spcBef>
                <a:spcPts val="0"/>
              </a:spcBef>
              <a:spcAft>
                <a:spcPts val="0"/>
              </a:spcAft>
              <a:buSzPts val="1400"/>
              <a:buChar char="-"/>
            </a:pPr>
            <a:r>
              <a:rPr lang="en"/>
              <a:t>A pump for the gain medium (electrical or optical)</a:t>
            </a:r>
            <a:endParaRPr/>
          </a:p>
          <a:p>
            <a:pPr indent="-317500" lvl="0" marL="457200" rtl="0" algn="l">
              <a:spcBef>
                <a:spcPts val="0"/>
              </a:spcBef>
              <a:spcAft>
                <a:spcPts val="0"/>
              </a:spcAft>
              <a:buSzPts val="1400"/>
              <a:buChar char="-"/>
            </a:pPr>
            <a:r>
              <a:rPr lang="en"/>
              <a:t>A cavity to confine light, select what the output wavelength is, defined by a front</a:t>
            </a:r>
            <a:r>
              <a:rPr lang="en"/>
              <a:t> </a:t>
            </a:r>
            <a:r>
              <a:rPr lang="en"/>
              <a:t>and back mirror</a:t>
            </a:r>
            <a:endParaRPr/>
          </a:p>
          <a:p>
            <a:pPr indent="0" lvl="0" marL="457200" rtl="0" algn="l">
              <a:spcBef>
                <a:spcPts val="0"/>
              </a:spcBef>
              <a:spcAft>
                <a:spcPts val="0"/>
              </a:spcAft>
              <a:buNone/>
            </a:pPr>
            <a:r>
              <a:t/>
            </a:r>
            <a:endParaRPr/>
          </a:p>
        </p:txBody>
      </p:sp>
      <p:pic>
        <p:nvPicPr>
          <p:cNvPr id="112" name="Google Shape;112;p23"/>
          <p:cNvPicPr preferRelativeResize="0"/>
          <p:nvPr/>
        </p:nvPicPr>
        <p:blipFill>
          <a:blip r:embed="rId3">
            <a:alphaModFix/>
          </a:blip>
          <a:stretch>
            <a:fillRect/>
          </a:stretch>
        </p:blipFill>
        <p:spPr>
          <a:xfrm>
            <a:off x="6051499" y="906450"/>
            <a:ext cx="2111400" cy="1226825"/>
          </a:xfrm>
          <a:prstGeom prst="rect">
            <a:avLst/>
          </a:prstGeom>
          <a:noFill/>
          <a:ln>
            <a:noFill/>
          </a:ln>
        </p:spPr>
      </p:pic>
      <p:sp>
        <p:nvSpPr>
          <p:cNvPr id="113" name="Google Shape;113;p23"/>
          <p:cNvSpPr/>
          <p:nvPr/>
        </p:nvSpPr>
        <p:spPr>
          <a:xfrm>
            <a:off x="6142400" y="1349225"/>
            <a:ext cx="429300" cy="527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CFE2F3"/>
              </a:solidFill>
            </a:endParaRPr>
          </a:p>
        </p:txBody>
      </p:sp>
      <p:sp>
        <p:nvSpPr>
          <p:cNvPr id="114" name="Google Shape;114;p23"/>
          <p:cNvSpPr/>
          <p:nvPr/>
        </p:nvSpPr>
        <p:spPr>
          <a:xfrm>
            <a:off x="7775250" y="1184050"/>
            <a:ext cx="429300" cy="527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23"/>
          <p:cNvSpPr/>
          <p:nvPr/>
        </p:nvSpPr>
        <p:spPr>
          <a:xfrm>
            <a:off x="6398025" y="1184050"/>
            <a:ext cx="429300" cy="210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CFE2F3"/>
              </a:solidFill>
            </a:endParaRPr>
          </a:p>
        </p:txBody>
      </p:sp>
      <p:sp>
        <p:nvSpPr>
          <p:cNvPr id="116" name="Google Shape;116;p23"/>
          <p:cNvSpPr txBox="1"/>
          <p:nvPr/>
        </p:nvSpPr>
        <p:spPr>
          <a:xfrm>
            <a:off x="5226225" y="1170400"/>
            <a:ext cx="11718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t>Front mirror</a:t>
            </a:r>
            <a:endParaRPr sz="1000"/>
          </a:p>
        </p:txBody>
      </p:sp>
      <p:cxnSp>
        <p:nvCxnSpPr>
          <p:cNvPr id="117" name="Google Shape;117;p23"/>
          <p:cNvCxnSpPr/>
          <p:nvPr/>
        </p:nvCxnSpPr>
        <p:spPr>
          <a:xfrm>
            <a:off x="6046900" y="1335100"/>
            <a:ext cx="636600" cy="242400"/>
          </a:xfrm>
          <a:prstGeom prst="straightConnector1">
            <a:avLst/>
          </a:prstGeom>
          <a:noFill/>
          <a:ln cap="flat" cmpd="sng" w="9525">
            <a:solidFill>
              <a:schemeClr val="dk2"/>
            </a:solidFill>
            <a:prstDash val="solid"/>
            <a:round/>
            <a:headEnd len="med" w="med" type="none"/>
            <a:tailEnd len="med" w="med" type="triangle"/>
          </a:ln>
        </p:spPr>
      </p:cxnSp>
      <p:sp>
        <p:nvSpPr>
          <p:cNvPr id="118" name="Google Shape;118;p23"/>
          <p:cNvSpPr txBox="1"/>
          <p:nvPr/>
        </p:nvSpPr>
        <p:spPr>
          <a:xfrm>
            <a:off x="5226225" y="1538225"/>
            <a:ext cx="11718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t>Back</a:t>
            </a:r>
            <a:r>
              <a:rPr lang="en" sz="1000"/>
              <a:t> mirror</a:t>
            </a:r>
            <a:endParaRPr sz="1000"/>
          </a:p>
        </p:txBody>
      </p:sp>
      <p:cxnSp>
        <p:nvCxnSpPr>
          <p:cNvPr id="119" name="Google Shape;119;p23"/>
          <p:cNvCxnSpPr/>
          <p:nvPr/>
        </p:nvCxnSpPr>
        <p:spPr>
          <a:xfrm flipH="1" rot="10800000">
            <a:off x="6088700" y="1662450"/>
            <a:ext cx="599400" cy="75900"/>
          </a:xfrm>
          <a:prstGeom prst="straightConnector1">
            <a:avLst/>
          </a:prstGeom>
          <a:noFill/>
          <a:ln cap="flat" cmpd="sng" w="9525">
            <a:solidFill>
              <a:schemeClr val="dk2"/>
            </a:solidFill>
            <a:prstDash val="solid"/>
            <a:round/>
            <a:headEnd len="med" w="med" type="none"/>
            <a:tailEnd len="med" w="med" type="triangle"/>
          </a:ln>
        </p:spPr>
      </p:cxnSp>
      <p:sp>
        <p:nvSpPr>
          <p:cNvPr id="120" name="Google Shape;120;p23"/>
          <p:cNvSpPr txBox="1"/>
          <p:nvPr/>
        </p:nvSpPr>
        <p:spPr>
          <a:xfrm>
            <a:off x="8168425" y="1323750"/>
            <a:ext cx="11718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t>Gain medium</a:t>
            </a:r>
            <a:endParaRPr sz="1000"/>
          </a:p>
        </p:txBody>
      </p:sp>
      <p:cxnSp>
        <p:nvCxnSpPr>
          <p:cNvPr id="121" name="Google Shape;121;p23"/>
          <p:cNvCxnSpPr/>
          <p:nvPr/>
        </p:nvCxnSpPr>
        <p:spPr>
          <a:xfrm rot="10800000">
            <a:off x="7804575" y="1493100"/>
            <a:ext cx="314700" cy="0"/>
          </a:xfrm>
          <a:prstGeom prst="straightConnector1">
            <a:avLst/>
          </a:prstGeom>
          <a:noFill/>
          <a:ln cap="flat" cmpd="sng" w="9525">
            <a:solidFill>
              <a:schemeClr val="dk2"/>
            </a:solidFill>
            <a:prstDash val="solid"/>
            <a:round/>
            <a:headEnd len="med" w="med" type="none"/>
            <a:tailEnd len="med" w="med" type="triangle"/>
          </a:ln>
        </p:spPr>
      </p:cxnSp>
      <p:pic>
        <p:nvPicPr>
          <p:cNvPr id="122" name="Google Shape;122;p23"/>
          <p:cNvPicPr preferRelativeResize="0"/>
          <p:nvPr/>
        </p:nvPicPr>
        <p:blipFill>
          <a:blip r:embed="rId4">
            <a:alphaModFix/>
          </a:blip>
          <a:stretch>
            <a:fillRect/>
          </a:stretch>
        </p:blipFill>
        <p:spPr>
          <a:xfrm>
            <a:off x="5646812" y="2635272"/>
            <a:ext cx="2920776" cy="13434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41"/>
          <p:cNvSpPr txBox="1"/>
          <p:nvPr>
            <p:ph type="title"/>
          </p:nvPr>
        </p:nvSpPr>
        <p:spPr>
          <a:xfrm>
            <a:off x="774075" y="0"/>
            <a:ext cx="7030500" cy="444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rPr>
              <a:t>What SOA length to use, approach 2</a:t>
            </a:r>
            <a:endParaRPr/>
          </a:p>
        </p:txBody>
      </p:sp>
      <p:sp>
        <p:nvSpPr>
          <p:cNvPr id="301" name="Google Shape;301;p41"/>
          <p:cNvSpPr txBox="1"/>
          <p:nvPr>
            <p:ph idx="1" type="body"/>
          </p:nvPr>
        </p:nvSpPr>
        <p:spPr>
          <a:xfrm>
            <a:off x="774075" y="569025"/>
            <a:ext cx="3798000" cy="396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Step 1 + 2: Use single-pass cavity losses to calculate threshold gain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Assume 60% of light out-coupled at MZI -&gt; </a:t>
            </a:r>
            <a:r>
              <a:rPr lang="en">
                <a:solidFill>
                  <a:schemeClr val="dk1"/>
                </a:solidFill>
              </a:rPr>
              <a:t>Loss</a:t>
            </a:r>
            <a:r>
              <a:rPr baseline="-25000" lang="en">
                <a:solidFill>
                  <a:schemeClr val="dk1"/>
                </a:solidFill>
              </a:rPr>
              <a:t>out-coupling</a:t>
            </a:r>
            <a:r>
              <a:rPr lang="en">
                <a:solidFill>
                  <a:schemeClr val="dk1"/>
                </a:solidFill>
              </a:rPr>
              <a:t>= </a:t>
            </a:r>
            <a:r>
              <a:rPr lang="en" u="sng">
                <a:solidFill>
                  <a:schemeClr val="hlink"/>
                </a:solidFill>
                <a:hlinkClick r:id="rId3"/>
              </a:rPr>
              <a:t>3.98 dB</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Using values from previous slide:</a:t>
            </a:r>
            <a:endParaRPr/>
          </a:p>
          <a:p>
            <a:pPr indent="0" lvl="0" marL="0" rtl="0" algn="l">
              <a:spcBef>
                <a:spcPts val="0"/>
              </a:spcBef>
              <a:spcAft>
                <a:spcPts val="0"/>
              </a:spcAft>
              <a:buNone/>
            </a:pPr>
            <a:r>
              <a:rPr lang="en"/>
              <a:t>Loss</a:t>
            </a:r>
            <a:r>
              <a:rPr baseline="-25000" lang="en"/>
              <a:t>sagnac</a:t>
            </a:r>
            <a:r>
              <a:rPr lang="en"/>
              <a:t>/2 + Loss</a:t>
            </a:r>
            <a:r>
              <a:rPr baseline="-25000" lang="en"/>
              <a:t>EC</a:t>
            </a:r>
            <a:r>
              <a:rPr lang="en"/>
              <a:t> + Loss</a:t>
            </a:r>
            <a:r>
              <a:rPr baseline="-25000" lang="en"/>
              <a:t>XPS+YJ</a:t>
            </a:r>
            <a:r>
              <a:rPr lang="en"/>
              <a:t> + Loss</a:t>
            </a:r>
            <a:r>
              <a:rPr baseline="-25000" lang="en"/>
              <a:t>rings</a:t>
            </a:r>
            <a:r>
              <a:rPr lang="en"/>
              <a:t>/2 + Loss</a:t>
            </a:r>
            <a:r>
              <a:rPr baseline="-25000" lang="en"/>
              <a:t>Si</a:t>
            </a:r>
            <a:r>
              <a:rPr lang="en"/>
              <a:t> + Loss</a:t>
            </a:r>
            <a:r>
              <a:rPr baseline="-25000" lang="en"/>
              <a:t>SiN</a:t>
            </a:r>
            <a:r>
              <a:rPr lang="en"/>
              <a:t> + Loss</a:t>
            </a:r>
            <a:r>
              <a:rPr baseline="-25000" lang="en"/>
              <a:t>out-coupling</a:t>
            </a:r>
            <a:r>
              <a:rPr lang="en"/>
              <a:t>= </a:t>
            </a:r>
            <a:r>
              <a:rPr lang="en" u="sng">
                <a:solidFill>
                  <a:schemeClr val="hlink"/>
                </a:solidFill>
                <a:hlinkClick r:id="rId4"/>
              </a:rPr>
              <a:t>6.76 dB</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G</a:t>
            </a:r>
            <a:r>
              <a:rPr baseline="-25000" lang="en"/>
              <a:t>th</a:t>
            </a:r>
            <a:r>
              <a:rPr lang="en"/>
              <a:t> = </a:t>
            </a:r>
            <a:r>
              <a:rPr lang="en" u="sng">
                <a:solidFill>
                  <a:schemeClr val="hlink"/>
                </a:solidFill>
                <a:hlinkClick r:id="rId5"/>
              </a:rPr>
              <a:t>4.74</a:t>
            </a:r>
            <a:r>
              <a:rPr lang="en"/>
              <a:t> (linear units)</a:t>
            </a:r>
            <a:endParaRPr/>
          </a:p>
        </p:txBody>
      </p:sp>
      <p:pic>
        <p:nvPicPr>
          <p:cNvPr id="302" name="Google Shape;302;p41"/>
          <p:cNvPicPr preferRelativeResize="0"/>
          <p:nvPr/>
        </p:nvPicPr>
        <p:blipFill rotWithShape="1">
          <a:blip r:embed="rId6">
            <a:alphaModFix/>
          </a:blip>
          <a:srcRect b="0" l="30545" r="0" t="0"/>
          <a:stretch/>
        </p:blipFill>
        <p:spPr>
          <a:xfrm>
            <a:off x="5269133" y="569025"/>
            <a:ext cx="3033165" cy="1672301"/>
          </a:xfrm>
          <a:prstGeom prst="rect">
            <a:avLst/>
          </a:prstGeom>
          <a:noFill/>
          <a:ln>
            <a:noFill/>
          </a:ln>
        </p:spPr>
      </p:pic>
      <p:sp>
        <p:nvSpPr>
          <p:cNvPr id="303" name="Google Shape;303;p41"/>
          <p:cNvSpPr/>
          <p:nvPr/>
        </p:nvSpPr>
        <p:spPr>
          <a:xfrm>
            <a:off x="4862047" y="1189141"/>
            <a:ext cx="322800" cy="226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04" name="Google Shape;304;p41"/>
          <p:cNvCxnSpPr/>
          <p:nvPr/>
        </p:nvCxnSpPr>
        <p:spPr>
          <a:xfrm>
            <a:off x="5211945" y="1389271"/>
            <a:ext cx="0" cy="273600"/>
          </a:xfrm>
          <a:prstGeom prst="straightConnector1">
            <a:avLst/>
          </a:prstGeom>
          <a:noFill/>
          <a:ln cap="flat" cmpd="sng" w="9525">
            <a:solidFill>
              <a:schemeClr val="dk2"/>
            </a:solidFill>
            <a:prstDash val="solid"/>
            <a:round/>
            <a:headEnd len="med" w="med" type="none"/>
            <a:tailEnd len="med" w="med" type="none"/>
          </a:ln>
        </p:spPr>
      </p:cxnSp>
      <p:cxnSp>
        <p:nvCxnSpPr>
          <p:cNvPr id="305" name="Google Shape;305;p41"/>
          <p:cNvCxnSpPr/>
          <p:nvPr/>
        </p:nvCxnSpPr>
        <p:spPr>
          <a:xfrm>
            <a:off x="5184978" y="1389271"/>
            <a:ext cx="0" cy="273600"/>
          </a:xfrm>
          <a:prstGeom prst="straightConnector1">
            <a:avLst/>
          </a:prstGeom>
          <a:noFill/>
          <a:ln cap="flat" cmpd="sng" w="9525">
            <a:solidFill>
              <a:schemeClr val="dk2"/>
            </a:solidFill>
            <a:prstDash val="solid"/>
            <a:round/>
            <a:headEnd len="med" w="med" type="none"/>
            <a:tailEnd len="med" w="med" type="none"/>
          </a:ln>
        </p:spPr>
      </p:cxnSp>
      <p:cxnSp>
        <p:nvCxnSpPr>
          <p:cNvPr id="306" name="Google Shape;306;p41"/>
          <p:cNvCxnSpPr/>
          <p:nvPr/>
        </p:nvCxnSpPr>
        <p:spPr>
          <a:xfrm>
            <a:off x="5158010" y="1389271"/>
            <a:ext cx="0" cy="273600"/>
          </a:xfrm>
          <a:prstGeom prst="straightConnector1">
            <a:avLst/>
          </a:prstGeom>
          <a:noFill/>
          <a:ln cap="flat" cmpd="sng" w="9525">
            <a:solidFill>
              <a:schemeClr val="dk2"/>
            </a:solidFill>
            <a:prstDash val="solid"/>
            <a:round/>
            <a:headEnd len="med" w="med" type="none"/>
            <a:tailEnd len="med" w="med" type="none"/>
          </a:ln>
        </p:spPr>
      </p:cxnSp>
      <p:cxnSp>
        <p:nvCxnSpPr>
          <p:cNvPr id="307" name="Google Shape;307;p41"/>
          <p:cNvCxnSpPr/>
          <p:nvPr/>
        </p:nvCxnSpPr>
        <p:spPr>
          <a:xfrm rot="10800000">
            <a:off x="5218681" y="1532756"/>
            <a:ext cx="94200" cy="0"/>
          </a:xfrm>
          <a:prstGeom prst="straightConnector1">
            <a:avLst/>
          </a:prstGeom>
          <a:noFill/>
          <a:ln cap="flat" cmpd="sng" w="19050">
            <a:solidFill>
              <a:schemeClr val="dk1"/>
            </a:solidFill>
            <a:prstDash val="solid"/>
            <a:round/>
            <a:headEnd len="med" w="med" type="none"/>
            <a:tailEnd len="med" w="med" type="none"/>
          </a:ln>
        </p:spPr>
      </p:cxnSp>
      <p:sp>
        <p:nvSpPr>
          <p:cNvPr id="308" name="Google Shape;308;p41"/>
          <p:cNvSpPr txBox="1"/>
          <p:nvPr/>
        </p:nvSpPr>
        <p:spPr>
          <a:xfrm>
            <a:off x="6285625" y="4804800"/>
            <a:ext cx="28836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u="sng">
                <a:solidFill>
                  <a:schemeClr val="hlink"/>
                </a:solidFill>
                <a:hlinkClick r:id="rId7"/>
              </a:rPr>
              <a:t>Code for approach 2 located here</a:t>
            </a:r>
            <a:endParaRPr sz="10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42"/>
          <p:cNvSpPr txBox="1"/>
          <p:nvPr>
            <p:ph type="title"/>
          </p:nvPr>
        </p:nvSpPr>
        <p:spPr>
          <a:xfrm>
            <a:off x="774075" y="0"/>
            <a:ext cx="7030500" cy="444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rPr>
              <a:t>What SOA length to use, approach 2</a:t>
            </a:r>
            <a:endParaRPr/>
          </a:p>
        </p:txBody>
      </p:sp>
      <p:sp>
        <p:nvSpPr>
          <p:cNvPr id="314" name="Google Shape;314;p42"/>
          <p:cNvSpPr txBox="1"/>
          <p:nvPr>
            <p:ph idx="1" type="body"/>
          </p:nvPr>
        </p:nvSpPr>
        <p:spPr>
          <a:xfrm>
            <a:off x="774075" y="569025"/>
            <a:ext cx="3779700" cy="396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Step 3: Use the SOA model + result from previous step to calculate I</a:t>
            </a:r>
            <a:r>
              <a:rPr baseline="-25000" lang="en"/>
              <a:t>th</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Sweep current density, on SOA model.</a:t>
            </a:r>
            <a:endParaRPr/>
          </a:p>
          <a:p>
            <a:pPr indent="0" lvl="0" marL="0" rtl="0" algn="l">
              <a:spcBef>
                <a:spcPts val="0"/>
              </a:spcBef>
              <a:spcAft>
                <a:spcPts val="0"/>
              </a:spcAft>
              <a:buNone/>
            </a:pPr>
            <a:r>
              <a:rPr lang="en"/>
              <a:t>Calculate g</a:t>
            </a:r>
            <a:r>
              <a:rPr baseline="-25000" lang="en"/>
              <a:t>0</a:t>
            </a:r>
            <a:r>
              <a:rPr lang="en"/>
              <a:t> (unsaturated gain).</a:t>
            </a:r>
            <a:endParaRPr/>
          </a:p>
          <a:p>
            <a:pPr indent="0" lvl="0" marL="0" rtl="0" algn="l">
              <a:spcBef>
                <a:spcPts val="0"/>
              </a:spcBef>
              <a:spcAft>
                <a:spcPts val="0"/>
              </a:spcAft>
              <a:buNone/>
            </a:pPr>
            <a:r>
              <a:rPr lang="en"/>
              <a:t>Find intersection point, J</a:t>
            </a:r>
            <a:r>
              <a:rPr baseline="-25000" lang="en"/>
              <a:t>th</a:t>
            </a:r>
            <a:endParaRPr baseline="-25000"/>
          </a:p>
          <a:p>
            <a:pPr indent="0" lvl="0" marL="0" rtl="0" algn="l">
              <a:spcBef>
                <a:spcPts val="0"/>
              </a:spcBef>
              <a:spcAft>
                <a:spcPts val="0"/>
              </a:spcAft>
              <a:buNone/>
            </a:pPr>
            <a:r>
              <a:t/>
            </a:r>
            <a:endParaRPr/>
          </a:p>
          <a:p>
            <a:pPr indent="0" lvl="0" marL="0" rtl="0" algn="l">
              <a:spcBef>
                <a:spcPts val="0"/>
              </a:spcBef>
              <a:spcAft>
                <a:spcPts val="0"/>
              </a:spcAft>
              <a:buNone/>
            </a:pPr>
            <a:r>
              <a:rPr lang="en"/>
              <a:t>Example plot on the right is for a 1100um</a:t>
            </a:r>
            <a:endParaRPr/>
          </a:p>
          <a:p>
            <a:pPr indent="0" lvl="0" marL="0" rtl="0" algn="l">
              <a:spcBef>
                <a:spcPts val="0"/>
              </a:spcBef>
              <a:spcAft>
                <a:spcPts val="0"/>
              </a:spcAft>
              <a:buNone/>
            </a:pPr>
            <a:r>
              <a:rPr lang="en"/>
              <a:t>l</a:t>
            </a:r>
            <a:r>
              <a:rPr lang="en"/>
              <a:t>ong soa at T</a:t>
            </a:r>
            <a:r>
              <a:rPr baseline="-25000" lang="en"/>
              <a:t>amb</a:t>
            </a:r>
            <a:r>
              <a:rPr lang="en"/>
              <a:t> = 70℃, 𝜆=1310nm</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Convert J</a:t>
            </a:r>
            <a:r>
              <a:rPr baseline="-25000" lang="en"/>
              <a:t>th</a:t>
            </a:r>
            <a:r>
              <a:rPr lang="en"/>
              <a:t> to I</a:t>
            </a:r>
            <a:r>
              <a:rPr baseline="-25000" lang="en"/>
              <a:t>th</a:t>
            </a:r>
            <a:r>
              <a:rPr lang="en"/>
              <a:t> using:</a:t>
            </a:r>
            <a:endParaRPr/>
          </a:p>
          <a:p>
            <a:pPr indent="0" lvl="0" marL="0" rtl="0" algn="l">
              <a:spcBef>
                <a:spcPts val="0"/>
              </a:spcBef>
              <a:spcAft>
                <a:spcPts val="0"/>
              </a:spcAft>
              <a:buNone/>
            </a:pPr>
            <a:r>
              <a:t/>
            </a:r>
            <a:endParaRPr/>
          </a:p>
        </p:txBody>
      </p:sp>
      <p:pic>
        <p:nvPicPr>
          <p:cNvPr id="315" name="Google Shape;315;p42"/>
          <p:cNvPicPr preferRelativeResize="0"/>
          <p:nvPr/>
        </p:nvPicPr>
        <p:blipFill>
          <a:blip r:embed="rId3">
            <a:alphaModFix/>
          </a:blip>
          <a:stretch>
            <a:fillRect/>
          </a:stretch>
        </p:blipFill>
        <p:spPr>
          <a:xfrm>
            <a:off x="4814105" y="1374538"/>
            <a:ext cx="3798774" cy="2394426"/>
          </a:xfrm>
          <a:prstGeom prst="rect">
            <a:avLst/>
          </a:prstGeom>
          <a:noFill/>
          <a:ln>
            <a:noFill/>
          </a:ln>
        </p:spPr>
      </p:pic>
      <p:cxnSp>
        <p:nvCxnSpPr>
          <p:cNvPr id="316" name="Google Shape;316;p42"/>
          <p:cNvCxnSpPr/>
          <p:nvPr/>
        </p:nvCxnSpPr>
        <p:spPr>
          <a:xfrm>
            <a:off x="4223100" y="1829925"/>
            <a:ext cx="1496400" cy="1331400"/>
          </a:xfrm>
          <a:prstGeom prst="straightConnector1">
            <a:avLst/>
          </a:prstGeom>
          <a:noFill/>
          <a:ln cap="flat" cmpd="sng" w="9525">
            <a:solidFill>
              <a:schemeClr val="dk2"/>
            </a:solidFill>
            <a:prstDash val="solid"/>
            <a:round/>
            <a:headEnd len="med" w="med" type="none"/>
            <a:tailEnd len="med" w="med" type="triangle"/>
          </a:ln>
        </p:spPr>
      </p:cxnSp>
      <p:cxnSp>
        <p:nvCxnSpPr>
          <p:cNvPr id="317" name="Google Shape;317;p42"/>
          <p:cNvCxnSpPr/>
          <p:nvPr/>
        </p:nvCxnSpPr>
        <p:spPr>
          <a:xfrm>
            <a:off x="2946300" y="1831000"/>
            <a:ext cx="1274100" cy="0"/>
          </a:xfrm>
          <a:prstGeom prst="straightConnector1">
            <a:avLst/>
          </a:prstGeom>
          <a:noFill/>
          <a:ln cap="flat" cmpd="sng" w="9525">
            <a:solidFill>
              <a:schemeClr val="dk2"/>
            </a:solidFill>
            <a:prstDash val="solid"/>
            <a:round/>
            <a:headEnd len="med" w="med" type="none"/>
            <a:tailEnd len="med" w="med" type="none"/>
          </a:ln>
        </p:spPr>
      </p:cxnSp>
      <p:pic>
        <p:nvPicPr>
          <p:cNvPr id="318" name="Google Shape;318;p42"/>
          <p:cNvPicPr preferRelativeResize="0"/>
          <p:nvPr/>
        </p:nvPicPr>
        <p:blipFill>
          <a:blip r:embed="rId4">
            <a:alphaModFix/>
          </a:blip>
          <a:stretch>
            <a:fillRect/>
          </a:stretch>
        </p:blipFill>
        <p:spPr>
          <a:xfrm>
            <a:off x="1142263" y="3056955"/>
            <a:ext cx="3043325" cy="3745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43"/>
          <p:cNvSpPr txBox="1"/>
          <p:nvPr>
            <p:ph idx="1" type="body"/>
          </p:nvPr>
        </p:nvSpPr>
        <p:spPr>
          <a:xfrm>
            <a:off x="774075" y="569025"/>
            <a:ext cx="3798000" cy="396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Step 4: Calculate differential efficiency using cavity losses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Differential efficiency (</a:t>
            </a:r>
            <a:r>
              <a:rPr lang="en">
                <a:solidFill>
                  <a:schemeClr val="dk1"/>
                </a:solidFill>
              </a:rPr>
              <a:t>η</a:t>
            </a:r>
            <a:r>
              <a:rPr baseline="-25000" lang="en">
                <a:solidFill>
                  <a:schemeClr val="dk1"/>
                </a:solidFill>
              </a:rPr>
              <a:t>d</a:t>
            </a:r>
            <a:r>
              <a:rPr lang="en">
                <a:solidFill>
                  <a:schemeClr val="dk1"/>
                </a:solidFill>
              </a:rPr>
              <a:t>) </a:t>
            </a:r>
            <a:r>
              <a:rPr lang="en"/>
              <a:t>is the change in output power for a change in current above threshold. It’s calculated as: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solidFill>
                  <a:schemeClr val="dk1"/>
                </a:solidFill>
              </a:rPr>
              <a:t>η</a:t>
            </a:r>
            <a:r>
              <a:rPr baseline="-25000" lang="en">
                <a:solidFill>
                  <a:schemeClr val="dk1"/>
                </a:solidFill>
              </a:rPr>
              <a:t>d</a:t>
            </a:r>
            <a:r>
              <a:rPr lang="en">
                <a:solidFill>
                  <a:schemeClr val="dk1"/>
                </a:solidFill>
              </a:rPr>
              <a:t> = η</a:t>
            </a:r>
            <a:r>
              <a:rPr baseline="-25000" lang="en">
                <a:solidFill>
                  <a:schemeClr val="dk1"/>
                </a:solidFill>
              </a:rPr>
              <a:t>i</a:t>
            </a:r>
            <a:r>
              <a:rPr lang="en">
                <a:solidFill>
                  <a:schemeClr val="dk1"/>
                </a:solidFill>
              </a:rPr>
              <a:t> 𝛼</a:t>
            </a:r>
            <a:r>
              <a:rPr baseline="-25000" lang="en">
                <a:solidFill>
                  <a:schemeClr val="dk1"/>
                </a:solidFill>
              </a:rPr>
              <a:t>m</a:t>
            </a:r>
            <a:r>
              <a:rPr lang="en">
                <a:solidFill>
                  <a:schemeClr val="dk1"/>
                </a:solidFill>
              </a:rPr>
              <a:t>/(𝛼</a:t>
            </a:r>
            <a:r>
              <a:rPr baseline="-25000" lang="en">
                <a:solidFill>
                  <a:schemeClr val="dk1"/>
                </a:solidFill>
              </a:rPr>
              <a:t>i</a:t>
            </a:r>
            <a:r>
              <a:rPr lang="en">
                <a:solidFill>
                  <a:schemeClr val="dk1"/>
                </a:solidFill>
              </a:rPr>
              <a:t> + 𝛼</a:t>
            </a:r>
            <a:r>
              <a:rPr baseline="-25000" lang="en">
                <a:solidFill>
                  <a:schemeClr val="dk1"/>
                </a:solidFill>
              </a:rPr>
              <a:t>m</a:t>
            </a:r>
            <a:r>
              <a:rPr lang="en">
                <a:solidFill>
                  <a:schemeClr val="dk1"/>
                </a:solidFill>
              </a:rPr>
              <a:t>)</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where η</a:t>
            </a:r>
            <a:r>
              <a:rPr baseline="-25000" lang="en">
                <a:solidFill>
                  <a:schemeClr val="dk1"/>
                </a:solidFill>
              </a:rPr>
              <a:t>i</a:t>
            </a:r>
            <a:r>
              <a:rPr lang="en">
                <a:solidFill>
                  <a:schemeClr val="dk1"/>
                </a:solidFill>
              </a:rPr>
              <a:t> = 0.7 close to 70℃</a:t>
            </a:r>
            <a:endParaRPr>
              <a:solidFill>
                <a:schemeClr val="dk1"/>
              </a:solidFill>
            </a:endParaRPr>
          </a:p>
          <a:p>
            <a:pPr indent="0" lvl="0" marL="0" rtl="0" algn="l">
              <a:spcBef>
                <a:spcPts val="0"/>
              </a:spcBef>
              <a:spcAft>
                <a:spcPts val="0"/>
              </a:spcAft>
              <a:buNone/>
            </a:pPr>
            <a:r>
              <a:rPr lang="en">
                <a:solidFill>
                  <a:schemeClr val="dk1"/>
                </a:solidFill>
              </a:rPr>
              <a:t>𝛼</a:t>
            </a:r>
            <a:r>
              <a:rPr baseline="-25000" lang="en">
                <a:solidFill>
                  <a:schemeClr val="dk1"/>
                </a:solidFill>
              </a:rPr>
              <a:t>m</a:t>
            </a:r>
            <a:r>
              <a:rPr lang="en">
                <a:solidFill>
                  <a:schemeClr val="dk1"/>
                </a:solidFill>
              </a:rPr>
              <a:t>/(𝛼</a:t>
            </a:r>
            <a:r>
              <a:rPr baseline="-25000" lang="en">
                <a:solidFill>
                  <a:schemeClr val="dk1"/>
                </a:solidFill>
              </a:rPr>
              <a:t>i</a:t>
            </a:r>
            <a:r>
              <a:rPr lang="en">
                <a:solidFill>
                  <a:schemeClr val="dk1"/>
                </a:solidFill>
              </a:rPr>
              <a:t> + 𝛼</a:t>
            </a:r>
            <a:r>
              <a:rPr baseline="-25000" lang="en">
                <a:solidFill>
                  <a:schemeClr val="dk1"/>
                </a:solidFill>
              </a:rPr>
              <a:t>m</a:t>
            </a:r>
            <a:r>
              <a:rPr lang="en">
                <a:solidFill>
                  <a:schemeClr val="dk1"/>
                </a:solidFill>
              </a:rPr>
              <a:t>) -&gt; “Fraction of photons lost to out-coupling”</a:t>
            </a:r>
            <a:endParaRPr/>
          </a:p>
        </p:txBody>
      </p:sp>
      <p:sp>
        <p:nvSpPr>
          <p:cNvPr id="324" name="Google Shape;324;p43"/>
          <p:cNvSpPr txBox="1"/>
          <p:nvPr>
            <p:ph type="title"/>
          </p:nvPr>
        </p:nvSpPr>
        <p:spPr>
          <a:xfrm>
            <a:off x="774075" y="0"/>
            <a:ext cx="7030500" cy="444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rPr>
              <a:t>What SOA length to use, approach 2</a:t>
            </a:r>
            <a:endParaRPr/>
          </a:p>
        </p:txBody>
      </p:sp>
      <p:pic>
        <p:nvPicPr>
          <p:cNvPr id="325" name="Google Shape;325;p43"/>
          <p:cNvPicPr preferRelativeResize="0"/>
          <p:nvPr/>
        </p:nvPicPr>
        <p:blipFill>
          <a:blip r:embed="rId3">
            <a:alphaModFix/>
          </a:blip>
          <a:stretch>
            <a:fillRect/>
          </a:stretch>
        </p:blipFill>
        <p:spPr>
          <a:xfrm>
            <a:off x="5651001" y="569025"/>
            <a:ext cx="2466550" cy="1918801"/>
          </a:xfrm>
          <a:prstGeom prst="rect">
            <a:avLst/>
          </a:prstGeom>
          <a:noFill/>
          <a:ln>
            <a:noFill/>
          </a:ln>
        </p:spPr>
      </p:pic>
      <p:cxnSp>
        <p:nvCxnSpPr>
          <p:cNvPr id="326" name="Google Shape;326;p43"/>
          <p:cNvCxnSpPr/>
          <p:nvPr/>
        </p:nvCxnSpPr>
        <p:spPr>
          <a:xfrm rot="10800000">
            <a:off x="7081400" y="1801925"/>
            <a:ext cx="498900" cy="863100"/>
          </a:xfrm>
          <a:prstGeom prst="straightConnector1">
            <a:avLst/>
          </a:prstGeom>
          <a:noFill/>
          <a:ln cap="flat" cmpd="sng" w="9525">
            <a:solidFill>
              <a:schemeClr val="dk2"/>
            </a:solidFill>
            <a:prstDash val="solid"/>
            <a:round/>
            <a:headEnd len="med" w="med" type="none"/>
            <a:tailEnd len="med" w="med" type="triangle"/>
          </a:ln>
        </p:spPr>
      </p:cxnSp>
      <p:sp>
        <p:nvSpPr>
          <p:cNvPr id="327" name="Google Shape;327;p43"/>
          <p:cNvSpPr txBox="1"/>
          <p:nvPr/>
        </p:nvSpPr>
        <p:spPr>
          <a:xfrm>
            <a:off x="7036650" y="2665025"/>
            <a:ext cx="11964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η</a:t>
            </a:r>
            <a:r>
              <a:rPr baseline="-25000" lang="en"/>
              <a:t>d</a:t>
            </a:r>
            <a:r>
              <a:rPr lang="en"/>
              <a:t>=ΔP/</a:t>
            </a:r>
            <a:r>
              <a:rPr lang="en">
                <a:solidFill>
                  <a:schemeClr val="dk1"/>
                </a:solidFill>
              </a:rPr>
              <a:t>ΔI</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44"/>
          <p:cNvSpPr txBox="1"/>
          <p:nvPr>
            <p:ph idx="1" type="body"/>
          </p:nvPr>
        </p:nvSpPr>
        <p:spPr>
          <a:xfrm>
            <a:off x="774075" y="569025"/>
            <a:ext cx="3798000" cy="396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Step 4: Calculate differential efficiency using cavity losses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solidFill>
                  <a:schemeClr val="dk1"/>
                </a:solidFill>
              </a:rPr>
              <a:t>Loss to out-coupling = 3.98dB</a:t>
            </a:r>
            <a:endParaRPr>
              <a:solidFill>
                <a:schemeClr val="dk1"/>
              </a:solidFill>
            </a:endParaRPr>
          </a:p>
          <a:p>
            <a:pPr indent="0" lvl="0" marL="0" rtl="0" algn="l">
              <a:spcBef>
                <a:spcPts val="0"/>
              </a:spcBef>
              <a:spcAft>
                <a:spcPts val="0"/>
              </a:spcAft>
              <a:buNone/>
            </a:pPr>
            <a:r>
              <a:rPr lang="en">
                <a:solidFill>
                  <a:schemeClr val="dk1"/>
                </a:solidFill>
              </a:rPr>
              <a:t>𝛼</a:t>
            </a:r>
            <a:r>
              <a:rPr baseline="-25000" lang="en">
                <a:solidFill>
                  <a:schemeClr val="dk1"/>
                </a:solidFill>
              </a:rPr>
              <a:t>m </a:t>
            </a:r>
            <a:r>
              <a:rPr lang="en">
                <a:solidFill>
                  <a:schemeClr val="dk1"/>
                </a:solidFill>
              </a:rPr>
              <a:t>= -ln(1-P</a:t>
            </a:r>
            <a:r>
              <a:rPr baseline="-25000" lang="en">
                <a:solidFill>
                  <a:schemeClr val="dk1"/>
                </a:solidFill>
              </a:rPr>
              <a:t>couple</a:t>
            </a:r>
            <a:r>
              <a:rPr lang="en">
                <a:solidFill>
                  <a:schemeClr val="dk1"/>
                </a:solidFill>
              </a:rPr>
              <a:t>)/L</a:t>
            </a:r>
            <a:r>
              <a:rPr baseline="-25000" lang="en">
                <a:solidFill>
                  <a:schemeClr val="dk1"/>
                </a:solidFill>
              </a:rPr>
              <a:t>longitudinal</a:t>
            </a:r>
            <a:r>
              <a:rPr lang="en">
                <a:solidFill>
                  <a:schemeClr val="dk1"/>
                </a:solidFill>
              </a:rPr>
              <a:t> ~ 230 (1/m) assuming L</a:t>
            </a:r>
            <a:r>
              <a:rPr baseline="-25000" lang="en">
                <a:solidFill>
                  <a:schemeClr val="dk1"/>
                </a:solidFill>
              </a:rPr>
              <a:t>longitudinal</a:t>
            </a:r>
            <a:r>
              <a:rPr lang="en">
                <a:solidFill>
                  <a:schemeClr val="dk1"/>
                </a:solidFill>
              </a:rPr>
              <a:t>= 4mm</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𝛼</a:t>
            </a:r>
            <a:r>
              <a:rPr baseline="-25000" lang="en">
                <a:solidFill>
                  <a:schemeClr val="dk1"/>
                </a:solidFill>
              </a:rPr>
              <a:t>i</a:t>
            </a:r>
            <a:r>
              <a:rPr lang="en">
                <a:solidFill>
                  <a:schemeClr val="dk1"/>
                </a:solidFill>
              </a:rPr>
              <a:t> = 𝛼</a:t>
            </a:r>
            <a:r>
              <a:rPr baseline="-25000" lang="en">
                <a:solidFill>
                  <a:schemeClr val="dk1"/>
                </a:solidFill>
              </a:rPr>
              <a:t>SOA </a:t>
            </a:r>
            <a:r>
              <a:rPr lang="en">
                <a:solidFill>
                  <a:schemeClr val="dk1"/>
                </a:solidFill>
              </a:rPr>
              <a:t>+ 𝛼</a:t>
            </a:r>
            <a:r>
              <a:rPr baseline="-25000" lang="en">
                <a:solidFill>
                  <a:schemeClr val="dk1"/>
                </a:solidFill>
              </a:rPr>
              <a:t>other_components</a:t>
            </a:r>
            <a:r>
              <a:rPr lang="en">
                <a:solidFill>
                  <a:schemeClr val="dk1"/>
                </a:solidFill>
              </a:rPr>
              <a:t>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    = 800(1/m) +ln(G</a:t>
            </a:r>
            <a:r>
              <a:rPr baseline="-25000" lang="en">
                <a:solidFill>
                  <a:schemeClr val="dk1"/>
                </a:solidFill>
              </a:rPr>
              <a:t>th</a:t>
            </a:r>
            <a:r>
              <a:rPr lang="en">
                <a:solidFill>
                  <a:schemeClr val="dk1"/>
                </a:solidFill>
              </a:rPr>
              <a:t>)/L</a:t>
            </a:r>
            <a:r>
              <a:rPr baseline="-25000" lang="en">
                <a:solidFill>
                  <a:schemeClr val="dk1"/>
                </a:solidFill>
              </a:rPr>
              <a:t>longitudinal</a:t>
            </a:r>
            <a:endParaRPr baseline="-25000">
              <a:solidFill>
                <a:schemeClr val="dk1"/>
              </a:solidFill>
            </a:endParaRPr>
          </a:p>
          <a:p>
            <a:pPr indent="0" lvl="0" marL="0" rtl="0" algn="l">
              <a:spcBef>
                <a:spcPts val="0"/>
              </a:spcBef>
              <a:spcAft>
                <a:spcPts val="0"/>
              </a:spcAft>
              <a:buNone/>
            </a:pPr>
            <a:r>
              <a:t/>
            </a:r>
            <a:endParaRPr baseline="-25000">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At L</a:t>
            </a:r>
            <a:r>
              <a:rPr baseline="-25000" lang="en">
                <a:solidFill>
                  <a:schemeClr val="dk1"/>
                </a:solidFill>
              </a:rPr>
              <a:t>soa</a:t>
            </a:r>
            <a:r>
              <a:rPr lang="en">
                <a:solidFill>
                  <a:schemeClr val="dk1"/>
                </a:solidFill>
              </a:rPr>
              <a:t> = 1100um 𝛼</a:t>
            </a:r>
            <a:r>
              <a:rPr baseline="-25000" lang="en">
                <a:solidFill>
                  <a:schemeClr val="dk1"/>
                </a:solidFill>
              </a:rPr>
              <a:t>m</a:t>
            </a:r>
            <a:r>
              <a:rPr lang="en">
                <a:solidFill>
                  <a:schemeClr val="dk1"/>
                </a:solidFill>
              </a:rPr>
              <a:t>/(𝛼</a:t>
            </a:r>
            <a:r>
              <a:rPr baseline="-25000" lang="en">
                <a:solidFill>
                  <a:schemeClr val="dk1"/>
                </a:solidFill>
              </a:rPr>
              <a:t>i</a:t>
            </a:r>
            <a:r>
              <a:rPr lang="en">
                <a:solidFill>
                  <a:schemeClr val="dk1"/>
                </a:solidFill>
              </a:rPr>
              <a:t> + 𝛼</a:t>
            </a:r>
            <a:r>
              <a:rPr baseline="-25000" lang="en">
                <a:solidFill>
                  <a:schemeClr val="dk1"/>
                </a:solidFill>
              </a:rPr>
              <a:t>m</a:t>
            </a:r>
            <a:r>
              <a:rPr lang="en">
                <a:solidFill>
                  <a:schemeClr val="dk1"/>
                </a:solidFill>
              </a:rPr>
              <a:t>) = 0.192</a:t>
            </a:r>
            <a:endParaRPr>
              <a:solidFill>
                <a:schemeClr val="dk1"/>
              </a:solidFill>
            </a:endParaRPr>
          </a:p>
          <a:p>
            <a:pPr indent="0" lvl="0" marL="0" rtl="0" algn="l">
              <a:spcBef>
                <a:spcPts val="0"/>
              </a:spcBef>
              <a:spcAft>
                <a:spcPts val="0"/>
              </a:spcAft>
              <a:buNone/>
            </a:pPr>
            <a:r>
              <a:rPr lang="en">
                <a:solidFill>
                  <a:schemeClr val="dk1"/>
                </a:solidFill>
              </a:rPr>
              <a:t>η</a:t>
            </a:r>
            <a:r>
              <a:rPr baseline="-25000" lang="en">
                <a:solidFill>
                  <a:schemeClr val="dk1"/>
                </a:solidFill>
              </a:rPr>
              <a:t>d </a:t>
            </a:r>
            <a:r>
              <a:rPr lang="en">
                <a:solidFill>
                  <a:schemeClr val="dk1"/>
                </a:solidFill>
              </a:rPr>
              <a:t>= 0.135</a:t>
            </a:r>
            <a:endParaRPr>
              <a:solidFill>
                <a:schemeClr val="dk1"/>
              </a:solidFill>
            </a:endParaRPr>
          </a:p>
          <a:p>
            <a:pPr indent="0" lvl="0" marL="0" rtl="0" algn="l">
              <a:spcBef>
                <a:spcPts val="0"/>
              </a:spcBef>
              <a:spcAft>
                <a:spcPts val="0"/>
              </a:spcAft>
              <a:buNone/>
            </a:pPr>
            <a:r>
              <a:t/>
            </a:r>
            <a:endParaRPr/>
          </a:p>
        </p:txBody>
      </p:sp>
      <p:sp>
        <p:nvSpPr>
          <p:cNvPr id="333" name="Google Shape;333;p44"/>
          <p:cNvSpPr txBox="1"/>
          <p:nvPr>
            <p:ph type="title"/>
          </p:nvPr>
        </p:nvSpPr>
        <p:spPr>
          <a:xfrm>
            <a:off x="774075" y="0"/>
            <a:ext cx="7030500" cy="444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rPr>
              <a:t>What SOA length to use, approach 2</a:t>
            </a:r>
            <a:endParaRPr/>
          </a:p>
        </p:txBody>
      </p:sp>
      <p:pic>
        <p:nvPicPr>
          <p:cNvPr id="334" name="Google Shape;334;p44"/>
          <p:cNvPicPr preferRelativeResize="0"/>
          <p:nvPr/>
        </p:nvPicPr>
        <p:blipFill>
          <a:blip r:embed="rId3">
            <a:alphaModFix/>
          </a:blip>
          <a:stretch>
            <a:fillRect/>
          </a:stretch>
        </p:blipFill>
        <p:spPr>
          <a:xfrm>
            <a:off x="5651001" y="569025"/>
            <a:ext cx="2466550" cy="1918801"/>
          </a:xfrm>
          <a:prstGeom prst="rect">
            <a:avLst/>
          </a:prstGeom>
          <a:noFill/>
          <a:ln>
            <a:noFill/>
          </a:ln>
        </p:spPr>
      </p:pic>
      <p:cxnSp>
        <p:nvCxnSpPr>
          <p:cNvPr id="335" name="Google Shape;335;p44"/>
          <p:cNvCxnSpPr/>
          <p:nvPr/>
        </p:nvCxnSpPr>
        <p:spPr>
          <a:xfrm rot="10800000">
            <a:off x="7081400" y="1801925"/>
            <a:ext cx="498900" cy="863100"/>
          </a:xfrm>
          <a:prstGeom prst="straightConnector1">
            <a:avLst/>
          </a:prstGeom>
          <a:noFill/>
          <a:ln cap="flat" cmpd="sng" w="9525">
            <a:solidFill>
              <a:schemeClr val="dk2"/>
            </a:solidFill>
            <a:prstDash val="solid"/>
            <a:round/>
            <a:headEnd len="med" w="med" type="none"/>
            <a:tailEnd len="med" w="med" type="triangle"/>
          </a:ln>
        </p:spPr>
      </p:cxnSp>
      <p:sp>
        <p:nvSpPr>
          <p:cNvPr id="336" name="Google Shape;336;p44"/>
          <p:cNvSpPr txBox="1"/>
          <p:nvPr/>
        </p:nvSpPr>
        <p:spPr>
          <a:xfrm>
            <a:off x="7036650" y="2665025"/>
            <a:ext cx="11964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η</a:t>
            </a:r>
            <a:r>
              <a:rPr baseline="-25000" lang="en"/>
              <a:t>d</a:t>
            </a:r>
            <a:r>
              <a:rPr lang="en"/>
              <a:t>=ΔP/</a:t>
            </a:r>
            <a:r>
              <a:rPr lang="en">
                <a:solidFill>
                  <a:schemeClr val="dk1"/>
                </a:solidFill>
              </a:rPr>
              <a:t>ΔI</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45"/>
          <p:cNvSpPr txBox="1"/>
          <p:nvPr>
            <p:ph type="title"/>
          </p:nvPr>
        </p:nvSpPr>
        <p:spPr>
          <a:xfrm>
            <a:off x="774075" y="0"/>
            <a:ext cx="7030500" cy="444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rPr>
              <a:t>What SOA length to use, approach 2</a:t>
            </a:r>
            <a:endParaRPr/>
          </a:p>
        </p:txBody>
      </p:sp>
      <p:sp>
        <p:nvSpPr>
          <p:cNvPr id="342" name="Google Shape;342;p45"/>
          <p:cNvSpPr txBox="1"/>
          <p:nvPr>
            <p:ph idx="1" type="body"/>
          </p:nvPr>
        </p:nvSpPr>
        <p:spPr>
          <a:xfrm>
            <a:off x="774075" y="569025"/>
            <a:ext cx="3785400" cy="396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Step 5: Calculate LI curve without self-heating</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Take the results so far, plug into below equation. Convert current density (J) to current (I) based on context</a:t>
            </a:r>
            <a:endParaRPr/>
          </a:p>
          <a:p>
            <a:pPr indent="0" lvl="0" marL="0" rtl="0" algn="l">
              <a:spcBef>
                <a:spcPts val="0"/>
              </a:spcBef>
              <a:spcAft>
                <a:spcPts val="0"/>
              </a:spcAft>
              <a:buNone/>
            </a:pPr>
            <a:r>
              <a:t/>
            </a:r>
            <a:endParaRPr/>
          </a:p>
        </p:txBody>
      </p:sp>
      <p:pic>
        <p:nvPicPr>
          <p:cNvPr id="343" name="Google Shape;343;p45"/>
          <p:cNvPicPr preferRelativeResize="0"/>
          <p:nvPr/>
        </p:nvPicPr>
        <p:blipFill>
          <a:blip r:embed="rId3">
            <a:alphaModFix/>
          </a:blip>
          <a:stretch>
            <a:fillRect/>
          </a:stretch>
        </p:blipFill>
        <p:spPr>
          <a:xfrm>
            <a:off x="3289449" y="2250275"/>
            <a:ext cx="2735651" cy="5096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46"/>
          <p:cNvSpPr txBox="1"/>
          <p:nvPr>
            <p:ph type="title"/>
          </p:nvPr>
        </p:nvSpPr>
        <p:spPr>
          <a:xfrm>
            <a:off x="774075" y="0"/>
            <a:ext cx="7030500" cy="444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rPr>
              <a:t>What SOA length to use, approach 2</a:t>
            </a:r>
            <a:endParaRPr/>
          </a:p>
        </p:txBody>
      </p:sp>
      <p:sp>
        <p:nvSpPr>
          <p:cNvPr id="349" name="Google Shape;349;p46"/>
          <p:cNvSpPr txBox="1"/>
          <p:nvPr>
            <p:ph idx="1" type="body"/>
          </p:nvPr>
        </p:nvSpPr>
        <p:spPr>
          <a:xfrm>
            <a:off x="774075" y="569025"/>
            <a:ext cx="3785400" cy="396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Step 6: Calculate power </a:t>
            </a:r>
            <a:r>
              <a:rPr lang="en"/>
              <a:t>dissipated</a:t>
            </a:r>
            <a:r>
              <a:rPr lang="en"/>
              <a:t> for current of interest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From Coldren page 79:</a:t>
            </a:r>
            <a:endParaRPr/>
          </a:p>
          <a:p>
            <a:pPr indent="0" lvl="0" marL="0" rtl="0" algn="l">
              <a:spcBef>
                <a:spcPts val="0"/>
              </a:spcBef>
              <a:spcAft>
                <a:spcPts val="0"/>
              </a:spcAft>
              <a:buNone/>
            </a:pPr>
            <a:r>
              <a:rPr lang="en"/>
              <a:t>P</a:t>
            </a:r>
            <a:r>
              <a:rPr baseline="-25000" lang="en"/>
              <a:t>Dissipated</a:t>
            </a:r>
            <a:r>
              <a:rPr lang="en"/>
              <a:t> = P</a:t>
            </a:r>
            <a:r>
              <a:rPr baseline="-25000" lang="en"/>
              <a:t>IV</a:t>
            </a:r>
            <a:r>
              <a:rPr lang="en"/>
              <a:t> - P</a:t>
            </a:r>
            <a:r>
              <a:rPr baseline="-25000" lang="en"/>
              <a:t>optical,out</a:t>
            </a:r>
            <a:endParaRPr baseline="-25000"/>
          </a:p>
          <a:p>
            <a:pPr indent="0" lvl="0" marL="0" rtl="0" algn="l">
              <a:spcBef>
                <a:spcPts val="0"/>
              </a:spcBef>
              <a:spcAft>
                <a:spcPts val="0"/>
              </a:spcAft>
              <a:buNone/>
            </a:pPr>
            <a:r>
              <a:t/>
            </a:r>
            <a:endParaRPr baseline="-25000"/>
          </a:p>
          <a:p>
            <a:pPr indent="0" lvl="0" marL="0" rtl="0" algn="l">
              <a:spcBef>
                <a:spcPts val="0"/>
              </a:spcBef>
              <a:spcAft>
                <a:spcPts val="0"/>
              </a:spcAft>
              <a:buNone/>
            </a:pPr>
            <a:r>
              <a:rPr lang="en"/>
              <a:t>The above equation is suitable for DFB’s, VCSELs. We need to modify this equation to have all radiated photons not contribute to heat (shown right).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Assumption here:</a:t>
            </a:r>
            <a:endParaRPr/>
          </a:p>
          <a:p>
            <a:pPr indent="0" lvl="0" marL="0" rtl="0" algn="l">
              <a:spcBef>
                <a:spcPts val="0"/>
              </a:spcBef>
              <a:spcAft>
                <a:spcPts val="0"/>
              </a:spcAft>
              <a:buNone/>
            </a:pPr>
            <a:r>
              <a:rPr lang="en"/>
              <a:t>Passive component losses + out-coupling losses don’t contribute to SOA self-heating, SOA losses are absorbative, contribute to heating.</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Thermal-resistance (Z</a:t>
            </a:r>
            <a:r>
              <a:rPr baseline="-25000" lang="en"/>
              <a:t>T</a:t>
            </a:r>
            <a:r>
              <a:rPr lang="en"/>
              <a:t>) of SOA junction is 102C/W at 1100um length, scales as 1/Length</a:t>
            </a:r>
            <a:endParaRPr/>
          </a:p>
        </p:txBody>
      </p:sp>
      <p:pic>
        <p:nvPicPr>
          <p:cNvPr id="350" name="Google Shape;350;p46"/>
          <p:cNvPicPr preferRelativeResize="0"/>
          <p:nvPr/>
        </p:nvPicPr>
        <p:blipFill>
          <a:blip r:embed="rId3">
            <a:alphaModFix/>
          </a:blip>
          <a:stretch>
            <a:fillRect/>
          </a:stretch>
        </p:blipFill>
        <p:spPr>
          <a:xfrm>
            <a:off x="5376050" y="4444125"/>
            <a:ext cx="1002075" cy="176450"/>
          </a:xfrm>
          <a:prstGeom prst="rect">
            <a:avLst/>
          </a:prstGeom>
          <a:noFill/>
          <a:ln>
            <a:noFill/>
          </a:ln>
        </p:spPr>
      </p:pic>
      <p:pic>
        <p:nvPicPr>
          <p:cNvPr id="351" name="Google Shape;351;p46"/>
          <p:cNvPicPr preferRelativeResize="0"/>
          <p:nvPr/>
        </p:nvPicPr>
        <p:blipFill>
          <a:blip r:embed="rId4">
            <a:alphaModFix/>
          </a:blip>
          <a:stretch>
            <a:fillRect/>
          </a:stretch>
        </p:blipFill>
        <p:spPr>
          <a:xfrm>
            <a:off x="5150676" y="1456393"/>
            <a:ext cx="3618874" cy="404550"/>
          </a:xfrm>
          <a:prstGeom prst="rect">
            <a:avLst/>
          </a:prstGeom>
          <a:noFill/>
          <a:ln>
            <a:noFill/>
          </a:ln>
        </p:spPr>
      </p:pic>
      <p:pic>
        <p:nvPicPr>
          <p:cNvPr id="352" name="Google Shape;352;p46"/>
          <p:cNvPicPr preferRelativeResize="0"/>
          <p:nvPr/>
        </p:nvPicPr>
        <p:blipFill>
          <a:blip r:embed="rId5">
            <a:alphaModFix/>
          </a:blip>
          <a:stretch>
            <a:fillRect/>
          </a:stretch>
        </p:blipFill>
        <p:spPr>
          <a:xfrm>
            <a:off x="5150675" y="2500332"/>
            <a:ext cx="3832348" cy="3301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47"/>
          <p:cNvSpPr txBox="1"/>
          <p:nvPr>
            <p:ph type="title"/>
          </p:nvPr>
        </p:nvSpPr>
        <p:spPr>
          <a:xfrm>
            <a:off x="774075" y="0"/>
            <a:ext cx="7030500" cy="444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rPr>
              <a:t>What SOA length to use, approach 2, P</a:t>
            </a:r>
            <a:r>
              <a:rPr baseline="-25000" lang="en">
                <a:solidFill>
                  <a:schemeClr val="dk1"/>
                </a:solidFill>
              </a:rPr>
              <a:t>couple</a:t>
            </a:r>
            <a:r>
              <a:rPr lang="en">
                <a:solidFill>
                  <a:schemeClr val="dk1"/>
                </a:solidFill>
              </a:rPr>
              <a:t>= 0.6</a:t>
            </a:r>
            <a:endParaRPr>
              <a:solidFill>
                <a:schemeClr val="dk1"/>
              </a:solidFill>
            </a:endParaRPr>
          </a:p>
        </p:txBody>
      </p:sp>
      <p:sp>
        <p:nvSpPr>
          <p:cNvPr id="358" name="Google Shape;358;p47"/>
          <p:cNvSpPr txBox="1"/>
          <p:nvPr>
            <p:ph idx="1" type="body"/>
          </p:nvPr>
        </p:nvSpPr>
        <p:spPr>
          <a:xfrm>
            <a:off x="774075" y="569025"/>
            <a:ext cx="3798000" cy="396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Step 7 : Run simulation repeatedly, updating P</a:t>
            </a:r>
            <a:r>
              <a:rPr baseline="-25000" lang="en"/>
              <a:t>D</a:t>
            </a:r>
            <a:r>
              <a:rPr lang="en"/>
              <a:t> and junction temperature (SOA temp) on each iteration until convergence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359" name="Google Shape;359;p47"/>
          <p:cNvPicPr preferRelativeResize="0"/>
          <p:nvPr/>
        </p:nvPicPr>
        <p:blipFill>
          <a:blip r:embed="rId3">
            <a:alphaModFix/>
          </a:blip>
          <a:stretch>
            <a:fillRect/>
          </a:stretch>
        </p:blipFill>
        <p:spPr>
          <a:xfrm>
            <a:off x="5464500" y="539350"/>
            <a:ext cx="3442724" cy="2170000"/>
          </a:xfrm>
          <a:prstGeom prst="rect">
            <a:avLst/>
          </a:prstGeom>
          <a:noFill/>
          <a:ln>
            <a:noFill/>
          </a:ln>
        </p:spPr>
      </p:pic>
      <p:pic>
        <p:nvPicPr>
          <p:cNvPr id="360" name="Google Shape;360;p47"/>
          <p:cNvPicPr preferRelativeResize="0"/>
          <p:nvPr/>
        </p:nvPicPr>
        <p:blipFill>
          <a:blip r:embed="rId4">
            <a:alphaModFix/>
          </a:blip>
          <a:stretch>
            <a:fillRect/>
          </a:stretch>
        </p:blipFill>
        <p:spPr>
          <a:xfrm>
            <a:off x="5588230" y="3002625"/>
            <a:ext cx="3195273" cy="2014026"/>
          </a:xfrm>
          <a:prstGeom prst="rect">
            <a:avLst/>
          </a:prstGeom>
          <a:noFill/>
          <a:ln>
            <a:noFill/>
          </a:ln>
        </p:spPr>
      </p:pic>
      <p:pic>
        <p:nvPicPr>
          <p:cNvPr id="361" name="Google Shape;361;p47"/>
          <p:cNvPicPr preferRelativeResize="0"/>
          <p:nvPr/>
        </p:nvPicPr>
        <p:blipFill>
          <a:blip r:embed="rId5">
            <a:alphaModFix/>
          </a:blip>
          <a:stretch>
            <a:fillRect/>
          </a:stretch>
        </p:blipFill>
        <p:spPr>
          <a:xfrm>
            <a:off x="774067" y="2450150"/>
            <a:ext cx="3732425" cy="2352601"/>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48"/>
          <p:cNvSpPr txBox="1"/>
          <p:nvPr>
            <p:ph type="title"/>
          </p:nvPr>
        </p:nvSpPr>
        <p:spPr>
          <a:xfrm>
            <a:off x="774075" y="0"/>
            <a:ext cx="7030500" cy="444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rPr>
              <a:t>What SOA length to use, approach 2, </a:t>
            </a:r>
            <a:r>
              <a:rPr lang="en">
                <a:solidFill>
                  <a:schemeClr val="dk1"/>
                </a:solidFill>
              </a:rPr>
              <a:t>P</a:t>
            </a:r>
            <a:r>
              <a:rPr baseline="-25000" lang="en">
                <a:solidFill>
                  <a:schemeClr val="dk1"/>
                </a:solidFill>
              </a:rPr>
              <a:t>couple</a:t>
            </a:r>
            <a:r>
              <a:rPr lang="en">
                <a:solidFill>
                  <a:schemeClr val="dk1"/>
                </a:solidFill>
              </a:rPr>
              <a:t>= 0.8</a:t>
            </a:r>
            <a:endParaRPr/>
          </a:p>
        </p:txBody>
      </p:sp>
      <p:sp>
        <p:nvSpPr>
          <p:cNvPr id="367" name="Google Shape;367;p48"/>
          <p:cNvSpPr txBox="1"/>
          <p:nvPr>
            <p:ph idx="1" type="body"/>
          </p:nvPr>
        </p:nvSpPr>
        <p:spPr>
          <a:xfrm>
            <a:off x="774075" y="569025"/>
            <a:ext cx="3798000" cy="396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Step 7 : Run simulation repeatedly, updating P</a:t>
            </a:r>
            <a:r>
              <a:rPr baseline="-25000" lang="en"/>
              <a:t>D</a:t>
            </a:r>
            <a:r>
              <a:rPr lang="en"/>
              <a:t> and junction temperature (SOA temp) on each iteration until convergence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368" name="Google Shape;368;p48"/>
          <p:cNvPicPr preferRelativeResize="0"/>
          <p:nvPr/>
        </p:nvPicPr>
        <p:blipFill>
          <a:blip r:embed="rId3">
            <a:alphaModFix/>
          </a:blip>
          <a:stretch>
            <a:fillRect/>
          </a:stretch>
        </p:blipFill>
        <p:spPr>
          <a:xfrm>
            <a:off x="5115913" y="587375"/>
            <a:ext cx="3538826" cy="2230575"/>
          </a:xfrm>
          <a:prstGeom prst="rect">
            <a:avLst/>
          </a:prstGeom>
          <a:noFill/>
          <a:ln>
            <a:noFill/>
          </a:ln>
        </p:spPr>
      </p:pic>
      <p:pic>
        <p:nvPicPr>
          <p:cNvPr id="369" name="Google Shape;369;p48"/>
          <p:cNvPicPr preferRelativeResize="0"/>
          <p:nvPr/>
        </p:nvPicPr>
        <p:blipFill>
          <a:blip r:embed="rId4">
            <a:alphaModFix/>
          </a:blip>
          <a:stretch>
            <a:fillRect/>
          </a:stretch>
        </p:blipFill>
        <p:spPr>
          <a:xfrm>
            <a:off x="4966151" y="2876525"/>
            <a:ext cx="3390626" cy="2137175"/>
          </a:xfrm>
          <a:prstGeom prst="rect">
            <a:avLst/>
          </a:prstGeom>
          <a:noFill/>
          <a:ln>
            <a:noFill/>
          </a:ln>
        </p:spPr>
      </p:pic>
      <p:pic>
        <p:nvPicPr>
          <p:cNvPr id="370" name="Google Shape;370;p48"/>
          <p:cNvPicPr preferRelativeResize="0"/>
          <p:nvPr/>
        </p:nvPicPr>
        <p:blipFill>
          <a:blip r:embed="rId5">
            <a:alphaModFix/>
          </a:blip>
          <a:stretch>
            <a:fillRect/>
          </a:stretch>
        </p:blipFill>
        <p:spPr>
          <a:xfrm>
            <a:off x="793005" y="2537225"/>
            <a:ext cx="3422773" cy="21574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p49"/>
          <p:cNvSpPr txBox="1"/>
          <p:nvPr>
            <p:ph type="title"/>
          </p:nvPr>
        </p:nvSpPr>
        <p:spPr>
          <a:xfrm>
            <a:off x="774075" y="0"/>
            <a:ext cx="7030500" cy="444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What SOA length to use</a:t>
            </a:r>
            <a:endParaRPr/>
          </a:p>
        </p:txBody>
      </p:sp>
      <p:sp>
        <p:nvSpPr>
          <p:cNvPr id="376" name="Google Shape;376;p49"/>
          <p:cNvSpPr txBox="1"/>
          <p:nvPr>
            <p:ph idx="1" type="body"/>
          </p:nvPr>
        </p:nvSpPr>
        <p:spPr>
          <a:xfrm>
            <a:off x="774075" y="569025"/>
            <a:ext cx="7560300" cy="396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377" name="Google Shape;377;p49"/>
          <p:cNvPicPr preferRelativeResize="0"/>
          <p:nvPr/>
        </p:nvPicPr>
        <p:blipFill>
          <a:blip r:embed="rId3">
            <a:alphaModFix/>
          </a:blip>
          <a:stretch>
            <a:fillRect/>
          </a:stretch>
        </p:blipFill>
        <p:spPr>
          <a:xfrm>
            <a:off x="2357812" y="1534350"/>
            <a:ext cx="4428373" cy="24097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sp>
        <p:nvSpPr>
          <p:cNvPr id="382" name="Google Shape;382;p50"/>
          <p:cNvSpPr txBox="1"/>
          <p:nvPr>
            <p:ph type="title"/>
          </p:nvPr>
        </p:nvSpPr>
        <p:spPr>
          <a:xfrm>
            <a:off x="774075" y="0"/>
            <a:ext cx="7030500" cy="444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Alex S’s concerns on approach 2</a:t>
            </a:r>
            <a:endParaRPr/>
          </a:p>
        </p:txBody>
      </p:sp>
      <p:sp>
        <p:nvSpPr>
          <p:cNvPr id="383" name="Google Shape;383;p50"/>
          <p:cNvSpPr txBox="1"/>
          <p:nvPr>
            <p:ph idx="1" type="body"/>
          </p:nvPr>
        </p:nvSpPr>
        <p:spPr>
          <a:xfrm>
            <a:off x="774075" y="569025"/>
            <a:ext cx="3798000" cy="396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temperature update doesn’t make sense to me, the SOA model was generated from measured data, which would had self heating embedded inside of it. The calculated junction temperature should not add back to ambient temperature.</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24"/>
          <p:cNvSpPr txBox="1"/>
          <p:nvPr>
            <p:ph type="title"/>
          </p:nvPr>
        </p:nvSpPr>
        <p:spPr>
          <a:xfrm>
            <a:off x="774075" y="0"/>
            <a:ext cx="7030500" cy="444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What’s inside of a tunable laser?</a:t>
            </a:r>
            <a:endParaRPr/>
          </a:p>
        </p:txBody>
      </p:sp>
      <p:sp>
        <p:nvSpPr>
          <p:cNvPr id="128" name="Google Shape;128;p24"/>
          <p:cNvSpPr txBox="1"/>
          <p:nvPr>
            <p:ph idx="1" type="body"/>
          </p:nvPr>
        </p:nvSpPr>
        <p:spPr>
          <a:xfrm>
            <a:off x="774075" y="569025"/>
            <a:ext cx="3771600" cy="396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want the ability to tune our lasers post-fab to get precise wavelength spacings.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Tunable l</a:t>
            </a:r>
            <a:r>
              <a:rPr lang="en"/>
              <a:t>asers are composed of:</a:t>
            </a:r>
            <a:endParaRPr/>
          </a:p>
          <a:p>
            <a:pPr indent="-317500" lvl="0" marL="457200" rtl="0" algn="l">
              <a:spcBef>
                <a:spcPts val="0"/>
              </a:spcBef>
              <a:spcAft>
                <a:spcPts val="0"/>
              </a:spcAft>
              <a:buSzPts val="1400"/>
              <a:buChar char="-"/>
            </a:pPr>
            <a:r>
              <a:rPr lang="en"/>
              <a:t>A gain medium to generate + amplify light</a:t>
            </a:r>
            <a:endParaRPr/>
          </a:p>
          <a:p>
            <a:pPr indent="-317500" lvl="0" marL="457200" rtl="0" algn="l">
              <a:spcBef>
                <a:spcPts val="0"/>
              </a:spcBef>
              <a:spcAft>
                <a:spcPts val="0"/>
              </a:spcAft>
              <a:buSzPts val="1400"/>
              <a:buChar char="-"/>
            </a:pPr>
            <a:r>
              <a:rPr lang="en"/>
              <a:t>A pump for the gain medium</a:t>
            </a:r>
            <a:endParaRPr/>
          </a:p>
          <a:p>
            <a:pPr indent="-317500" lvl="0" marL="457200" rtl="0" algn="l">
              <a:spcBef>
                <a:spcPts val="0"/>
              </a:spcBef>
              <a:spcAft>
                <a:spcPts val="0"/>
              </a:spcAft>
              <a:buSzPts val="1400"/>
              <a:buChar char="-"/>
            </a:pPr>
            <a:r>
              <a:rPr lang="en"/>
              <a:t>A </a:t>
            </a:r>
            <a:r>
              <a:rPr lang="en">
                <a:solidFill>
                  <a:srgbClr val="4A86E8"/>
                </a:solidFill>
              </a:rPr>
              <a:t>longitudinal </a:t>
            </a:r>
            <a:r>
              <a:rPr lang="en">
                <a:solidFill>
                  <a:schemeClr val="dk1"/>
                </a:solidFill>
              </a:rPr>
              <a:t>cavity defined by front and back mirrors, allows for multiple passes through the gain medium</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A tunable filter, often in a </a:t>
            </a:r>
            <a:r>
              <a:rPr lang="en">
                <a:solidFill>
                  <a:srgbClr val="FF0000"/>
                </a:solidFill>
              </a:rPr>
              <a:t>Vernier</a:t>
            </a:r>
            <a:r>
              <a:rPr lang="en">
                <a:solidFill>
                  <a:schemeClr val="dk1"/>
                </a:solidFill>
              </a:rPr>
              <a:t> configuration, to select for the output wavelength</a:t>
            </a:r>
            <a:endParaRPr>
              <a:solidFill>
                <a:schemeClr val="dk1"/>
              </a:solidFill>
            </a:endParaRPr>
          </a:p>
        </p:txBody>
      </p:sp>
      <p:pic>
        <p:nvPicPr>
          <p:cNvPr id="129" name="Google Shape;129;p24"/>
          <p:cNvPicPr preferRelativeResize="0"/>
          <p:nvPr/>
        </p:nvPicPr>
        <p:blipFill rotWithShape="1">
          <a:blip r:embed="rId3">
            <a:alphaModFix/>
          </a:blip>
          <a:srcRect b="53275" l="0" r="51818" t="0"/>
          <a:stretch/>
        </p:blipFill>
        <p:spPr>
          <a:xfrm>
            <a:off x="5312301" y="1908301"/>
            <a:ext cx="3732803" cy="1104725"/>
          </a:xfrm>
          <a:prstGeom prst="rect">
            <a:avLst/>
          </a:prstGeom>
          <a:noFill/>
          <a:ln>
            <a:noFill/>
          </a:ln>
        </p:spPr>
      </p:pic>
      <p:sp>
        <p:nvSpPr>
          <p:cNvPr id="130" name="Google Shape;130;p24"/>
          <p:cNvSpPr txBox="1"/>
          <p:nvPr/>
        </p:nvSpPr>
        <p:spPr>
          <a:xfrm>
            <a:off x="4854275" y="4770775"/>
            <a:ext cx="42897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a:t>* </a:t>
            </a:r>
            <a:r>
              <a:rPr lang="en" sz="800"/>
              <a:t>From “</a:t>
            </a:r>
            <a:r>
              <a:rPr lang="en" sz="800">
                <a:solidFill>
                  <a:schemeClr val="dk1"/>
                </a:solidFill>
              </a:rPr>
              <a:t>Widely-Tunable Ring-Resonator Semiconductor Lasers”, Bowers</a:t>
            </a:r>
            <a:endParaRPr sz="1200"/>
          </a:p>
        </p:txBody>
      </p:sp>
      <p:sp>
        <p:nvSpPr>
          <p:cNvPr id="131" name="Google Shape;131;p24"/>
          <p:cNvSpPr/>
          <p:nvPr/>
        </p:nvSpPr>
        <p:spPr>
          <a:xfrm>
            <a:off x="5659350" y="2476325"/>
            <a:ext cx="429300" cy="304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2" name="Google Shape;132;p24"/>
          <p:cNvCxnSpPr/>
          <p:nvPr/>
        </p:nvCxnSpPr>
        <p:spPr>
          <a:xfrm>
            <a:off x="5748800" y="1393975"/>
            <a:ext cx="0" cy="483000"/>
          </a:xfrm>
          <a:prstGeom prst="straightConnector1">
            <a:avLst/>
          </a:prstGeom>
          <a:noFill/>
          <a:ln cap="flat" cmpd="sng" w="9525">
            <a:solidFill>
              <a:schemeClr val="dk2"/>
            </a:solidFill>
            <a:prstDash val="solid"/>
            <a:round/>
            <a:headEnd len="med" w="med" type="none"/>
            <a:tailEnd len="med" w="med" type="triangle"/>
          </a:ln>
        </p:spPr>
      </p:cxnSp>
      <p:sp>
        <p:nvSpPr>
          <p:cNvPr id="133" name="Google Shape;133;p24"/>
          <p:cNvSpPr txBox="1"/>
          <p:nvPr/>
        </p:nvSpPr>
        <p:spPr>
          <a:xfrm>
            <a:off x="5355200" y="1004850"/>
            <a:ext cx="1288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Front</a:t>
            </a:r>
            <a:r>
              <a:rPr lang="en"/>
              <a:t> mirror</a:t>
            </a:r>
            <a:endParaRPr/>
          </a:p>
        </p:txBody>
      </p:sp>
      <p:sp>
        <p:nvSpPr>
          <p:cNvPr id="134" name="Google Shape;134;p24"/>
          <p:cNvSpPr txBox="1"/>
          <p:nvPr/>
        </p:nvSpPr>
        <p:spPr>
          <a:xfrm>
            <a:off x="7756900" y="1004850"/>
            <a:ext cx="1288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Back</a:t>
            </a:r>
            <a:r>
              <a:rPr lang="en"/>
              <a:t> mirror</a:t>
            </a:r>
            <a:endParaRPr/>
          </a:p>
        </p:txBody>
      </p:sp>
      <p:cxnSp>
        <p:nvCxnSpPr>
          <p:cNvPr id="135" name="Google Shape;135;p24"/>
          <p:cNvCxnSpPr/>
          <p:nvPr/>
        </p:nvCxnSpPr>
        <p:spPr>
          <a:xfrm>
            <a:off x="8311950" y="1322750"/>
            <a:ext cx="478200" cy="1220700"/>
          </a:xfrm>
          <a:prstGeom prst="straightConnector1">
            <a:avLst/>
          </a:prstGeom>
          <a:noFill/>
          <a:ln cap="flat" cmpd="sng" w="9525">
            <a:solidFill>
              <a:schemeClr val="dk2"/>
            </a:solidFill>
            <a:prstDash val="solid"/>
            <a:round/>
            <a:headEnd len="med" w="med" type="none"/>
            <a:tailEnd len="med" w="med" type="triangle"/>
          </a:ln>
        </p:spPr>
      </p:cxnSp>
      <p:sp>
        <p:nvSpPr>
          <p:cNvPr id="136" name="Google Shape;136;p24"/>
          <p:cNvSpPr txBox="1"/>
          <p:nvPr/>
        </p:nvSpPr>
        <p:spPr>
          <a:xfrm>
            <a:off x="7336800" y="3352925"/>
            <a:ext cx="1288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Tunable Filter</a:t>
            </a:r>
            <a:endParaRPr/>
          </a:p>
        </p:txBody>
      </p:sp>
      <p:cxnSp>
        <p:nvCxnSpPr>
          <p:cNvPr id="137" name="Google Shape;137;p24"/>
          <p:cNvCxnSpPr>
            <a:stCxn id="136" idx="0"/>
          </p:cNvCxnSpPr>
          <p:nvPr/>
        </p:nvCxnSpPr>
        <p:spPr>
          <a:xfrm flipH="1" rot="10800000">
            <a:off x="7980900" y="2847725"/>
            <a:ext cx="53400" cy="505200"/>
          </a:xfrm>
          <a:prstGeom prst="straightConnector1">
            <a:avLst/>
          </a:prstGeom>
          <a:noFill/>
          <a:ln cap="flat" cmpd="sng" w="9525">
            <a:solidFill>
              <a:schemeClr val="dk2"/>
            </a:solidFill>
            <a:prstDash val="solid"/>
            <a:round/>
            <a:headEnd len="med" w="med" type="none"/>
            <a:tailEnd len="med" w="med" type="triangle"/>
          </a:ln>
        </p:spPr>
      </p:cxnSp>
      <p:sp>
        <p:nvSpPr>
          <p:cNvPr id="138" name="Google Shape;138;p24"/>
          <p:cNvSpPr txBox="1"/>
          <p:nvPr/>
        </p:nvSpPr>
        <p:spPr>
          <a:xfrm>
            <a:off x="6048600" y="2753925"/>
            <a:ext cx="12882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Longitudinal mode phase shifter</a:t>
            </a:r>
            <a:endParaRPr sz="1200"/>
          </a:p>
        </p:txBody>
      </p:sp>
      <p:cxnSp>
        <p:nvCxnSpPr>
          <p:cNvPr id="139" name="Google Shape;139;p24"/>
          <p:cNvCxnSpPr/>
          <p:nvPr/>
        </p:nvCxnSpPr>
        <p:spPr>
          <a:xfrm flipH="1" rot="10800000">
            <a:off x="6590000" y="2275025"/>
            <a:ext cx="786900" cy="5055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sp>
        <p:nvSpPr>
          <p:cNvPr id="388" name="Google Shape;388;p51"/>
          <p:cNvSpPr txBox="1"/>
          <p:nvPr>
            <p:ph type="title"/>
          </p:nvPr>
        </p:nvSpPr>
        <p:spPr>
          <a:xfrm>
            <a:off x="774075" y="0"/>
            <a:ext cx="7030500" cy="444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Innolume RSOA 1210nm gain peak supression</a:t>
            </a:r>
            <a:endParaRPr/>
          </a:p>
        </p:txBody>
      </p:sp>
      <p:sp>
        <p:nvSpPr>
          <p:cNvPr id="389" name="Google Shape;389;p51"/>
          <p:cNvSpPr txBox="1"/>
          <p:nvPr>
            <p:ph idx="1" type="body"/>
          </p:nvPr>
        </p:nvSpPr>
        <p:spPr>
          <a:xfrm>
            <a:off x="774075" y="569025"/>
            <a:ext cx="3798000" cy="396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When RSOA pumped strongly the quantum dot at ~1210nm has more gain than 1310nm QD.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Practical operation of this device will be at 100mA-200mA pump current.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During practical operation we need ~6dB of extra loss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Talking to David H, wavelength </a:t>
            </a:r>
            <a:r>
              <a:rPr lang="en"/>
              <a:t>dependence</a:t>
            </a:r>
            <a:r>
              <a:rPr lang="en"/>
              <a:t> of our SiN ring directional coupler will lead to ~3dB extra loss at 1210nm</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390" name="Google Shape;390;p51"/>
          <p:cNvPicPr preferRelativeResize="0"/>
          <p:nvPr/>
        </p:nvPicPr>
        <p:blipFill>
          <a:blip r:embed="rId3">
            <a:alphaModFix/>
          </a:blip>
          <a:stretch>
            <a:fillRect/>
          </a:stretch>
        </p:blipFill>
        <p:spPr>
          <a:xfrm>
            <a:off x="5441799" y="444000"/>
            <a:ext cx="2875524" cy="2302726"/>
          </a:xfrm>
          <a:prstGeom prst="rect">
            <a:avLst/>
          </a:prstGeom>
          <a:noFill/>
          <a:ln>
            <a:noFill/>
          </a:ln>
        </p:spPr>
      </p:pic>
      <p:cxnSp>
        <p:nvCxnSpPr>
          <p:cNvPr id="391" name="Google Shape;391;p51"/>
          <p:cNvCxnSpPr/>
          <p:nvPr/>
        </p:nvCxnSpPr>
        <p:spPr>
          <a:xfrm>
            <a:off x="6543432" y="1182575"/>
            <a:ext cx="0" cy="411900"/>
          </a:xfrm>
          <a:prstGeom prst="straightConnector1">
            <a:avLst/>
          </a:prstGeom>
          <a:noFill/>
          <a:ln cap="flat" cmpd="sng" w="9525">
            <a:solidFill>
              <a:srgbClr val="FF3300"/>
            </a:solidFill>
            <a:prstDash val="solid"/>
            <a:round/>
            <a:headEnd len="med" w="med" type="none"/>
            <a:tailEnd len="med" w="med" type="triangle"/>
          </a:ln>
        </p:spPr>
      </p:cxnSp>
      <p:pic>
        <p:nvPicPr>
          <p:cNvPr id="392" name="Google Shape;392;p51"/>
          <p:cNvPicPr preferRelativeResize="0"/>
          <p:nvPr/>
        </p:nvPicPr>
        <p:blipFill>
          <a:blip r:embed="rId4">
            <a:alphaModFix/>
          </a:blip>
          <a:stretch>
            <a:fillRect/>
          </a:stretch>
        </p:blipFill>
        <p:spPr>
          <a:xfrm>
            <a:off x="5562575" y="2729475"/>
            <a:ext cx="2786375" cy="2221451"/>
          </a:xfrm>
          <a:prstGeom prst="rect">
            <a:avLst/>
          </a:prstGeom>
          <a:noFill/>
          <a:ln>
            <a:noFill/>
          </a:ln>
        </p:spPr>
      </p:pic>
      <p:sp>
        <p:nvSpPr>
          <p:cNvPr id="393" name="Google Shape;393;p51"/>
          <p:cNvSpPr txBox="1"/>
          <p:nvPr/>
        </p:nvSpPr>
        <p:spPr>
          <a:xfrm>
            <a:off x="6728450" y="737000"/>
            <a:ext cx="10032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a:solidFill>
                  <a:srgbClr val="FF3300"/>
                </a:solidFill>
              </a:rPr>
              <a:t>~6dB reduction to have 3dB SMSR</a:t>
            </a:r>
            <a:endParaRPr sz="800">
              <a:solidFill>
                <a:srgbClr val="FF3300"/>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52"/>
          <p:cNvSpPr txBox="1"/>
          <p:nvPr>
            <p:ph idx="1" type="body"/>
          </p:nvPr>
        </p:nvSpPr>
        <p:spPr>
          <a:xfrm>
            <a:off x="774075" y="569025"/>
            <a:ext cx="3798000" cy="396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 check how much XPS attenuates ~1200nm light I did a 3D FDTD sim of XPS’s insertion loss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Setup: Import optimized dual XPS gds.</a:t>
            </a:r>
            <a:endParaRPr/>
          </a:p>
          <a:p>
            <a:pPr indent="0" lvl="0" marL="0" rtl="0" algn="l">
              <a:spcBef>
                <a:spcPts val="0"/>
              </a:spcBef>
              <a:spcAft>
                <a:spcPts val="0"/>
              </a:spcAft>
              <a:buNone/>
            </a:pPr>
            <a:r>
              <a:rPr lang="en"/>
              <a:t>Check input/output modes reach 1E-12 at simulation edge</a:t>
            </a:r>
            <a:endParaRPr/>
          </a:p>
          <a:p>
            <a:pPr indent="0" lvl="0" marL="0" rtl="0" algn="l">
              <a:spcBef>
                <a:spcPts val="0"/>
              </a:spcBef>
              <a:spcAft>
                <a:spcPts val="0"/>
              </a:spcAft>
              <a:buNone/>
            </a:pPr>
            <a:r>
              <a:rPr lang="en"/>
              <a:t>Mesh 5</a:t>
            </a:r>
            <a:endParaRPr/>
          </a:p>
          <a:p>
            <a:pPr indent="0" lvl="0" marL="0" rtl="0" algn="l">
              <a:spcBef>
                <a:spcPts val="0"/>
              </a:spcBef>
              <a:spcAft>
                <a:spcPts val="0"/>
              </a:spcAft>
              <a:buNone/>
            </a:pPr>
            <a:r>
              <a:rPr lang="en"/>
              <a:t>Run for 2000fs (~4x larger than TOF)</a:t>
            </a:r>
            <a:endParaRPr/>
          </a:p>
          <a:p>
            <a:pPr indent="0" lvl="0" marL="0" rtl="0" algn="l">
              <a:spcBef>
                <a:spcPts val="0"/>
              </a:spcBef>
              <a:spcAft>
                <a:spcPts val="0"/>
              </a:spcAft>
              <a:buNone/>
            </a:pPr>
            <a:r>
              <a:rPr lang="en"/>
              <a:t>Add symmetry along y-axis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Transmission</a:t>
            </a:r>
            <a:r>
              <a:rPr lang="en"/>
              <a:t> shown right</a:t>
            </a:r>
            <a:endParaRPr/>
          </a:p>
          <a:p>
            <a:pPr indent="0" lvl="0" marL="0" rtl="0" algn="l">
              <a:spcBef>
                <a:spcPts val="0"/>
              </a:spcBef>
              <a:spcAft>
                <a:spcPts val="0"/>
              </a:spcAft>
              <a:buNone/>
            </a:pPr>
            <a:r>
              <a:rPr lang="en"/>
              <a:t>1310nm IL matches value Shashank gave me</a:t>
            </a:r>
            <a:endParaRPr/>
          </a:p>
          <a:p>
            <a:pPr indent="0" lvl="0" marL="0" rtl="0" algn="l">
              <a:spcBef>
                <a:spcPts val="0"/>
              </a:spcBef>
              <a:spcAft>
                <a:spcPts val="0"/>
              </a:spcAft>
              <a:buNone/>
            </a:pPr>
            <a:r>
              <a:rPr lang="en"/>
              <a:t>In our ECL architecture XPS gives an addition 0.5dB of rejection to QD gain at 1210nm</a:t>
            </a:r>
            <a:endParaRPr/>
          </a:p>
        </p:txBody>
      </p:sp>
      <p:sp>
        <p:nvSpPr>
          <p:cNvPr id="399" name="Google Shape;399;p52"/>
          <p:cNvSpPr txBox="1"/>
          <p:nvPr>
            <p:ph type="title"/>
          </p:nvPr>
        </p:nvSpPr>
        <p:spPr>
          <a:xfrm>
            <a:off x="774075" y="0"/>
            <a:ext cx="7030500" cy="444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XPS Bandwidth Simulation</a:t>
            </a:r>
            <a:endParaRPr/>
          </a:p>
        </p:txBody>
      </p:sp>
      <p:pic>
        <p:nvPicPr>
          <p:cNvPr id="400" name="Google Shape;400;p52"/>
          <p:cNvPicPr preferRelativeResize="0"/>
          <p:nvPr/>
        </p:nvPicPr>
        <p:blipFill>
          <a:blip r:embed="rId3">
            <a:alphaModFix/>
          </a:blip>
          <a:stretch>
            <a:fillRect/>
          </a:stretch>
        </p:blipFill>
        <p:spPr>
          <a:xfrm>
            <a:off x="4873249" y="733071"/>
            <a:ext cx="3893826" cy="1345150"/>
          </a:xfrm>
          <a:prstGeom prst="rect">
            <a:avLst/>
          </a:prstGeom>
          <a:noFill/>
          <a:ln>
            <a:noFill/>
          </a:ln>
        </p:spPr>
      </p:pic>
      <p:pic>
        <p:nvPicPr>
          <p:cNvPr id="401" name="Google Shape;401;p52"/>
          <p:cNvPicPr preferRelativeResize="0"/>
          <p:nvPr/>
        </p:nvPicPr>
        <p:blipFill>
          <a:blip r:embed="rId4">
            <a:alphaModFix/>
          </a:blip>
          <a:stretch>
            <a:fillRect/>
          </a:stretch>
        </p:blipFill>
        <p:spPr>
          <a:xfrm>
            <a:off x="5588563" y="2211021"/>
            <a:ext cx="2463196" cy="2760479"/>
          </a:xfrm>
          <a:prstGeom prst="rect">
            <a:avLst/>
          </a:prstGeom>
          <a:noFill/>
          <a:ln>
            <a:noFill/>
          </a:ln>
        </p:spPr>
      </p:pic>
      <p:cxnSp>
        <p:nvCxnSpPr>
          <p:cNvPr id="402" name="Google Shape;402;p52"/>
          <p:cNvCxnSpPr/>
          <p:nvPr/>
        </p:nvCxnSpPr>
        <p:spPr>
          <a:xfrm rot="10800000">
            <a:off x="7804575" y="2345700"/>
            <a:ext cx="0" cy="282900"/>
          </a:xfrm>
          <a:prstGeom prst="straightConnector1">
            <a:avLst/>
          </a:prstGeom>
          <a:noFill/>
          <a:ln cap="flat" cmpd="sng" w="9525">
            <a:solidFill>
              <a:schemeClr val="dk2"/>
            </a:solidFill>
            <a:prstDash val="solid"/>
            <a:round/>
            <a:headEnd len="med" w="med" type="none"/>
            <a:tailEnd len="med" w="med" type="triangle"/>
          </a:ln>
        </p:spPr>
      </p:cxnSp>
      <p:sp>
        <p:nvSpPr>
          <p:cNvPr id="403" name="Google Shape;403;p52"/>
          <p:cNvSpPr txBox="1"/>
          <p:nvPr/>
        </p:nvSpPr>
        <p:spPr>
          <a:xfrm>
            <a:off x="7230000" y="2855575"/>
            <a:ext cx="1614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0.988 @ 1310nm = 52mdB</a:t>
            </a:r>
            <a:endParaRPr/>
          </a:p>
        </p:txBody>
      </p:sp>
      <p:sp>
        <p:nvSpPr>
          <p:cNvPr id="404" name="Google Shape;404;p52"/>
          <p:cNvSpPr txBox="1"/>
          <p:nvPr/>
        </p:nvSpPr>
        <p:spPr>
          <a:xfrm>
            <a:off x="6515425" y="4165825"/>
            <a:ext cx="1614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0.942 @ 1210nm = 260mdB</a:t>
            </a:r>
            <a:endParaRPr/>
          </a:p>
        </p:txBody>
      </p:sp>
      <p:cxnSp>
        <p:nvCxnSpPr>
          <p:cNvPr id="405" name="Google Shape;405;p52"/>
          <p:cNvCxnSpPr/>
          <p:nvPr/>
        </p:nvCxnSpPr>
        <p:spPr>
          <a:xfrm rot="10800000">
            <a:off x="6263125" y="4473625"/>
            <a:ext cx="252300" cy="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p53"/>
          <p:cNvSpPr txBox="1"/>
          <p:nvPr>
            <p:ph type="title"/>
          </p:nvPr>
        </p:nvSpPr>
        <p:spPr>
          <a:xfrm>
            <a:off x="774075" y="0"/>
            <a:ext cx="7030500" cy="444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Amount of phase shift to stabilize laser mode</a:t>
            </a:r>
            <a:endParaRPr/>
          </a:p>
        </p:txBody>
      </p:sp>
      <p:sp>
        <p:nvSpPr>
          <p:cNvPr id="411" name="Google Shape;411;p53"/>
          <p:cNvSpPr txBox="1"/>
          <p:nvPr>
            <p:ph idx="1" type="body"/>
          </p:nvPr>
        </p:nvSpPr>
        <p:spPr>
          <a:xfrm>
            <a:off x="774075" y="569025"/>
            <a:ext cx="3767100" cy="396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Openlight’s guidance is:</a:t>
            </a:r>
            <a:endParaRPr/>
          </a:p>
          <a:p>
            <a:pPr indent="0" lvl="0" marL="0" rtl="0" algn="l">
              <a:spcBef>
                <a:spcPts val="0"/>
              </a:spcBef>
              <a:spcAft>
                <a:spcPts val="0"/>
              </a:spcAft>
              <a:buNone/>
            </a:pPr>
            <a:r>
              <a:rPr lang="en"/>
              <a:t>Passive devices have dn/dT = 2.05 * 10</a:t>
            </a:r>
            <a:r>
              <a:rPr baseline="30000" lang="en"/>
              <a:t>-4</a:t>
            </a:r>
            <a:r>
              <a:rPr lang="en"/>
              <a:t> 1/C</a:t>
            </a:r>
            <a:endParaRPr/>
          </a:p>
          <a:p>
            <a:pPr indent="0" lvl="0" marL="0" rtl="0" algn="l">
              <a:spcBef>
                <a:spcPts val="0"/>
              </a:spcBef>
              <a:spcAft>
                <a:spcPts val="0"/>
              </a:spcAft>
              <a:buNone/>
            </a:pPr>
            <a:r>
              <a:rPr lang="en">
                <a:solidFill>
                  <a:schemeClr val="dk1"/>
                </a:solidFill>
              </a:rPr>
              <a:t>The gain medium has dn/dT = 3.0 * 10</a:t>
            </a:r>
            <a:r>
              <a:rPr baseline="30000" lang="en">
                <a:solidFill>
                  <a:schemeClr val="dk1"/>
                </a:solidFill>
              </a:rPr>
              <a:t>-4</a:t>
            </a:r>
            <a:r>
              <a:rPr lang="en">
                <a:solidFill>
                  <a:schemeClr val="dk1"/>
                </a:solidFill>
              </a:rPr>
              <a:t> 1/C</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GF’s guidance is:</a:t>
            </a:r>
            <a:endParaRPr>
              <a:solidFill>
                <a:schemeClr val="dk1"/>
              </a:solidFill>
            </a:endParaRPr>
          </a:p>
          <a:p>
            <a:pPr indent="0" lvl="0" marL="0" rtl="0" algn="l">
              <a:spcBef>
                <a:spcPts val="0"/>
              </a:spcBef>
              <a:spcAft>
                <a:spcPts val="0"/>
              </a:spcAft>
              <a:buNone/>
            </a:pPr>
            <a:r>
              <a:rPr lang="en">
                <a:solidFill>
                  <a:schemeClr val="dk1"/>
                </a:solidFill>
              </a:rPr>
              <a:t>SiN has dn/dT = 2.189 * 10</a:t>
            </a:r>
            <a:r>
              <a:rPr baseline="30000" lang="en">
                <a:solidFill>
                  <a:schemeClr val="dk1"/>
                </a:solidFill>
              </a:rPr>
              <a:t>-5</a:t>
            </a:r>
            <a:r>
              <a:rPr lang="en">
                <a:solidFill>
                  <a:schemeClr val="dk1"/>
                </a:solidFill>
              </a:rPr>
              <a:t> 1/C</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Silicon in O-band has dn/dT = 1.9 * 10</a:t>
            </a:r>
            <a:r>
              <a:rPr baseline="30000" lang="en">
                <a:solidFill>
                  <a:schemeClr val="dk1"/>
                </a:solidFill>
              </a:rPr>
              <a:t>-4</a:t>
            </a:r>
            <a:r>
              <a:rPr lang="en">
                <a:solidFill>
                  <a:schemeClr val="dk1"/>
                </a:solidFill>
              </a:rPr>
              <a:t> 1/C</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I want to know over our operating temperature range of 10-80 -&gt; ΔT = 70 what is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p:txBody>
      </p:sp>
      <p:pic>
        <p:nvPicPr>
          <p:cNvPr id="412" name="Google Shape;412;p53"/>
          <p:cNvPicPr preferRelativeResize="0"/>
          <p:nvPr/>
        </p:nvPicPr>
        <p:blipFill>
          <a:blip r:embed="rId3">
            <a:alphaModFix/>
          </a:blip>
          <a:stretch>
            <a:fillRect/>
          </a:stretch>
        </p:blipFill>
        <p:spPr>
          <a:xfrm>
            <a:off x="5211127" y="569021"/>
            <a:ext cx="3123251" cy="1447251"/>
          </a:xfrm>
          <a:prstGeom prst="rect">
            <a:avLst/>
          </a:prstGeom>
          <a:noFill/>
          <a:ln>
            <a:noFill/>
          </a:ln>
        </p:spPr>
      </p:pic>
      <p:pic>
        <p:nvPicPr>
          <p:cNvPr id="413" name="Google Shape;413;p53"/>
          <p:cNvPicPr preferRelativeResize="0"/>
          <p:nvPr/>
        </p:nvPicPr>
        <p:blipFill>
          <a:blip r:embed="rId4">
            <a:alphaModFix/>
          </a:blip>
          <a:stretch>
            <a:fillRect/>
          </a:stretch>
        </p:blipFill>
        <p:spPr>
          <a:xfrm>
            <a:off x="1381163" y="3328450"/>
            <a:ext cx="2552924" cy="7433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sp>
        <p:nvSpPr>
          <p:cNvPr id="418" name="Google Shape;418;p54"/>
          <p:cNvSpPr txBox="1"/>
          <p:nvPr>
            <p:ph idx="1" type="body"/>
          </p:nvPr>
        </p:nvSpPr>
        <p:spPr>
          <a:xfrm>
            <a:off x="133475" y="1491825"/>
            <a:ext cx="3767100" cy="336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Measuring from the updraft - pinion mockup (shown right) I’m making the following estimates:</a:t>
            </a:r>
            <a:endParaRPr>
              <a:solidFill>
                <a:schemeClr val="dk1"/>
              </a:solidFill>
            </a:endParaRPr>
          </a:p>
          <a:p>
            <a:pPr indent="0" lvl="0" marL="0" rtl="0" algn="l">
              <a:spcBef>
                <a:spcPts val="0"/>
              </a:spcBef>
              <a:spcAft>
                <a:spcPts val="0"/>
              </a:spcAft>
              <a:buNone/>
            </a:pPr>
            <a:r>
              <a:rPr lang="en">
                <a:solidFill>
                  <a:schemeClr val="dk1"/>
                </a:solidFill>
              </a:rPr>
              <a:t>The RSOA has ~750um of silicon outside of the gain region.</a:t>
            </a:r>
            <a:endParaRPr>
              <a:solidFill>
                <a:schemeClr val="dk1"/>
              </a:solidFill>
            </a:endParaRPr>
          </a:p>
          <a:p>
            <a:pPr indent="0" lvl="0" marL="0" rtl="0" algn="l">
              <a:spcBef>
                <a:spcPts val="0"/>
              </a:spcBef>
              <a:spcAft>
                <a:spcPts val="0"/>
              </a:spcAft>
              <a:buNone/>
            </a:pPr>
            <a:r>
              <a:rPr lang="en">
                <a:solidFill>
                  <a:schemeClr val="dk1"/>
                </a:solidFill>
              </a:rPr>
              <a:t>Assume the RSOA is 1700um long</a:t>
            </a:r>
            <a:endParaRPr>
              <a:solidFill>
                <a:schemeClr val="dk1"/>
              </a:solidFill>
            </a:endParaRPr>
          </a:p>
          <a:p>
            <a:pPr indent="0" lvl="0" marL="0" rtl="0" algn="l">
              <a:spcBef>
                <a:spcPts val="0"/>
              </a:spcBef>
              <a:spcAft>
                <a:spcPts val="0"/>
              </a:spcAft>
              <a:buNone/>
            </a:pPr>
            <a:r>
              <a:rPr lang="en">
                <a:solidFill>
                  <a:schemeClr val="dk1"/>
                </a:solidFill>
              </a:rPr>
              <a:t>The SSC is ~300um long of silicon</a:t>
            </a:r>
            <a:endParaRPr>
              <a:solidFill>
                <a:schemeClr val="dk1"/>
              </a:solidFill>
            </a:endParaRPr>
          </a:p>
          <a:p>
            <a:pPr indent="0" lvl="0" marL="0" rtl="0" algn="l">
              <a:spcBef>
                <a:spcPts val="0"/>
              </a:spcBef>
              <a:spcAft>
                <a:spcPts val="0"/>
              </a:spcAft>
              <a:buNone/>
            </a:pPr>
            <a:r>
              <a:rPr lang="en">
                <a:solidFill>
                  <a:schemeClr val="dk1"/>
                </a:solidFill>
              </a:rPr>
              <a:t>There is ~1200um of SiN outside of the rings</a:t>
            </a:r>
            <a:endParaRPr>
              <a:solidFill>
                <a:schemeClr val="dk1"/>
              </a:solidFill>
            </a:endParaRPr>
          </a:p>
          <a:p>
            <a:pPr indent="0" lvl="0" marL="0" rtl="0" algn="l">
              <a:spcBef>
                <a:spcPts val="0"/>
              </a:spcBef>
              <a:spcAft>
                <a:spcPts val="0"/>
              </a:spcAft>
              <a:buNone/>
            </a:pPr>
            <a:r>
              <a:rPr lang="en">
                <a:solidFill>
                  <a:schemeClr val="dk1"/>
                </a:solidFill>
              </a:rPr>
              <a:t>Expected loaded ring Q of 20k -&gt; </a:t>
            </a:r>
            <a:r>
              <a:rPr lang="en" u="sng">
                <a:solidFill>
                  <a:schemeClr val="hlink"/>
                </a:solidFill>
                <a:hlinkClick r:id="rId3"/>
              </a:rPr>
              <a:t>13.8ps of propagation time </a:t>
            </a:r>
            <a:r>
              <a:rPr lang="en">
                <a:solidFill>
                  <a:schemeClr val="dk1"/>
                </a:solidFill>
              </a:rPr>
              <a:t>  -&gt; </a:t>
            </a:r>
            <a:r>
              <a:rPr lang="en" u="sng">
                <a:solidFill>
                  <a:schemeClr val="hlink"/>
                </a:solidFill>
                <a:hlinkClick r:id="rId4"/>
              </a:rPr>
              <a:t>2.6mm of SiN propagation</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1371600" rtl="0" algn="l">
              <a:spcBef>
                <a:spcPts val="0"/>
              </a:spcBef>
              <a:spcAft>
                <a:spcPts val="0"/>
              </a:spcAft>
              <a:buNone/>
            </a:pPr>
            <a:r>
              <a:rPr lang="en">
                <a:solidFill>
                  <a:schemeClr val="dk1"/>
                </a:solidFill>
              </a:rPr>
              <a:t>= </a:t>
            </a:r>
            <a:r>
              <a:rPr lang="en" u="sng">
                <a:solidFill>
                  <a:schemeClr val="hlink"/>
                </a:solidFill>
                <a:hlinkClick r:id="rId5"/>
              </a:rPr>
              <a:t>8.08*10</a:t>
            </a:r>
            <a:r>
              <a:rPr baseline="30000" lang="en" u="sng">
                <a:solidFill>
                  <a:schemeClr val="hlink"/>
                </a:solidFill>
                <a:hlinkClick r:id="rId6"/>
              </a:rPr>
              <a:t>-7</a:t>
            </a:r>
            <a:r>
              <a:rPr lang="en" u="sng">
                <a:solidFill>
                  <a:schemeClr val="hlink"/>
                </a:solidFill>
                <a:hlinkClick r:id="rId7"/>
              </a:rPr>
              <a:t> meters</a:t>
            </a:r>
            <a:r>
              <a:rPr lang="en">
                <a:solidFill>
                  <a:schemeClr val="dk1"/>
                </a:solidFill>
              </a:rPr>
              <a:t> -&gt; </a:t>
            </a:r>
            <a:r>
              <a:rPr lang="en" u="sng">
                <a:solidFill>
                  <a:schemeClr val="hlink"/>
                </a:solidFill>
                <a:hlinkClick r:id="rId8"/>
              </a:rPr>
              <a:t>268 radians of phase shift</a:t>
            </a:r>
            <a:r>
              <a:rPr lang="en">
                <a:solidFill>
                  <a:schemeClr val="dk1"/>
                </a:solidFill>
              </a:rPr>
              <a:t> over ambient temperature range</a:t>
            </a:r>
            <a:endParaRPr>
              <a:solidFill>
                <a:schemeClr val="dk1"/>
              </a:solidFill>
            </a:endParaRPr>
          </a:p>
        </p:txBody>
      </p:sp>
      <p:sp>
        <p:nvSpPr>
          <p:cNvPr id="419" name="Google Shape;419;p54"/>
          <p:cNvSpPr txBox="1"/>
          <p:nvPr>
            <p:ph type="title"/>
          </p:nvPr>
        </p:nvSpPr>
        <p:spPr>
          <a:xfrm>
            <a:off x="774075" y="0"/>
            <a:ext cx="7030500" cy="444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Amount of phase shift to stabilize laser mode</a:t>
            </a:r>
            <a:endParaRPr/>
          </a:p>
        </p:txBody>
      </p:sp>
      <p:pic>
        <p:nvPicPr>
          <p:cNvPr id="420" name="Google Shape;420;p54"/>
          <p:cNvPicPr preferRelativeResize="0"/>
          <p:nvPr/>
        </p:nvPicPr>
        <p:blipFill>
          <a:blip r:embed="rId9">
            <a:alphaModFix/>
          </a:blip>
          <a:stretch>
            <a:fillRect/>
          </a:stretch>
        </p:blipFill>
        <p:spPr>
          <a:xfrm>
            <a:off x="1381163" y="638775"/>
            <a:ext cx="2552924" cy="743375"/>
          </a:xfrm>
          <a:prstGeom prst="rect">
            <a:avLst/>
          </a:prstGeom>
          <a:noFill/>
          <a:ln>
            <a:noFill/>
          </a:ln>
        </p:spPr>
      </p:pic>
      <p:pic>
        <p:nvPicPr>
          <p:cNvPr id="421" name="Google Shape;421;p54"/>
          <p:cNvPicPr preferRelativeResize="0"/>
          <p:nvPr/>
        </p:nvPicPr>
        <p:blipFill>
          <a:blip r:embed="rId10">
            <a:alphaModFix/>
          </a:blip>
          <a:stretch>
            <a:fillRect/>
          </a:stretch>
        </p:blipFill>
        <p:spPr>
          <a:xfrm>
            <a:off x="5108700" y="276075"/>
            <a:ext cx="3105626" cy="1984150"/>
          </a:xfrm>
          <a:prstGeom prst="rect">
            <a:avLst/>
          </a:prstGeom>
          <a:noFill/>
          <a:ln>
            <a:noFill/>
          </a:ln>
        </p:spPr>
      </p:pic>
      <p:graphicFrame>
        <p:nvGraphicFramePr>
          <p:cNvPr id="422" name="Google Shape;422;p54"/>
          <p:cNvGraphicFramePr/>
          <p:nvPr/>
        </p:nvGraphicFramePr>
        <p:xfrm>
          <a:off x="3934075" y="2330525"/>
          <a:ext cx="3000000" cy="3000000"/>
        </p:xfrm>
        <a:graphic>
          <a:graphicData uri="http://schemas.openxmlformats.org/drawingml/2006/table">
            <a:tbl>
              <a:tblPr>
                <a:noFill/>
                <a:tableStyleId>{70E08C8F-F654-49D9-BCD7-6CD6A8E65E17}</a:tableStyleId>
              </a:tblPr>
              <a:tblGrid>
                <a:gridCol w="1174625"/>
                <a:gridCol w="1174625"/>
                <a:gridCol w="1174625"/>
                <a:gridCol w="1174625"/>
              </a:tblGrid>
              <a:tr h="381000">
                <a:tc>
                  <a:txBody>
                    <a:bodyPr/>
                    <a:lstStyle/>
                    <a:p>
                      <a:pPr indent="0" lvl="0" marL="0" rtl="0" algn="l">
                        <a:spcBef>
                          <a:spcPts val="0"/>
                        </a:spcBef>
                        <a:spcAft>
                          <a:spcPts val="0"/>
                        </a:spcAft>
                        <a:buNone/>
                      </a:pPr>
                      <a:r>
                        <a:rPr lang="en" sz="1200"/>
                        <a:t>Device</a:t>
                      </a:r>
                      <a:endParaRPr sz="1200"/>
                    </a:p>
                  </a:txBody>
                  <a:tcPr marT="91425" marB="91425" marR="91425" marL="91425"/>
                </a:tc>
                <a:tc>
                  <a:txBody>
                    <a:bodyPr/>
                    <a:lstStyle/>
                    <a:p>
                      <a:pPr indent="0" lvl="0" marL="0" rtl="0" algn="l">
                        <a:spcBef>
                          <a:spcPts val="0"/>
                        </a:spcBef>
                        <a:spcAft>
                          <a:spcPts val="0"/>
                        </a:spcAft>
                        <a:buNone/>
                      </a:pPr>
                      <a:r>
                        <a:rPr lang="en" sz="1200"/>
                        <a:t>dn/dT</a:t>
                      </a:r>
                      <a:endParaRPr sz="1200"/>
                    </a:p>
                  </a:txBody>
                  <a:tcPr marT="91425" marB="91425" marR="91425" marL="91425"/>
                </a:tc>
                <a:tc>
                  <a:txBody>
                    <a:bodyPr/>
                    <a:lstStyle/>
                    <a:p>
                      <a:pPr indent="0" lvl="0" marL="0" rtl="0" algn="l">
                        <a:spcBef>
                          <a:spcPts val="0"/>
                        </a:spcBef>
                        <a:spcAft>
                          <a:spcPts val="0"/>
                        </a:spcAft>
                        <a:buNone/>
                      </a:pPr>
                      <a:r>
                        <a:rPr lang="en" sz="1200"/>
                        <a:t>Distance (L)</a:t>
                      </a:r>
                      <a:endParaRPr sz="1200"/>
                    </a:p>
                  </a:txBody>
                  <a:tcPr marT="91425" marB="91425" marR="91425" marL="91425"/>
                </a:tc>
                <a:tc>
                  <a:txBody>
                    <a:bodyPr/>
                    <a:lstStyle/>
                    <a:p>
                      <a:pPr indent="0" lvl="0" marL="0" rtl="0" algn="l">
                        <a:spcBef>
                          <a:spcPts val="0"/>
                        </a:spcBef>
                        <a:spcAft>
                          <a:spcPts val="0"/>
                        </a:spcAft>
                        <a:buNone/>
                      </a:pPr>
                      <a:r>
                        <a:rPr lang="en" sz="1200"/>
                        <a:t>dn/dT*L (m)</a:t>
                      </a:r>
                      <a:endParaRPr sz="1200"/>
                    </a:p>
                  </a:txBody>
                  <a:tcPr marT="91425" marB="91425" marR="91425" marL="91425"/>
                </a:tc>
              </a:tr>
              <a:tr h="381000">
                <a:tc>
                  <a:txBody>
                    <a:bodyPr/>
                    <a:lstStyle/>
                    <a:p>
                      <a:pPr indent="0" lvl="0" marL="0" rtl="0" algn="l">
                        <a:spcBef>
                          <a:spcPts val="0"/>
                        </a:spcBef>
                        <a:spcAft>
                          <a:spcPts val="0"/>
                        </a:spcAft>
                        <a:buNone/>
                      </a:pPr>
                      <a:r>
                        <a:rPr lang="en" sz="1200"/>
                        <a:t>OL Si outside RSOA</a:t>
                      </a:r>
                      <a:endParaRPr sz="1200"/>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 sz="1200">
                          <a:solidFill>
                            <a:schemeClr val="dk1"/>
                          </a:solidFill>
                        </a:rPr>
                        <a:t>2.05 * 10</a:t>
                      </a:r>
                      <a:r>
                        <a:rPr baseline="30000" lang="en" sz="1200">
                          <a:solidFill>
                            <a:schemeClr val="dk1"/>
                          </a:solidFill>
                        </a:rPr>
                        <a:t>-4</a:t>
                      </a:r>
                      <a:endParaRPr sz="1200"/>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 sz="1200">
                          <a:solidFill>
                            <a:schemeClr val="dk1"/>
                          </a:solidFill>
                        </a:rPr>
                        <a:t>0.75mm</a:t>
                      </a:r>
                      <a:endParaRPr sz="1200"/>
                    </a:p>
                  </a:txBody>
                  <a:tcPr marT="91425" marB="91425" marR="91425" marL="91425"/>
                </a:tc>
                <a:tc>
                  <a:txBody>
                    <a:bodyPr/>
                    <a:lstStyle/>
                    <a:p>
                      <a:pPr indent="0" lvl="0" marL="0" rtl="0" algn="l">
                        <a:spcBef>
                          <a:spcPts val="0"/>
                        </a:spcBef>
                        <a:spcAft>
                          <a:spcPts val="0"/>
                        </a:spcAft>
                        <a:buNone/>
                      </a:pPr>
                      <a:r>
                        <a:rPr lang="en" sz="1200">
                          <a:solidFill>
                            <a:schemeClr val="dk1"/>
                          </a:solidFill>
                        </a:rPr>
                        <a:t>1.538 * 10</a:t>
                      </a:r>
                      <a:r>
                        <a:rPr baseline="30000" lang="en" sz="1200">
                          <a:solidFill>
                            <a:schemeClr val="dk1"/>
                          </a:solidFill>
                        </a:rPr>
                        <a:t>-7</a:t>
                      </a:r>
                      <a:endParaRPr baseline="30000" sz="1200">
                        <a:solidFill>
                          <a:schemeClr val="dk1"/>
                        </a:solidFill>
                      </a:endParaRPr>
                    </a:p>
                  </a:txBody>
                  <a:tcPr marT="91425" marB="91425" marR="91425" marL="91425"/>
                </a:tc>
              </a:tr>
              <a:tr h="381000">
                <a:tc>
                  <a:txBody>
                    <a:bodyPr/>
                    <a:lstStyle/>
                    <a:p>
                      <a:pPr indent="0" lvl="0" marL="0" rtl="0" algn="l">
                        <a:spcBef>
                          <a:spcPts val="0"/>
                        </a:spcBef>
                        <a:spcAft>
                          <a:spcPts val="0"/>
                        </a:spcAft>
                        <a:buNone/>
                      </a:pPr>
                      <a:r>
                        <a:rPr lang="en" sz="1200"/>
                        <a:t>RSOA gain</a:t>
                      </a:r>
                      <a:endParaRPr sz="1200"/>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 sz="1200">
                          <a:solidFill>
                            <a:schemeClr val="dk1"/>
                          </a:solidFill>
                        </a:rPr>
                        <a:t>3.0 * 10</a:t>
                      </a:r>
                      <a:r>
                        <a:rPr baseline="30000" lang="en" sz="1200">
                          <a:solidFill>
                            <a:schemeClr val="dk1"/>
                          </a:solidFill>
                        </a:rPr>
                        <a:t>-4</a:t>
                      </a:r>
                      <a:endParaRPr sz="1200"/>
                    </a:p>
                  </a:txBody>
                  <a:tcPr marT="91425" marB="91425" marR="91425" marL="91425"/>
                </a:tc>
                <a:tc>
                  <a:txBody>
                    <a:bodyPr/>
                    <a:lstStyle/>
                    <a:p>
                      <a:pPr indent="0" lvl="0" marL="0" rtl="0" algn="l">
                        <a:spcBef>
                          <a:spcPts val="0"/>
                        </a:spcBef>
                        <a:spcAft>
                          <a:spcPts val="0"/>
                        </a:spcAft>
                        <a:buNone/>
                      </a:pPr>
                      <a:r>
                        <a:rPr lang="en" sz="1200"/>
                        <a:t>1.7mm</a:t>
                      </a:r>
                      <a:endParaRPr sz="1200"/>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 sz="1200">
                          <a:solidFill>
                            <a:schemeClr val="dk1"/>
                          </a:solidFill>
                        </a:rPr>
                        <a:t>5.1</a:t>
                      </a:r>
                      <a:r>
                        <a:rPr lang="en" sz="1200">
                          <a:solidFill>
                            <a:schemeClr val="dk1"/>
                          </a:solidFill>
                        </a:rPr>
                        <a:t> * 10</a:t>
                      </a:r>
                      <a:r>
                        <a:rPr baseline="30000" lang="en" sz="1200">
                          <a:solidFill>
                            <a:schemeClr val="dk1"/>
                          </a:solidFill>
                        </a:rPr>
                        <a:t>-7</a:t>
                      </a:r>
                      <a:endParaRPr sz="1200"/>
                    </a:p>
                  </a:txBody>
                  <a:tcPr marT="91425" marB="91425" marR="91425" marL="91425"/>
                </a:tc>
              </a:tr>
              <a:tr h="381000">
                <a:tc>
                  <a:txBody>
                    <a:bodyPr/>
                    <a:lstStyle/>
                    <a:p>
                      <a:pPr indent="0" lvl="0" marL="0" rtl="0" algn="l">
                        <a:spcBef>
                          <a:spcPts val="0"/>
                        </a:spcBef>
                        <a:spcAft>
                          <a:spcPts val="0"/>
                        </a:spcAft>
                        <a:buNone/>
                      </a:pPr>
                      <a:r>
                        <a:rPr lang="en" sz="1200"/>
                        <a:t>OL SSC</a:t>
                      </a:r>
                      <a:endParaRPr sz="1200"/>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 sz="1200">
                          <a:solidFill>
                            <a:schemeClr val="dk1"/>
                          </a:solidFill>
                        </a:rPr>
                        <a:t>2.05 * 10</a:t>
                      </a:r>
                      <a:r>
                        <a:rPr baseline="30000" lang="en" sz="1200">
                          <a:solidFill>
                            <a:schemeClr val="dk1"/>
                          </a:solidFill>
                        </a:rPr>
                        <a:t>-4</a:t>
                      </a:r>
                      <a:endParaRPr sz="1200"/>
                    </a:p>
                  </a:txBody>
                  <a:tcPr marT="91425" marB="91425" marR="91425" marL="91425"/>
                </a:tc>
                <a:tc>
                  <a:txBody>
                    <a:bodyPr/>
                    <a:lstStyle/>
                    <a:p>
                      <a:pPr indent="0" lvl="0" marL="0" rtl="0" algn="l">
                        <a:spcBef>
                          <a:spcPts val="0"/>
                        </a:spcBef>
                        <a:spcAft>
                          <a:spcPts val="0"/>
                        </a:spcAft>
                        <a:buNone/>
                      </a:pPr>
                      <a:r>
                        <a:rPr lang="en" sz="1200"/>
                        <a:t>0.3mm</a:t>
                      </a:r>
                      <a:endParaRPr sz="1200"/>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 sz="1200">
                          <a:solidFill>
                            <a:schemeClr val="dk1"/>
                          </a:solidFill>
                        </a:rPr>
                        <a:t>6.15</a:t>
                      </a:r>
                      <a:r>
                        <a:rPr lang="en" sz="1200">
                          <a:solidFill>
                            <a:schemeClr val="dk1"/>
                          </a:solidFill>
                        </a:rPr>
                        <a:t> * 10</a:t>
                      </a:r>
                      <a:r>
                        <a:rPr baseline="30000" lang="en" sz="1200">
                          <a:solidFill>
                            <a:schemeClr val="dk1"/>
                          </a:solidFill>
                        </a:rPr>
                        <a:t>-8</a:t>
                      </a:r>
                      <a:endParaRPr sz="1200"/>
                    </a:p>
                  </a:txBody>
                  <a:tcPr marT="91425" marB="91425" marR="91425" marL="91425"/>
                </a:tc>
              </a:tr>
              <a:tr h="381000">
                <a:tc>
                  <a:txBody>
                    <a:bodyPr/>
                    <a:lstStyle/>
                    <a:p>
                      <a:pPr indent="0" lvl="0" marL="0" rtl="0" algn="l">
                        <a:spcBef>
                          <a:spcPts val="0"/>
                        </a:spcBef>
                        <a:spcAft>
                          <a:spcPts val="0"/>
                        </a:spcAft>
                        <a:buNone/>
                      </a:pPr>
                      <a:r>
                        <a:rPr lang="en" sz="1200"/>
                        <a:t>45CLO SiN outside rings</a:t>
                      </a:r>
                      <a:endParaRPr sz="1200"/>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 sz="1200">
                          <a:solidFill>
                            <a:schemeClr val="dk1"/>
                          </a:solidFill>
                        </a:rPr>
                        <a:t>2.189 * 10</a:t>
                      </a:r>
                      <a:r>
                        <a:rPr baseline="30000" lang="en" sz="1200">
                          <a:solidFill>
                            <a:schemeClr val="dk1"/>
                          </a:solidFill>
                        </a:rPr>
                        <a:t>-5</a:t>
                      </a:r>
                      <a:endParaRPr sz="1200">
                        <a:solidFill>
                          <a:schemeClr val="dk1"/>
                        </a:solidFill>
                      </a:endParaRPr>
                    </a:p>
                  </a:txBody>
                  <a:tcPr marT="91425" marB="91425" marR="91425" marL="91425"/>
                </a:tc>
                <a:tc>
                  <a:txBody>
                    <a:bodyPr/>
                    <a:lstStyle/>
                    <a:p>
                      <a:pPr indent="0" lvl="0" marL="0" rtl="0" algn="l">
                        <a:spcBef>
                          <a:spcPts val="0"/>
                        </a:spcBef>
                        <a:spcAft>
                          <a:spcPts val="0"/>
                        </a:spcAft>
                        <a:buNone/>
                      </a:pPr>
                      <a:r>
                        <a:rPr lang="en" sz="1200"/>
                        <a:t>1.2mm</a:t>
                      </a:r>
                      <a:endParaRPr sz="1200"/>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 sz="1200">
                          <a:solidFill>
                            <a:schemeClr val="dk1"/>
                          </a:solidFill>
                        </a:rPr>
                        <a:t>2.62</a:t>
                      </a:r>
                      <a:r>
                        <a:rPr lang="en" sz="1200">
                          <a:solidFill>
                            <a:schemeClr val="dk1"/>
                          </a:solidFill>
                        </a:rPr>
                        <a:t> * 10</a:t>
                      </a:r>
                      <a:r>
                        <a:rPr baseline="30000" lang="en" sz="1200">
                          <a:solidFill>
                            <a:schemeClr val="dk1"/>
                          </a:solidFill>
                        </a:rPr>
                        <a:t>-8</a:t>
                      </a:r>
                      <a:endParaRPr sz="1200"/>
                    </a:p>
                  </a:txBody>
                  <a:tcPr marT="91425" marB="91425" marR="91425" marL="91425"/>
                </a:tc>
              </a:tr>
              <a:tr h="381000">
                <a:tc>
                  <a:txBody>
                    <a:bodyPr/>
                    <a:lstStyle/>
                    <a:p>
                      <a:pPr indent="0" lvl="0" marL="0" rtl="0" algn="l">
                        <a:spcBef>
                          <a:spcPts val="0"/>
                        </a:spcBef>
                        <a:spcAft>
                          <a:spcPts val="0"/>
                        </a:spcAft>
                        <a:buNone/>
                      </a:pPr>
                      <a:r>
                        <a:rPr lang="en" sz="1200"/>
                        <a:t>45CLO SiN rings</a:t>
                      </a:r>
                      <a:endParaRPr sz="1200"/>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 sz="1200">
                          <a:solidFill>
                            <a:schemeClr val="dk1"/>
                          </a:solidFill>
                        </a:rPr>
                        <a:t>2.189 * 10</a:t>
                      </a:r>
                      <a:r>
                        <a:rPr baseline="30000" lang="en" sz="1200">
                          <a:solidFill>
                            <a:schemeClr val="dk1"/>
                          </a:solidFill>
                        </a:rPr>
                        <a:t>-5</a:t>
                      </a:r>
                      <a:endParaRPr sz="1200">
                        <a:solidFill>
                          <a:schemeClr val="dk1"/>
                        </a:solidFill>
                      </a:endParaRPr>
                    </a:p>
                  </a:txBody>
                  <a:tcPr marT="91425" marB="91425" marR="91425" marL="91425"/>
                </a:tc>
                <a:tc>
                  <a:txBody>
                    <a:bodyPr/>
                    <a:lstStyle/>
                    <a:p>
                      <a:pPr indent="0" lvl="0" marL="0" rtl="0" algn="l">
                        <a:spcBef>
                          <a:spcPts val="0"/>
                        </a:spcBef>
                        <a:spcAft>
                          <a:spcPts val="0"/>
                        </a:spcAft>
                        <a:buNone/>
                      </a:pPr>
                      <a:r>
                        <a:rPr lang="en" sz="1200"/>
                        <a:t>2.6mm</a:t>
                      </a:r>
                      <a:endParaRPr sz="1200"/>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 sz="1200">
                          <a:solidFill>
                            <a:schemeClr val="dk1"/>
                          </a:solidFill>
                        </a:rPr>
                        <a:t>5.69</a:t>
                      </a:r>
                      <a:r>
                        <a:rPr lang="en" sz="1200">
                          <a:solidFill>
                            <a:schemeClr val="dk1"/>
                          </a:solidFill>
                        </a:rPr>
                        <a:t> * 10</a:t>
                      </a:r>
                      <a:r>
                        <a:rPr baseline="30000" lang="en" sz="1200">
                          <a:solidFill>
                            <a:schemeClr val="dk1"/>
                          </a:solidFill>
                        </a:rPr>
                        <a:t>-8</a:t>
                      </a:r>
                      <a:endParaRPr sz="1200"/>
                    </a:p>
                  </a:txBody>
                  <a:tcPr marT="91425" marB="91425" marR="91425" marL="91425"/>
                </a:tc>
              </a:tr>
            </a:tbl>
          </a:graphicData>
        </a:graphic>
      </p:graphicFrame>
      <p:pic>
        <p:nvPicPr>
          <p:cNvPr id="423" name="Google Shape;423;p54"/>
          <p:cNvPicPr preferRelativeResize="0"/>
          <p:nvPr/>
        </p:nvPicPr>
        <p:blipFill>
          <a:blip r:embed="rId11">
            <a:alphaModFix/>
          </a:blip>
          <a:stretch>
            <a:fillRect/>
          </a:stretch>
        </p:blipFill>
        <p:spPr>
          <a:xfrm>
            <a:off x="542350" y="3965623"/>
            <a:ext cx="967775" cy="68672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pic>
        <p:nvPicPr>
          <p:cNvPr id="428" name="Google Shape;428;p55"/>
          <p:cNvPicPr preferRelativeResize="0"/>
          <p:nvPr/>
        </p:nvPicPr>
        <p:blipFill>
          <a:blip r:embed="rId3">
            <a:alphaModFix/>
          </a:blip>
          <a:stretch>
            <a:fillRect/>
          </a:stretch>
        </p:blipFill>
        <p:spPr>
          <a:xfrm>
            <a:off x="4737275" y="600226"/>
            <a:ext cx="4046525" cy="2423651"/>
          </a:xfrm>
          <a:prstGeom prst="rect">
            <a:avLst/>
          </a:prstGeom>
          <a:noFill/>
          <a:ln>
            <a:noFill/>
          </a:ln>
        </p:spPr>
      </p:pic>
      <p:sp>
        <p:nvSpPr>
          <p:cNvPr id="429" name="Google Shape;429;p55"/>
          <p:cNvSpPr txBox="1"/>
          <p:nvPr>
            <p:ph type="title"/>
          </p:nvPr>
        </p:nvSpPr>
        <p:spPr>
          <a:xfrm>
            <a:off x="774075" y="0"/>
            <a:ext cx="7030500" cy="444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Vernier FSR Spec vs Temperature</a:t>
            </a:r>
            <a:endParaRPr/>
          </a:p>
        </p:txBody>
      </p:sp>
      <p:sp>
        <p:nvSpPr>
          <p:cNvPr id="430" name="Google Shape;430;p55"/>
          <p:cNvSpPr txBox="1"/>
          <p:nvPr>
            <p:ph idx="1" type="body"/>
          </p:nvPr>
        </p:nvSpPr>
        <p:spPr>
          <a:xfrm>
            <a:off x="774075" y="569025"/>
            <a:ext cx="3798000" cy="396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Jessie asked me to look at how our Vernier FSR spec might change over temperature.</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 sz="1200"/>
              <a:t>Here, I’m assuming a 900um long SOA, J=7kA/cm</a:t>
            </a:r>
            <a:r>
              <a:rPr baseline="30000" lang="en" sz="1200"/>
              <a:t>2</a:t>
            </a:r>
            <a:endParaRPr sz="1200"/>
          </a:p>
          <a:p>
            <a:pPr indent="0" lvl="0" marL="0" rtl="0" algn="l">
              <a:spcBef>
                <a:spcPts val="0"/>
              </a:spcBef>
              <a:spcAft>
                <a:spcPts val="0"/>
              </a:spcAft>
              <a:buNone/>
            </a:pPr>
            <a:r>
              <a:rPr lang="en" sz="1200"/>
              <a:t>Brown and pink vertical lines represent left and right most wavelength channels:</a:t>
            </a:r>
            <a:endParaRPr sz="1200"/>
          </a:p>
          <a:p>
            <a:pPr indent="-304800" lvl="0" marL="457200" rtl="0" algn="l">
              <a:spcBef>
                <a:spcPts val="0"/>
              </a:spcBef>
              <a:spcAft>
                <a:spcPts val="0"/>
              </a:spcAft>
              <a:buSzPts val="1200"/>
              <a:buChar char="●"/>
            </a:pPr>
            <a:r>
              <a:rPr lang="en" sz="1200"/>
              <a:t>1310nm -3.5*200GHz</a:t>
            </a:r>
            <a:endParaRPr sz="1200"/>
          </a:p>
          <a:p>
            <a:pPr indent="-304800" lvl="0" marL="457200" rtl="0" algn="l">
              <a:spcBef>
                <a:spcPts val="0"/>
              </a:spcBef>
              <a:spcAft>
                <a:spcPts val="0"/>
              </a:spcAft>
              <a:buSzPts val="1200"/>
              <a:buChar char="●"/>
            </a:pPr>
            <a:r>
              <a:rPr lang="en" sz="1200">
                <a:solidFill>
                  <a:schemeClr val="dk1"/>
                </a:solidFill>
              </a:rPr>
              <a:t>1310nm +3.5*200GHz</a:t>
            </a:r>
            <a:endParaRPr sz="1200">
              <a:solidFill>
                <a:schemeClr val="dk1"/>
              </a:solidFill>
            </a:endParaRPr>
          </a:p>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rPr lang="en" sz="1200">
                <a:solidFill>
                  <a:schemeClr val="dk1"/>
                </a:solidFill>
              </a:rPr>
              <a:t>Brown and pink dots are the wavelength where the gain spectrum is 3dB lower</a:t>
            </a:r>
            <a:endParaRPr sz="1200">
              <a:solidFill>
                <a:schemeClr val="dk1"/>
              </a:solidFill>
            </a:endParaRPr>
          </a:p>
          <a:p>
            <a:pPr indent="0" lvl="0" marL="0" rtl="0" algn="l">
              <a:spcBef>
                <a:spcPts val="0"/>
              </a:spcBef>
              <a:spcAft>
                <a:spcPts val="0"/>
              </a:spcAft>
              <a:buNone/>
            </a:pPr>
            <a:r>
              <a:rPr lang="en" sz="1200">
                <a:solidFill>
                  <a:schemeClr val="dk1"/>
                </a:solidFill>
              </a:rPr>
              <a:t>I </a:t>
            </a:r>
            <a:r>
              <a:rPr lang="en" sz="1200" u="sng">
                <a:solidFill>
                  <a:schemeClr val="hlink"/>
                </a:solidFill>
                <a:hlinkClick action="ppaction://hlinksldjump" r:id="rId4"/>
              </a:rPr>
              <a:t>added a design</a:t>
            </a:r>
            <a:r>
              <a:rPr lang="en" sz="1200">
                <a:solidFill>
                  <a:schemeClr val="dk1"/>
                </a:solidFill>
              </a:rPr>
              <a:t> to meet 80nm Vernier FSR</a:t>
            </a:r>
            <a:endParaRPr sz="1200">
              <a:solidFill>
                <a:schemeClr val="dk1"/>
              </a:solidFill>
            </a:endParaRPr>
          </a:p>
        </p:txBody>
      </p:sp>
      <p:cxnSp>
        <p:nvCxnSpPr>
          <p:cNvPr id="431" name="Google Shape;431;p55"/>
          <p:cNvCxnSpPr/>
          <p:nvPr/>
        </p:nvCxnSpPr>
        <p:spPr>
          <a:xfrm rot="10800000">
            <a:off x="6072075" y="1145200"/>
            <a:ext cx="1204200" cy="0"/>
          </a:xfrm>
          <a:prstGeom prst="straightConnector1">
            <a:avLst/>
          </a:prstGeom>
          <a:noFill/>
          <a:ln cap="flat" cmpd="sng" w="9525">
            <a:solidFill>
              <a:schemeClr val="dk2"/>
            </a:solidFill>
            <a:prstDash val="solid"/>
            <a:round/>
            <a:headEnd len="med" w="med" type="triangle"/>
            <a:tailEnd len="med" w="med" type="triangle"/>
          </a:ln>
        </p:spPr>
      </p:cxnSp>
      <p:sp>
        <p:nvSpPr>
          <p:cNvPr id="432" name="Google Shape;432;p55"/>
          <p:cNvSpPr txBox="1"/>
          <p:nvPr/>
        </p:nvSpPr>
        <p:spPr>
          <a:xfrm>
            <a:off x="5389225" y="785475"/>
            <a:ext cx="25272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t>Required Vernier FSR</a:t>
            </a:r>
            <a:endParaRPr sz="1000"/>
          </a:p>
        </p:txBody>
      </p:sp>
      <p:pic>
        <p:nvPicPr>
          <p:cNvPr id="433" name="Google Shape;433;p55"/>
          <p:cNvPicPr preferRelativeResize="0"/>
          <p:nvPr/>
        </p:nvPicPr>
        <p:blipFill>
          <a:blip r:embed="rId5">
            <a:alphaModFix/>
          </a:blip>
          <a:stretch>
            <a:fillRect/>
          </a:stretch>
        </p:blipFill>
        <p:spPr>
          <a:xfrm>
            <a:off x="88275" y="2959525"/>
            <a:ext cx="3493223" cy="2145001"/>
          </a:xfrm>
          <a:prstGeom prst="rect">
            <a:avLst/>
          </a:prstGeom>
          <a:noFill/>
          <a:ln>
            <a:noFill/>
          </a:ln>
        </p:spPr>
      </p:pic>
      <p:cxnSp>
        <p:nvCxnSpPr>
          <p:cNvPr id="434" name="Google Shape;434;p55"/>
          <p:cNvCxnSpPr/>
          <p:nvPr/>
        </p:nvCxnSpPr>
        <p:spPr>
          <a:xfrm>
            <a:off x="3513225" y="3187075"/>
            <a:ext cx="0" cy="1509300"/>
          </a:xfrm>
          <a:prstGeom prst="straightConnector1">
            <a:avLst/>
          </a:prstGeom>
          <a:noFill/>
          <a:ln cap="flat" cmpd="sng" w="19050">
            <a:solidFill>
              <a:schemeClr val="dk2"/>
            </a:solidFill>
            <a:prstDash val="solid"/>
            <a:round/>
            <a:headEnd len="med" w="med" type="none"/>
            <a:tailEnd len="med" w="med" type="triangle"/>
          </a:ln>
        </p:spPr>
      </p:cxnSp>
      <p:sp>
        <p:nvSpPr>
          <p:cNvPr id="435" name="Google Shape;435;p55"/>
          <p:cNvSpPr txBox="1"/>
          <p:nvPr/>
        </p:nvSpPr>
        <p:spPr>
          <a:xfrm>
            <a:off x="3535200" y="3310675"/>
            <a:ext cx="14655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Sweep temperature from 10℃ to </a:t>
            </a:r>
            <a:r>
              <a:rPr lang="en">
                <a:solidFill>
                  <a:schemeClr val="dk1"/>
                </a:solidFill>
              </a:rPr>
              <a:t>8</a:t>
            </a:r>
            <a:r>
              <a:rPr lang="en">
                <a:solidFill>
                  <a:schemeClr val="dk1"/>
                </a:solidFill>
              </a:rPr>
              <a:t>0℃ with 100 points</a:t>
            </a:r>
            <a:endParaRPr/>
          </a:p>
        </p:txBody>
      </p:sp>
      <p:pic>
        <p:nvPicPr>
          <p:cNvPr id="436" name="Google Shape;436;p55"/>
          <p:cNvPicPr preferRelativeResize="0"/>
          <p:nvPr/>
        </p:nvPicPr>
        <p:blipFill>
          <a:blip r:embed="rId6">
            <a:alphaModFix/>
          </a:blip>
          <a:stretch>
            <a:fillRect/>
          </a:stretch>
        </p:blipFill>
        <p:spPr>
          <a:xfrm>
            <a:off x="4986463" y="3000625"/>
            <a:ext cx="3332725" cy="2100674"/>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pic>
        <p:nvPicPr>
          <p:cNvPr id="441" name="Google Shape;441;p56"/>
          <p:cNvPicPr preferRelativeResize="0"/>
          <p:nvPr/>
        </p:nvPicPr>
        <p:blipFill>
          <a:blip r:embed="rId3">
            <a:alphaModFix/>
          </a:blip>
          <a:stretch>
            <a:fillRect/>
          </a:stretch>
        </p:blipFill>
        <p:spPr>
          <a:xfrm>
            <a:off x="215725" y="2855150"/>
            <a:ext cx="3505349" cy="2158924"/>
          </a:xfrm>
          <a:prstGeom prst="rect">
            <a:avLst/>
          </a:prstGeom>
          <a:noFill/>
          <a:ln>
            <a:noFill/>
          </a:ln>
        </p:spPr>
      </p:pic>
      <p:sp>
        <p:nvSpPr>
          <p:cNvPr id="442" name="Google Shape;442;p56"/>
          <p:cNvSpPr txBox="1"/>
          <p:nvPr>
            <p:ph type="title"/>
          </p:nvPr>
        </p:nvSpPr>
        <p:spPr>
          <a:xfrm>
            <a:off x="774075" y="0"/>
            <a:ext cx="7030500" cy="444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Vernier FSR Spec vs Temperature</a:t>
            </a:r>
            <a:endParaRPr/>
          </a:p>
        </p:txBody>
      </p:sp>
      <p:sp>
        <p:nvSpPr>
          <p:cNvPr id="443" name="Google Shape;443;p56"/>
          <p:cNvSpPr txBox="1"/>
          <p:nvPr>
            <p:ph idx="1" type="body"/>
          </p:nvPr>
        </p:nvSpPr>
        <p:spPr>
          <a:xfrm>
            <a:off x="774075" y="569025"/>
            <a:ext cx="3798000" cy="396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Here, I’m assuming a 1300um long SOA, J=7kA/cm</a:t>
            </a:r>
            <a:r>
              <a:rPr baseline="30000" lang="en" sz="1200"/>
              <a:t>2</a:t>
            </a:r>
            <a:endParaRPr sz="1200"/>
          </a:p>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rPr lang="en" sz="1200">
                <a:solidFill>
                  <a:schemeClr val="dk1"/>
                </a:solidFill>
              </a:rPr>
              <a:t>Brown and pink dots are the wavelength where the gain spectrum is 3dB lower</a:t>
            </a:r>
            <a:endParaRPr sz="1200">
              <a:solidFill>
                <a:schemeClr val="dk1"/>
              </a:solidFill>
            </a:endParaRPr>
          </a:p>
        </p:txBody>
      </p:sp>
      <p:cxnSp>
        <p:nvCxnSpPr>
          <p:cNvPr id="444" name="Google Shape;444;p56"/>
          <p:cNvCxnSpPr/>
          <p:nvPr/>
        </p:nvCxnSpPr>
        <p:spPr>
          <a:xfrm>
            <a:off x="3743050" y="3049175"/>
            <a:ext cx="0" cy="1509300"/>
          </a:xfrm>
          <a:prstGeom prst="straightConnector1">
            <a:avLst/>
          </a:prstGeom>
          <a:noFill/>
          <a:ln cap="flat" cmpd="sng" w="19050">
            <a:solidFill>
              <a:schemeClr val="dk2"/>
            </a:solidFill>
            <a:prstDash val="solid"/>
            <a:round/>
            <a:headEnd len="med" w="med" type="none"/>
            <a:tailEnd len="med" w="med" type="triangle"/>
          </a:ln>
        </p:spPr>
      </p:cxnSp>
      <p:sp>
        <p:nvSpPr>
          <p:cNvPr id="445" name="Google Shape;445;p56"/>
          <p:cNvSpPr txBox="1"/>
          <p:nvPr/>
        </p:nvSpPr>
        <p:spPr>
          <a:xfrm>
            <a:off x="3765025" y="3172775"/>
            <a:ext cx="14655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Sweep temperature from 10℃ to </a:t>
            </a:r>
            <a:r>
              <a:rPr lang="en">
                <a:solidFill>
                  <a:schemeClr val="dk1"/>
                </a:solidFill>
              </a:rPr>
              <a:t>80℃ with 100 points</a:t>
            </a:r>
            <a:endParaRPr/>
          </a:p>
        </p:txBody>
      </p:sp>
      <p:pic>
        <p:nvPicPr>
          <p:cNvPr id="446" name="Google Shape;446;p56"/>
          <p:cNvPicPr preferRelativeResize="0"/>
          <p:nvPr/>
        </p:nvPicPr>
        <p:blipFill>
          <a:blip r:embed="rId4">
            <a:alphaModFix/>
          </a:blip>
          <a:stretch>
            <a:fillRect/>
          </a:stretch>
        </p:blipFill>
        <p:spPr>
          <a:xfrm>
            <a:off x="5032350" y="2765738"/>
            <a:ext cx="3425155" cy="2158924"/>
          </a:xfrm>
          <a:prstGeom prst="rect">
            <a:avLst/>
          </a:prstGeom>
          <a:noFill/>
          <a:ln>
            <a:noFill/>
          </a:ln>
        </p:spPr>
      </p:pic>
      <p:pic>
        <p:nvPicPr>
          <p:cNvPr id="447" name="Google Shape;447;p56"/>
          <p:cNvPicPr preferRelativeResize="0"/>
          <p:nvPr/>
        </p:nvPicPr>
        <p:blipFill>
          <a:blip r:embed="rId5">
            <a:alphaModFix/>
          </a:blip>
          <a:stretch>
            <a:fillRect/>
          </a:stretch>
        </p:blipFill>
        <p:spPr>
          <a:xfrm>
            <a:off x="5078062" y="606512"/>
            <a:ext cx="3333726" cy="199672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 name="Shape 451"/>
        <p:cNvGrpSpPr/>
        <p:nvPr/>
      </p:nvGrpSpPr>
      <p:grpSpPr>
        <a:xfrm>
          <a:off x="0" y="0"/>
          <a:ext cx="0" cy="0"/>
          <a:chOff x="0" y="0"/>
          <a:chExt cx="0" cy="0"/>
        </a:xfrm>
      </p:grpSpPr>
      <p:pic>
        <p:nvPicPr>
          <p:cNvPr id="452" name="Google Shape;452;p57"/>
          <p:cNvPicPr preferRelativeResize="0"/>
          <p:nvPr/>
        </p:nvPicPr>
        <p:blipFill rotWithShape="1">
          <a:blip r:embed="rId3">
            <a:alphaModFix/>
          </a:blip>
          <a:srcRect b="0" l="30545" r="0" t="0"/>
          <a:stretch/>
        </p:blipFill>
        <p:spPr>
          <a:xfrm>
            <a:off x="2543788" y="1233700"/>
            <a:ext cx="4032251" cy="2242351"/>
          </a:xfrm>
          <a:prstGeom prst="rect">
            <a:avLst/>
          </a:prstGeom>
          <a:noFill/>
          <a:ln>
            <a:noFill/>
          </a:ln>
        </p:spPr>
      </p:pic>
      <p:sp>
        <p:nvSpPr>
          <p:cNvPr id="453" name="Google Shape;453;p57"/>
          <p:cNvSpPr txBox="1"/>
          <p:nvPr>
            <p:ph type="title"/>
          </p:nvPr>
        </p:nvSpPr>
        <p:spPr>
          <a:xfrm>
            <a:off x="774075" y="0"/>
            <a:ext cx="7030500" cy="444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Subcomponents</a:t>
            </a:r>
            <a:endParaRPr/>
          </a:p>
        </p:txBody>
      </p:sp>
      <p:sp>
        <p:nvSpPr>
          <p:cNvPr id="454" name="Google Shape;454;p57"/>
          <p:cNvSpPr txBox="1"/>
          <p:nvPr/>
        </p:nvSpPr>
        <p:spPr>
          <a:xfrm>
            <a:off x="4854300" y="4804800"/>
            <a:ext cx="42897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a:t>* </a:t>
            </a:r>
            <a:r>
              <a:rPr lang="en" sz="800"/>
              <a:t>From “</a:t>
            </a:r>
            <a:r>
              <a:rPr lang="en" sz="800">
                <a:solidFill>
                  <a:schemeClr val="dk1"/>
                </a:solidFill>
              </a:rPr>
              <a:t>Widely-Tunable Ring-Resonator Semiconductor Lasers”, Bowers</a:t>
            </a:r>
            <a:endParaRPr sz="1200"/>
          </a:p>
        </p:txBody>
      </p:sp>
      <p:sp>
        <p:nvSpPr>
          <p:cNvPr id="455" name="Google Shape;455;p57"/>
          <p:cNvSpPr/>
          <p:nvPr/>
        </p:nvSpPr>
        <p:spPr>
          <a:xfrm>
            <a:off x="2002613" y="2065200"/>
            <a:ext cx="429300" cy="304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57"/>
          <p:cNvSpPr/>
          <p:nvPr/>
        </p:nvSpPr>
        <p:spPr>
          <a:xfrm rot="-5400000">
            <a:off x="3144213" y="2215450"/>
            <a:ext cx="147600" cy="1039800"/>
          </a:xfrm>
          <a:prstGeom prst="leftBrace">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57"/>
          <p:cNvSpPr txBox="1"/>
          <p:nvPr/>
        </p:nvSpPr>
        <p:spPr>
          <a:xfrm>
            <a:off x="2396238" y="2841250"/>
            <a:ext cx="15879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t>Model of an SOA</a:t>
            </a:r>
            <a:endParaRPr sz="1200"/>
          </a:p>
        </p:txBody>
      </p:sp>
      <p:cxnSp>
        <p:nvCxnSpPr>
          <p:cNvPr id="458" name="Google Shape;458;p57"/>
          <p:cNvCxnSpPr/>
          <p:nvPr/>
        </p:nvCxnSpPr>
        <p:spPr>
          <a:xfrm>
            <a:off x="2467763" y="2333550"/>
            <a:ext cx="0" cy="366900"/>
          </a:xfrm>
          <a:prstGeom prst="straightConnector1">
            <a:avLst/>
          </a:prstGeom>
          <a:noFill/>
          <a:ln cap="flat" cmpd="sng" w="9525">
            <a:solidFill>
              <a:schemeClr val="dk2"/>
            </a:solidFill>
            <a:prstDash val="solid"/>
            <a:round/>
            <a:headEnd len="med" w="med" type="none"/>
            <a:tailEnd len="med" w="med" type="none"/>
          </a:ln>
        </p:spPr>
      </p:cxnSp>
      <p:cxnSp>
        <p:nvCxnSpPr>
          <p:cNvPr id="459" name="Google Shape;459;p57"/>
          <p:cNvCxnSpPr/>
          <p:nvPr/>
        </p:nvCxnSpPr>
        <p:spPr>
          <a:xfrm>
            <a:off x="2431913" y="2333550"/>
            <a:ext cx="0" cy="366900"/>
          </a:xfrm>
          <a:prstGeom prst="straightConnector1">
            <a:avLst/>
          </a:prstGeom>
          <a:noFill/>
          <a:ln cap="flat" cmpd="sng" w="9525">
            <a:solidFill>
              <a:schemeClr val="dk2"/>
            </a:solidFill>
            <a:prstDash val="solid"/>
            <a:round/>
            <a:headEnd len="med" w="med" type="none"/>
            <a:tailEnd len="med" w="med" type="none"/>
          </a:ln>
        </p:spPr>
      </p:cxnSp>
      <p:cxnSp>
        <p:nvCxnSpPr>
          <p:cNvPr id="460" name="Google Shape;460;p57"/>
          <p:cNvCxnSpPr/>
          <p:nvPr/>
        </p:nvCxnSpPr>
        <p:spPr>
          <a:xfrm>
            <a:off x="2396063" y="2333550"/>
            <a:ext cx="0" cy="366900"/>
          </a:xfrm>
          <a:prstGeom prst="straightConnector1">
            <a:avLst/>
          </a:prstGeom>
          <a:noFill/>
          <a:ln cap="flat" cmpd="sng" w="9525">
            <a:solidFill>
              <a:schemeClr val="dk2"/>
            </a:solidFill>
            <a:prstDash val="solid"/>
            <a:round/>
            <a:headEnd len="med" w="med" type="none"/>
            <a:tailEnd len="med" w="med" type="none"/>
          </a:ln>
        </p:spPr>
      </p:cxnSp>
      <p:cxnSp>
        <p:nvCxnSpPr>
          <p:cNvPr id="461" name="Google Shape;461;p57"/>
          <p:cNvCxnSpPr/>
          <p:nvPr/>
        </p:nvCxnSpPr>
        <p:spPr>
          <a:xfrm rot="10800000">
            <a:off x="2476846" y="2525945"/>
            <a:ext cx="125100" cy="0"/>
          </a:xfrm>
          <a:prstGeom prst="straightConnector1">
            <a:avLst/>
          </a:prstGeom>
          <a:noFill/>
          <a:ln cap="flat" cmpd="sng" w="19050">
            <a:solidFill>
              <a:schemeClr val="dk1"/>
            </a:solidFill>
            <a:prstDash val="solid"/>
            <a:round/>
            <a:headEnd len="med" w="med" type="none"/>
            <a:tailEnd len="med" w="med" type="none"/>
          </a:ln>
        </p:spPr>
      </p:cxnSp>
      <p:sp>
        <p:nvSpPr>
          <p:cNvPr id="462" name="Google Shape;462;p57"/>
          <p:cNvSpPr txBox="1"/>
          <p:nvPr/>
        </p:nvSpPr>
        <p:spPr>
          <a:xfrm>
            <a:off x="2195313" y="1137500"/>
            <a:ext cx="15879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t>Tower + Openlight die</a:t>
            </a:r>
            <a:endParaRPr sz="1200"/>
          </a:p>
        </p:txBody>
      </p:sp>
      <p:sp>
        <p:nvSpPr>
          <p:cNvPr id="463" name="Google Shape;463;p57"/>
          <p:cNvSpPr txBox="1"/>
          <p:nvPr/>
        </p:nvSpPr>
        <p:spPr>
          <a:xfrm>
            <a:off x="4260100" y="1229900"/>
            <a:ext cx="15879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t>45CLO die</a:t>
            </a:r>
            <a:endParaRPr sz="1200"/>
          </a:p>
        </p:txBody>
      </p:sp>
      <p:sp>
        <p:nvSpPr>
          <p:cNvPr id="464" name="Google Shape;464;p57"/>
          <p:cNvSpPr txBox="1"/>
          <p:nvPr/>
        </p:nvSpPr>
        <p:spPr>
          <a:xfrm>
            <a:off x="4896738" y="3557200"/>
            <a:ext cx="15879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t>Model of NLA + NLA inside of rings</a:t>
            </a:r>
            <a:endParaRPr sz="1200"/>
          </a:p>
        </p:txBody>
      </p:sp>
      <p:cxnSp>
        <p:nvCxnSpPr>
          <p:cNvPr id="465" name="Google Shape;465;p57"/>
          <p:cNvCxnSpPr/>
          <p:nvPr/>
        </p:nvCxnSpPr>
        <p:spPr>
          <a:xfrm flipH="1" rot="10800000">
            <a:off x="5899038" y="3152550"/>
            <a:ext cx="513900" cy="5139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 name="Shape 469"/>
        <p:cNvGrpSpPr/>
        <p:nvPr/>
      </p:nvGrpSpPr>
      <p:grpSpPr>
        <a:xfrm>
          <a:off x="0" y="0"/>
          <a:ext cx="0" cy="0"/>
          <a:chOff x="0" y="0"/>
          <a:chExt cx="0" cy="0"/>
        </a:xfrm>
      </p:grpSpPr>
      <p:sp>
        <p:nvSpPr>
          <p:cNvPr id="470" name="Google Shape;470;p58"/>
          <p:cNvSpPr txBox="1"/>
          <p:nvPr>
            <p:ph type="title"/>
          </p:nvPr>
        </p:nvSpPr>
        <p:spPr>
          <a:xfrm>
            <a:off x="774075" y="0"/>
            <a:ext cx="7030500" cy="444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Waveguide with NLA in Cadence</a:t>
            </a:r>
            <a:endParaRPr/>
          </a:p>
        </p:txBody>
      </p:sp>
      <p:sp>
        <p:nvSpPr>
          <p:cNvPr id="471" name="Google Shape;471;p58"/>
          <p:cNvSpPr txBox="1"/>
          <p:nvPr>
            <p:ph idx="1" type="body"/>
          </p:nvPr>
        </p:nvSpPr>
        <p:spPr>
          <a:xfrm>
            <a:off x="774075" y="569025"/>
            <a:ext cx="7757700" cy="39624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rPr>
              <a:t>I created a simple model of NLA in verilogA</a:t>
            </a:r>
            <a:endParaRPr>
              <a:solidFill>
                <a:schemeClr val="dk1"/>
              </a:solidFill>
            </a:endParaRPr>
          </a:p>
          <a:p>
            <a:pPr indent="0" lvl="0" marL="0" rtl="0" algn="l">
              <a:lnSpc>
                <a:spcPct val="115000"/>
              </a:lnSpc>
              <a:spcBef>
                <a:spcPts val="0"/>
              </a:spcBef>
              <a:spcAft>
                <a:spcPts val="0"/>
              </a:spcAft>
              <a:buNone/>
            </a:pPr>
            <a:r>
              <a:rPr lang="en">
                <a:solidFill>
                  <a:schemeClr val="dk1"/>
                </a:solidFill>
              </a:rPr>
              <a:t>Run forward euler on nonlinear ODE. Starting condition to calculate attenuation is the sum of forward and backward wave powers</a:t>
            </a:r>
            <a:endParaRPr>
              <a:solidFill>
                <a:schemeClr val="dk1"/>
              </a:solidFill>
            </a:endParaRPr>
          </a:p>
        </p:txBody>
      </p:sp>
      <p:pic>
        <p:nvPicPr>
          <p:cNvPr id="472" name="Google Shape;472;p58"/>
          <p:cNvPicPr preferRelativeResize="0"/>
          <p:nvPr/>
        </p:nvPicPr>
        <p:blipFill>
          <a:blip r:embed="rId3">
            <a:alphaModFix/>
          </a:blip>
          <a:stretch>
            <a:fillRect/>
          </a:stretch>
        </p:blipFill>
        <p:spPr>
          <a:xfrm>
            <a:off x="774075" y="1438978"/>
            <a:ext cx="9143998" cy="1649543"/>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 name="Shape 476"/>
        <p:cNvGrpSpPr/>
        <p:nvPr/>
      </p:nvGrpSpPr>
      <p:grpSpPr>
        <a:xfrm>
          <a:off x="0" y="0"/>
          <a:ext cx="0" cy="0"/>
          <a:chOff x="0" y="0"/>
          <a:chExt cx="0" cy="0"/>
        </a:xfrm>
      </p:grpSpPr>
      <p:sp>
        <p:nvSpPr>
          <p:cNvPr id="477" name="Google Shape;477;p59"/>
          <p:cNvSpPr txBox="1"/>
          <p:nvPr>
            <p:ph type="title"/>
          </p:nvPr>
        </p:nvSpPr>
        <p:spPr>
          <a:xfrm>
            <a:off x="774075" y="0"/>
            <a:ext cx="7030500" cy="444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rPr>
              <a:t>Waveguide with NLA in Cadence</a:t>
            </a:r>
            <a:endParaRPr/>
          </a:p>
        </p:txBody>
      </p:sp>
      <p:sp>
        <p:nvSpPr>
          <p:cNvPr id="478" name="Google Shape;478;p59"/>
          <p:cNvSpPr txBox="1"/>
          <p:nvPr>
            <p:ph idx="1" type="body"/>
          </p:nvPr>
        </p:nvSpPr>
        <p:spPr>
          <a:xfrm>
            <a:off x="774075" y="569025"/>
            <a:ext cx="3908700" cy="39624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rPr>
              <a:t>The model in chamber matches our python models/fits perfectly. </a:t>
            </a:r>
            <a:endParaRPr>
              <a:solidFill>
                <a:schemeClr val="dk1"/>
              </a:solidFill>
            </a:endParaRPr>
          </a:p>
        </p:txBody>
      </p:sp>
      <p:pic>
        <p:nvPicPr>
          <p:cNvPr id="479" name="Google Shape;479;p59"/>
          <p:cNvPicPr preferRelativeResize="0"/>
          <p:nvPr/>
        </p:nvPicPr>
        <p:blipFill>
          <a:blip r:embed="rId3">
            <a:alphaModFix/>
          </a:blip>
          <a:stretch>
            <a:fillRect/>
          </a:stretch>
        </p:blipFill>
        <p:spPr>
          <a:xfrm>
            <a:off x="4717675" y="1315600"/>
            <a:ext cx="4267125" cy="2328143"/>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 name="Shape 483"/>
        <p:cNvGrpSpPr/>
        <p:nvPr/>
      </p:nvGrpSpPr>
      <p:grpSpPr>
        <a:xfrm>
          <a:off x="0" y="0"/>
          <a:ext cx="0" cy="0"/>
          <a:chOff x="0" y="0"/>
          <a:chExt cx="0" cy="0"/>
        </a:xfrm>
      </p:grpSpPr>
      <p:sp>
        <p:nvSpPr>
          <p:cNvPr id="484" name="Google Shape;484;p60"/>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Ring Resonator with NLA</a:t>
            </a:r>
            <a:endParaRPr/>
          </a:p>
        </p:txBody>
      </p:sp>
      <p:sp>
        <p:nvSpPr>
          <p:cNvPr id="485" name="Google Shape;485;p60"/>
          <p:cNvSpPr txBox="1"/>
          <p:nvPr>
            <p:ph idx="1" type="subTitle"/>
          </p:nvPr>
        </p:nvSpPr>
        <p:spPr>
          <a:xfrm>
            <a:off x="311700" y="2834125"/>
            <a:ext cx="8520600" cy="792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5"/>
          <p:cNvSpPr txBox="1"/>
          <p:nvPr>
            <p:ph type="title"/>
          </p:nvPr>
        </p:nvSpPr>
        <p:spPr>
          <a:xfrm>
            <a:off x="774075" y="0"/>
            <a:ext cx="7030500" cy="444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Design concerns + constraints for us building a tunable laser</a:t>
            </a:r>
            <a:endParaRPr/>
          </a:p>
        </p:txBody>
      </p:sp>
      <p:sp>
        <p:nvSpPr>
          <p:cNvPr id="145" name="Google Shape;145;p25"/>
          <p:cNvSpPr txBox="1"/>
          <p:nvPr>
            <p:ph idx="1" type="body"/>
          </p:nvPr>
        </p:nvSpPr>
        <p:spPr>
          <a:xfrm>
            <a:off x="774075" y="569025"/>
            <a:ext cx="3771600" cy="396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Some special care must be taken when we design a tunable laser to make sure:</a:t>
            </a:r>
            <a:endParaRPr/>
          </a:p>
          <a:p>
            <a:pPr indent="-317500" lvl="0" marL="457200" rtl="0" algn="l">
              <a:spcBef>
                <a:spcPts val="0"/>
              </a:spcBef>
              <a:spcAft>
                <a:spcPts val="0"/>
              </a:spcAft>
              <a:buSzPts val="1400"/>
              <a:buAutoNum type="arabicPeriod"/>
            </a:pPr>
            <a:r>
              <a:rPr lang="en"/>
              <a:t>It does not mode-hop</a:t>
            </a:r>
            <a:endParaRPr/>
          </a:p>
          <a:p>
            <a:pPr indent="-317500" lvl="0" marL="457200" rtl="0" algn="l">
              <a:spcBef>
                <a:spcPts val="0"/>
              </a:spcBef>
              <a:spcAft>
                <a:spcPts val="0"/>
              </a:spcAft>
              <a:buSzPts val="1400"/>
              <a:buAutoNum type="arabicPeriod"/>
            </a:pPr>
            <a:r>
              <a:rPr lang="en"/>
              <a:t>The Vernier filter has sufficient side-mode </a:t>
            </a:r>
            <a:r>
              <a:rPr lang="en"/>
              <a:t>suppression ratio (SMSR)</a:t>
            </a:r>
            <a:r>
              <a:rPr lang="en"/>
              <a:t> of both neighboring Vernier modes as well as longitudinal </a:t>
            </a:r>
            <a:r>
              <a:rPr lang="en"/>
              <a:t>cavity</a:t>
            </a:r>
            <a:r>
              <a:rPr lang="en"/>
              <a:t> modes. Both contribute to laser SMSR.</a:t>
            </a:r>
            <a:endParaRPr/>
          </a:p>
          <a:p>
            <a:pPr indent="-317500" lvl="0" marL="457200" rtl="0" algn="l">
              <a:spcBef>
                <a:spcPts val="0"/>
              </a:spcBef>
              <a:spcAft>
                <a:spcPts val="0"/>
              </a:spcAft>
              <a:buSzPts val="1400"/>
              <a:buAutoNum type="arabicPeriod"/>
            </a:pPr>
            <a:r>
              <a:rPr lang="en"/>
              <a:t>Internal cavity losses from NLA are reduced + well modeled</a:t>
            </a:r>
            <a:endParaRPr/>
          </a:p>
          <a:p>
            <a:pPr indent="-317500" lvl="1" marL="914400" rtl="0" algn="l">
              <a:spcBef>
                <a:spcPts val="0"/>
              </a:spcBef>
              <a:spcAft>
                <a:spcPts val="0"/>
              </a:spcAft>
              <a:buSzPts val="1400"/>
              <a:buAutoNum type="alphaLcPeriod"/>
            </a:pPr>
            <a:r>
              <a:rPr lang="en"/>
              <a:t>Lower </a:t>
            </a:r>
            <a:r>
              <a:rPr lang="en"/>
              <a:t>output</a:t>
            </a:r>
            <a:r>
              <a:rPr lang="en"/>
              <a:t> power</a:t>
            </a:r>
            <a:endParaRPr/>
          </a:p>
          <a:p>
            <a:pPr indent="-317500" lvl="1" marL="914400" rtl="0" algn="l">
              <a:spcBef>
                <a:spcPts val="0"/>
              </a:spcBef>
              <a:spcAft>
                <a:spcPts val="0"/>
              </a:spcAft>
              <a:buSzPts val="1400"/>
              <a:buAutoNum type="alphaLcPeriod"/>
            </a:pPr>
            <a:r>
              <a:rPr lang="en"/>
              <a:t>Worse linewidth, phase noise</a:t>
            </a:r>
            <a:endParaRPr/>
          </a:p>
          <a:p>
            <a:pPr indent="-317500" lvl="1" marL="914400" rtl="0" algn="l">
              <a:spcBef>
                <a:spcPts val="0"/>
              </a:spcBef>
              <a:spcAft>
                <a:spcPts val="0"/>
              </a:spcAft>
              <a:buSzPts val="1400"/>
              <a:buAutoNum type="alphaLcPeriod"/>
            </a:pPr>
            <a:r>
              <a:rPr lang="en"/>
              <a:t>Less immune to reflections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Under the constraint that we reuse our IP on 45CLO as much as possible (keep it potato)</a:t>
            </a:r>
            <a:endParaRPr/>
          </a:p>
        </p:txBody>
      </p:sp>
      <p:pic>
        <p:nvPicPr>
          <p:cNvPr id="146" name="Google Shape;146;p25"/>
          <p:cNvPicPr preferRelativeResize="0"/>
          <p:nvPr/>
        </p:nvPicPr>
        <p:blipFill rotWithShape="1">
          <a:blip r:embed="rId3">
            <a:alphaModFix/>
          </a:blip>
          <a:srcRect b="53275" l="0" r="51818" t="0"/>
          <a:stretch/>
        </p:blipFill>
        <p:spPr>
          <a:xfrm>
            <a:off x="5312301" y="687276"/>
            <a:ext cx="3732803" cy="1104725"/>
          </a:xfrm>
          <a:prstGeom prst="rect">
            <a:avLst/>
          </a:prstGeom>
          <a:noFill/>
          <a:ln>
            <a:noFill/>
          </a:ln>
        </p:spPr>
      </p:pic>
      <p:sp>
        <p:nvSpPr>
          <p:cNvPr id="147" name="Google Shape;147;p25"/>
          <p:cNvSpPr txBox="1"/>
          <p:nvPr/>
        </p:nvSpPr>
        <p:spPr>
          <a:xfrm>
            <a:off x="4854275" y="4770775"/>
            <a:ext cx="42897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a:t>* </a:t>
            </a:r>
            <a:r>
              <a:rPr lang="en" sz="800"/>
              <a:t>From “</a:t>
            </a:r>
            <a:r>
              <a:rPr lang="en" sz="800">
                <a:solidFill>
                  <a:schemeClr val="dk1"/>
                </a:solidFill>
              </a:rPr>
              <a:t>Tutorial on narrow linewidth…</a:t>
            </a:r>
            <a:r>
              <a:rPr lang="en" sz="800">
                <a:solidFill>
                  <a:schemeClr val="dk1"/>
                </a:solidFill>
              </a:rPr>
              <a:t>”, Bowers</a:t>
            </a:r>
            <a:endParaRPr sz="1200"/>
          </a:p>
        </p:txBody>
      </p:sp>
      <p:sp>
        <p:nvSpPr>
          <p:cNvPr id="148" name="Google Shape;148;p25"/>
          <p:cNvSpPr/>
          <p:nvPr/>
        </p:nvSpPr>
        <p:spPr>
          <a:xfrm>
            <a:off x="5659350" y="2476325"/>
            <a:ext cx="429300" cy="304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9" name="Google Shape;149;p25"/>
          <p:cNvPicPr preferRelativeResize="0"/>
          <p:nvPr/>
        </p:nvPicPr>
        <p:blipFill rotWithShape="1">
          <a:blip r:embed="rId4">
            <a:alphaModFix/>
          </a:blip>
          <a:srcRect b="2629" l="0" r="0" t="0"/>
          <a:stretch/>
        </p:blipFill>
        <p:spPr>
          <a:xfrm>
            <a:off x="6120000" y="2951250"/>
            <a:ext cx="2262726" cy="1622750"/>
          </a:xfrm>
          <a:prstGeom prst="rect">
            <a:avLst/>
          </a:prstGeom>
          <a:noFill/>
          <a:ln>
            <a:noFill/>
          </a:ln>
        </p:spPr>
      </p:pic>
      <p:sp>
        <p:nvSpPr>
          <p:cNvPr id="150" name="Google Shape;150;p25"/>
          <p:cNvSpPr txBox="1"/>
          <p:nvPr/>
        </p:nvSpPr>
        <p:spPr>
          <a:xfrm>
            <a:off x="4872850" y="1903825"/>
            <a:ext cx="42897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a:t>* </a:t>
            </a:r>
            <a:r>
              <a:rPr lang="en" sz="800"/>
              <a:t>From “</a:t>
            </a:r>
            <a:r>
              <a:rPr lang="en" sz="800">
                <a:solidFill>
                  <a:schemeClr val="dk1"/>
                </a:solidFill>
              </a:rPr>
              <a:t>Widely-Tunable Ring-Resonator Semiconductor Lasers”, Bowers</a:t>
            </a:r>
            <a:endParaRPr sz="1200"/>
          </a:p>
        </p:txBody>
      </p:sp>
      <p:sp>
        <p:nvSpPr>
          <p:cNvPr id="151" name="Google Shape;151;p25"/>
          <p:cNvSpPr/>
          <p:nvPr/>
        </p:nvSpPr>
        <p:spPr>
          <a:xfrm>
            <a:off x="5619075" y="1259775"/>
            <a:ext cx="429300" cy="304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 name="Shape 489"/>
        <p:cNvGrpSpPr/>
        <p:nvPr/>
      </p:nvGrpSpPr>
      <p:grpSpPr>
        <a:xfrm>
          <a:off x="0" y="0"/>
          <a:ext cx="0" cy="0"/>
          <a:chOff x="0" y="0"/>
          <a:chExt cx="0" cy="0"/>
        </a:xfrm>
      </p:grpSpPr>
      <p:sp>
        <p:nvSpPr>
          <p:cNvPr id="490" name="Google Shape;490;p61"/>
          <p:cNvSpPr txBox="1"/>
          <p:nvPr>
            <p:ph type="title"/>
          </p:nvPr>
        </p:nvSpPr>
        <p:spPr>
          <a:xfrm>
            <a:off x="774075" y="0"/>
            <a:ext cx="7030500" cy="444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Ring Resonator with NLA in Chamber</a:t>
            </a:r>
            <a:endParaRPr/>
          </a:p>
        </p:txBody>
      </p:sp>
      <p:sp>
        <p:nvSpPr>
          <p:cNvPr id="491" name="Google Shape;491;p61"/>
          <p:cNvSpPr txBox="1"/>
          <p:nvPr>
            <p:ph idx="1" type="body"/>
          </p:nvPr>
        </p:nvSpPr>
        <p:spPr>
          <a:xfrm>
            <a:off x="774075" y="569025"/>
            <a:ext cx="7560300" cy="396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Fork CRR model.</a:t>
            </a:r>
            <a:endParaRPr/>
          </a:p>
          <a:p>
            <a:pPr indent="0" lvl="0" marL="0" rtl="0" algn="l">
              <a:spcBef>
                <a:spcPts val="0"/>
              </a:spcBef>
              <a:spcAft>
                <a:spcPts val="0"/>
              </a:spcAft>
              <a:buNone/>
            </a:pPr>
            <a:r>
              <a:rPr lang="en"/>
              <a:t>Change two things:</a:t>
            </a:r>
            <a:endParaRPr/>
          </a:p>
          <a:p>
            <a:pPr indent="-317500" lvl="0" marL="457200" rtl="0" algn="l">
              <a:spcBef>
                <a:spcPts val="0"/>
              </a:spcBef>
              <a:spcAft>
                <a:spcPts val="0"/>
              </a:spcAft>
              <a:buSzPts val="1400"/>
              <a:buAutoNum type="arabicPeriod"/>
            </a:pPr>
            <a:r>
              <a:rPr lang="en"/>
              <a:t>Make it single ring</a:t>
            </a:r>
            <a:endParaRPr/>
          </a:p>
          <a:p>
            <a:pPr indent="-317500" lvl="0" marL="457200" rtl="0" algn="l">
              <a:spcBef>
                <a:spcPts val="0"/>
              </a:spcBef>
              <a:spcAft>
                <a:spcPts val="0"/>
              </a:spcAft>
              <a:buSzPts val="1400"/>
              <a:buAutoNum type="arabicPeriod"/>
            </a:pPr>
            <a:r>
              <a:rPr lang="en"/>
              <a:t>Reference a custom version of the crr phase shifter which includes NLA</a:t>
            </a:r>
            <a:endParaRPr/>
          </a:p>
        </p:txBody>
      </p:sp>
      <p:pic>
        <p:nvPicPr>
          <p:cNvPr id="492" name="Google Shape;492;p61"/>
          <p:cNvPicPr preferRelativeResize="0"/>
          <p:nvPr/>
        </p:nvPicPr>
        <p:blipFill>
          <a:blip r:embed="rId3">
            <a:alphaModFix/>
          </a:blip>
          <a:stretch>
            <a:fillRect/>
          </a:stretch>
        </p:blipFill>
        <p:spPr>
          <a:xfrm>
            <a:off x="965850" y="1778775"/>
            <a:ext cx="7212298" cy="2359500"/>
          </a:xfrm>
          <a:prstGeom prst="rect">
            <a:avLst/>
          </a:prstGeom>
          <a:noFill/>
          <a:ln>
            <a:noFill/>
          </a:ln>
        </p:spPr>
      </p:pic>
      <p:sp>
        <p:nvSpPr>
          <p:cNvPr id="493" name="Google Shape;493;p61"/>
          <p:cNvSpPr/>
          <p:nvPr/>
        </p:nvSpPr>
        <p:spPr>
          <a:xfrm>
            <a:off x="1104600" y="3727175"/>
            <a:ext cx="7073700" cy="169500"/>
          </a:xfrm>
          <a:prstGeom prst="rect">
            <a:avLst/>
          </a:prstGeom>
          <a:noFill/>
          <a:ln cap="flat" cmpd="sng" w="19050">
            <a:solidFill>
              <a:srgbClr val="FF33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sp>
        <p:nvSpPr>
          <p:cNvPr id="498" name="Google Shape;498;p62"/>
          <p:cNvSpPr txBox="1"/>
          <p:nvPr>
            <p:ph type="title"/>
          </p:nvPr>
        </p:nvSpPr>
        <p:spPr>
          <a:xfrm>
            <a:off x="774075" y="0"/>
            <a:ext cx="7030500" cy="444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Effect of Nonlinear Absorption on Ring</a:t>
            </a:r>
            <a:endParaRPr/>
          </a:p>
        </p:txBody>
      </p:sp>
      <p:sp>
        <p:nvSpPr>
          <p:cNvPr id="499" name="Google Shape;499;p62"/>
          <p:cNvSpPr txBox="1"/>
          <p:nvPr>
            <p:ph idx="1" type="body"/>
          </p:nvPr>
        </p:nvSpPr>
        <p:spPr>
          <a:xfrm>
            <a:off x="774075" y="569025"/>
            <a:ext cx="7560300" cy="61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Vary field coupling (</a:t>
            </a:r>
            <a:r>
              <a:rPr lang="en">
                <a:solidFill>
                  <a:schemeClr val="dk1"/>
                </a:solidFill>
              </a:rPr>
              <a:t>𝜅) and laser power in bus waveguide (P</a:t>
            </a:r>
            <a:r>
              <a:rPr baseline="-25000" lang="en">
                <a:solidFill>
                  <a:schemeClr val="dk1"/>
                </a:solidFill>
              </a:rPr>
              <a:t>laser</a:t>
            </a:r>
            <a:r>
              <a:rPr lang="en">
                <a:solidFill>
                  <a:schemeClr val="dk1"/>
                </a:solidFill>
              </a:rPr>
              <a:t>=10uW,100uW,1mW).</a:t>
            </a:r>
            <a:endParaRPr>
              <a:solidFill>
                <a:schemeClr val="dk1"/>
              </a:solidFill>
            </a:endParaRPr>
          </a:p>
          <a:p>
            <a:pPr indent="0" lvl="0" marL="0" rtl="0" algn="l">
              <a:spcBef>
                <a:spcPts val="0"/>
              </a:spcBef>
              <a:spcAft>
                <a:spcPts val="0"/>
              </a:spcAft>
              <a:buNone/>
            </a:pPr>
            <a:r>
              <a:rPr lang="en">
                <a:solidFill>
                  <a:schemeClr val="dk1"/>
                </a:solidFill>
              </a:rPr>
              <a:t>Higher laser power increases loss, decreases linewidth. At weakest couplings transmission can be greatly reduced.</a:t>
            </a:r>
            <a:endParaRPr>
              <a:solidFill>
                <a:schemeClr val="dk1"/>
              </a:solidFill>
            </a:endParaRPr>
          </a:p>
        </p:txBody>
      </p:sp>
      <p:sp>
        <p:nvSpPr>
          <p:cNvPr id="500" name="Google Shape;500;p62"/>
          <p:cNvSpPr txBox="1"/>
          <p:nvPr/>
        </p:nvSpPr>
        <p:spPr>
          <a:xfrm rot="-5400000">
            <a:off x="-919825" y="2463325"/>
            <a:ext cx="22566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t>Drop Port Transmission (dB)</a:t>
            </a:r>
            <a:endParaRPr sz="1200"/>
          </a:p>
        </p:txBody>
      </p:sp>
      <p:sp>
        <p:nvSpPr>
          <p:cNvPr id="501" name="Google Shape;501;p62"/>
          <p:cNvSpPr txBox="1"/>
          <p:nvPr/>
        </p:nvSpPr>
        <p:spPr>
          <a:xfrm>
            <a:off x="871925" y="3676325"/>
            <a:ext cx="1863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Wavelength (um)</a:t>
            </a:r>
            <a:endParaRPr/>
          </a:p>
        </p:txBody>
      </p:sp>
      <p:sp>
        <p:nvSpPr>
          <p:cNvPr id="502" name="Google Shape;502;p62"/>
          <p:cNvSpPr txBox="1"/>
          <p:nvPr/>
        </p:nvSpPr>
        <p:spPr>
          <a:xfrm>
            <a:off x="871925" y="1285700"/>
            <a:ext cx="1863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𝜅</a:t>
            </a:r>
            <a:r>
              <a:rPr baseline="-25000" lang="en"/>
              <a:t>bus</a:t>
            </a:r>
            <a:r>
              <a:rPr lang="en"/>
              <a:t>=</a:t>
            </a:r>
            <a:r>
              <a:rPr lang="en">
                <a:solidFill>
                  <a:schemeClr val="dk1"/>
                </a:solidFill>
              </a:rPr>
              <a:t>𝜅</a:t>
            </a:r>
            <a:r>
              <a:rPr baseline="-25000" lang="en">
                <a:solidFill>
                  <a:schemeClr val="dk1"/>
                </a:solidFill>
              </a:rPr>
              <a:t>drop</a:t>
            </a:r>
            <a:r>
              <a:rPr lang="en"/>
              <a:t>=0.03</a:t>
            </a:r>
            <a:endParaRPr/>
          </a:p>
        </p:txBody>
      </p:sp>
      <p:pic>
        <p:nvPicPr>
          <p:cNvPr id="503" name="Google Shape;503;p62"/>
          <p:cNvPicPr preferRelativeResize="0"/>
          <p:nvPr/>
        </p:nvPicPr>
        <p:blipFill>
          <a:blip r:embed="rId3">
            <a:alphaModFix/>
          </a:blip>
          <a:stretch>
            <a:fillRect/>
          </a:stretch>
        </p:blipFill>
        <p:spPr>
          <a:xfrm>
            <a:off x="424025" y="1673025"/>
            <a:ext cx="2759401" cy="1992901"/>
          </a:xfrm>
          <a:prstGeom prst="rect">
            <a:avLst/>
          </a:prstGeom>
          <a:noFill/>
          <a:ln>
            <a:noFill/>
          </a:ln>
        </p:spPr>
      </p:pic>
      <p:pic>
        <p:nvPicPr>
          <p:cNvPr id="504" name="Google Shape;504;p62"/>
          <p:cNvPicPr preferRelativeResize="0"/>
          <p:nvPr/>
        </p:nvPicPr>
        <p:blipFill>
          <a:blip r:embed="rId4">
            <a:alphaModFix/>
          </a:blip>
          <a:stretch>
            <a:fillRect/>
          </a:stretch>
        </p:blipFill>
        <p:spPr>
          <a:xfrm>
            <a:off x="3400025" y="1677825"/>
            <a:ext cx="2698977" cy="1998501"/>
          </a:xfrm>
          <a:prstGeom prst="rect">
            <a:avLst/>
          </a:prstGeom>
          <a:noFill/>
          <a:ln>
            <a:noFill/>
          </a:ln>
        </p:spPr>
      </p:pic>
      <p:pic>
        <p:nvPicPr>
          <p:cNvPr id="505" name="Google Shape;505;p62"/>
          <p:cNvPicPr preferRelativeResize="0"/>
          <p:nvPr/>
        </p:nvPicPr>
        <p:blipFill>
          <a:blip r:embed="rId5">
            <a:alphaModFix/>
          </a:blip>
          <a:stretch>
            <a:fillRect/>
          </a:stretch>
        </p:blipFill>
        <p:spPr>
          <a:xfrm>
            <a:off x="6256200" y="1675500"/>
            <a:ext cx="2726175" cy="2000825"/>
          </a:xfrm>
          <a:prstGeom prst="rect">
            <a:avLst/>
          </a:prstGeom>
          <a:noFill/>
          <a:ln>
            <a:noFill/>
          </a:ln>
        </p:spPr>
      </p:pic>
      <p:sp>
        <p:nvSpPr>
          <p:cNvPr id="506" name="Google Shape;506;p62"/>
          <p:cNvSpPr txBox="1"/>
          <p:nvPr/>
        </p:nvSpPr>
        <p:spPr>
          <a:xfrm>
            <a:off x="3817713" y="1285700"/>
            <a:ext cx="1863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𝜅</a:t>
            </a:r>
            <a:r>
              <a:rPr baseline="-25000" lang="en"/>
              <a:t>bus</a:t>
            </a:r>
            <a:r>
              <a:rPr lang="en"/>
              <a:t>=</a:t>
            </a:r>
            <a:r>
              <a:rPr lang="en">
                <a:solidFill>
                  <a:schemeClr val="dk1"/>
                </a:solidFill>
              </a:rPr>
              <a:t>𝜅</a:t>
            </a:r>
            <a:r>
              <a:rPr baseline="-25000" lang="en">
                <a:solidFill>
                  <a:schemeClr val="dk1"/>
                </a:solidFill>
              </a:rPr>
              <a:t>drop</a:t>
            </a:r>
            <a:r>
              <a:rPr lang="en"/>
              <a:t>=0.1</a:t>
            </a:r>
            <a:endParaRPr/>
          </a:p>
        </p:txBody>
      </p:sp>
      <p:sp>
        <p:nvSpPr>
          <p:cNvPr id="507" name="Google Shape;507;p62"/>
          <p:cNvSpPr txBox="1"/>
          <p:nvPr/>
        </p:nvSpPr>
        <p:spPr>
          <a:xfrm>
            <a:off x="6687488" y="1285700"/>
            <a:ext cx="1863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𝜅</a:t>
            </a:r>
            <a:r>
              <a:rPr baseline="-25000" lang="en"/>
              <a:t>bus</a:t>
            </a:r>
            <a:r>
              <a:rPr lang="en"/>
              <a:t>=</a:t>
            </a:r>
            <a:r>
              <a:rPr lang="en">
                <a:solidFill>
                  <a:schemeClr val="dk1"/>
                </a:solidFill>
              </a:rPr>
              <a:t>𝜅</a:t>
            </a:r>
            <a:r>
              <a:rPr baseline="-25000" lang="en">
                <a:solidFill>
                  <a:schemeClr val="dk1"/>
                </a:solidFill>
              </a:rPr>
              <a:t>drop</a:t>
            </a:r>
            <a:r>
              <a:rPr lang="en"/>
              <a:t>=0.3</a:t>
            </a:r>
            <a:endParaRPr/>
          </a:p>
        </p:txBody>
      </p:sp>
      <p:sp>
        <p:nvSpPr>
          <p:cNvPr id="508" name="Google Shape;508;p62"/>
          <p:cNvSpPr txBox="1"/>
          <p:nvPr/>
        </p:nvSpPr>
        <p:spPr>
          <a:xfrm>
            <a:off x="3817713" y="3676325"/>
            <a:ext cx="1863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Wavelength (um)</a:t>
            </a:r>
            <a:endParaRPr/>
          </a:p>
        </p:txBody>
      </p:sp>
      <p:sp>
        <p:nvSpPr>
          <p:cNvPr id="509" name="Google Shape;509;p62"/>
          <p:cNvSpPr txBox="1"/>
          <p:nvPr/>
        </p:nvSpPr>
        <p:spPr>
          <a:xfrm>
            <a:off x="6687488" y="3676325"/>
            <a:ext cx="1863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Wavelength (um)</a:t>
            </a:r>
            <a:endParaRPr/>
          </a:p>
        </p:txBody>
      </p:sp>
      <p:sp>
        <p:nvSpPr>
          <p:cNvPr id="510" name="Google Shape;510;p62"/>
          <p:cNvSpPr txBox="1"/>
          <p:nvPr/>
        </p:nvSpPr>
        <p:spPr>
          <a:xfrm>
            <a:off x="-147925" y="3969475"/>
            <a:ext cx="39033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Q=1310n/6pm~218k</a:t>
            </a:r>
            <a:endParaRPr/>
          </a:p>
          <a:p>
            <a:pPr indent="0" lvl="0" marL="0" rtl="0" algn="ctr">
              <a:spcBef>
                <a:spcPts val="0"/>
              </a:spcBef>
              <a:spcAft>
                <a:spcPts val="0"/>
              </a:spcAft>
              <a:buNone/>
            </a:pPr>
            <a:r>
              <a:rPr lang="en">
                <a:solidFill>
                  <a:schemeClr val="dk1"/>
                </a:solidFill>
              </a:rPr>
              <a:t>FSR=9.7nm</a:t>
            </a:r>
            <a:endParaRPr>
              <a:solidFill>
                <a:schemeClr val="dk1"/>
              </a:solidFill>
            </a:endParaRPr>
          </a:p>
          <a:p>
            <a:pPr indent="0" lvl="0" marL="0" rtl="0" algn="ctr">
              <a:spcBef>
                <a:spcPts val="0"/>
              </a:spcBef>
              <a:spcAft>
                <a:spcPts val="0"/>
              </a:spcAft>
              <a:buClr>
                <a:schemeClr val="dk1"/>
              </a:buClr>
              <a:buSzPts val="1100"/>
              <a:buFont typeface="Arial"/>
              <a:buNone/>
            </a:pPr>
            <a:r>
              <a:rPr lang="en">
                <a:solidFill>
                  <a:schemeClr val="dk1"/>
                </a:solidFill>
              </a:rPr>
              <a:t>Finesse=FSR/FWHM=1616</a:t>
            </a:r>
            <a:endParaRPr>
              <a:solidFill>
                <a:schemeClr val="dk1"/>
              </a:solidFill>
            </a:endParaRPr>
          </a:p>
        </p:txBody>
      </p:sp>
      <p:sp>
        <p:nvSpPr>
          <p:cNvPr id="511" name="Google Shape;511;p62"/>
          <p:cNvSpPr txBox="1"/>
          <p:nvPr/>
        </p:nvSpPr>
        <p:spPr>
          <a:xfrm>
            <a:off x="2797863" y="3969475"/>
            <a:ext cx="39033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Q=1310n/33pm~37k</a:t>
            </a:r>
            <a:endParaRPr/>
          </a:p>
          <a:p>
            <a:pPr indent="0" lvl="0" marL="0" rtl="0" algn="ctr">
              <a:spcBef>
                <a:spcPts val="0"/>
              </a:spcBef>
              <a:spcAft>
                <a:spcPts val="0"/>
              </a:spcAft>
              <a:buClr>
                <a:schemeClr val="dk1"/>
              </a:buClr>
              <a:buSzPts val="1100"/>
              <a:buFont typeface="Arial"/>
              <a:buNone/>
            </a:pPr>
            <a:r>
              <a:rPr lang="en">
                <a:solidFill>
                  <a:schemeClr val="dk1"/>
                </a:solidFill>
              </a:rPr>
              <a:t>FSR=9.7nm</a:t>
            </a:r>
            <a:endParaRPr>
              <a:solidFill>
                <a:schemeClr val="dk1"/>
              </a:solidFill>
            </a:endParaRPr>
          </a:p>
          <a:p>
            <a:pPr indent="0" lvl="0" marL="0" rtl="0" algn="ctr">
              <a:spcBef>
                <a:spcPts val="0"/>
              </a:spcBef>
              <a:spcAft>
                <a:spcPts val="0"/>
              </a:spcAft>
              <a:buClr>
                <a:schemeClr val="dk1"/>
              </a:buClr>
              <a:buSzPts val="1100"/>
              <a:buFont typeface="Arial"/>
              <a:buNone/>
            </a:pPr>
            <a:r>
              <a:rPr lang="en">
                <a:solidFill>
                  <a:schemeClr val="dk1"/>
                </a:solidFill>
              </a:rPr>
              <a:t>Finesse=FSR/FWHM=293</a:t>
            </a:r>
            <a:endParaRPr/>
          </a:p>
        </p:txBody>
      </p:sp>
      <p:sp>
        <p:nvSpPr>
          <p:cNvPr id="512" name="Google Shape;512;p62"/>
          <p:cNvSpPr txBox="1"/>
          <p:nvPr/>
        </p:nvSpPr>
        <p:spPr>
          <a:xfrm>
            <a:off x="5667638" y="3969475"/>
            <a:ext cx="39033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Q=1310n/285pm~4.6k</a:t>
            </a:r>
            <a:endParaRPr/>
          </a:p>
          <a:p>
            <a:pPr indent="0" lvl="0" marL="0" rtl="0" algn="ctr">
              <a:spcBef>
                <a:spcPts val="0"/>
              </a:spcBef>
              <a:spcAft>
                <a:spcPts val="0"/>
              </a:spcAft>
              <a:buClr>
                <a:schemeClr val="dk1"/>
              </a:buClr>
              <a:buSzPts val="1100"/>
              <a:buFont typeface="Arial"/>
              <a:buNone/>
            </a:pPr>
            <a:r>
              <a:rPr lang="en">
                <a:solidFill>
                  <a:schemeClr val="dk1"/>
                </a:solidFill>
              </a:rPr>
              <a:t>FSR=9.7nm</a:t>
            </a:r>
            <a:endParaRPr>
              <a:solidFill>
                <a:schemeClr val="dk1"/>
              </a:solidFill>
            </a:endParaRPr>
          </a:p>
          <a:p>
            <a:pPr indent="0" lvl="0" marL="0" rtl="0" algn="ctr">
              <a:spcBef>
                <a:spcPts val="0"/>
              </a:spcBef>
              <a:spcAft>
                <a:spcPts val="0"/>
              </a:spcAft>
              <a:buClr>
                <a:schemeClr val="dk1"/>
              </a:buClr>
              <a:buSzPts val="1100"/>
              <a:buFont typeface="Arial"/>
              <a:buNone/>
            </a:pPr>
            <a:r>
              <a:rPr lang="en">
                <a:solidFill>
                  <a:schemeClr val="dk1"/>
                </a:solidFill>
              </a:rPr>
              <a:t>Finesse=FSR/FWHM=34</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 name="Shape 516"/>
        <p:cNvGrpSpPr/>
        <p:nvPr/>
      </p:nvGrpSpPr>
      <p:grpSpPr>
        <a:xfrm>
          <a:off x="0" y="0"/>
          <a:ext cx="0" cy="0"/>
          <a:chOff x="0" y="0"/>
          <a:chExt cx="0" cy="0"/>
        </a:xfrm>
      </p:grpSpPr>
      <p:sp>
        <p:nvSpPr>
          <p:cNvPr id="517" name="Google Shape;517;p63"/>
          <p:cNvSpPr txBox="1"/>
          <p:nvPr>
            <p:ph type="title"/>
          </p:nvPr>
        </p:nvSpPr>
        <p:spPr>
          <a:xfrm>
            <a:off x="774075" y="0"/>
            <a:ext cx="7030500" cy="444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Power build up in the ring</a:t>
            </a:r>
            <a:endParaRPr/>
          </a:p>
        </p:txBody>
      </p:sp>
      <p:sp>
        <p:nvSpPr>
          <p:cNvPr id="518" name="Google Shape;518;p63"/>
          <p:cNvSpPr txBox="1"/>
          <p:nvPr>
            <p:ph idx="1" type="body"/>
          </p:nvPr>
        </p:nvSpPr>
        <p:spPr>
          <a:xfrm>
            <a:off x="774075" y="569025"/>
            <a:ext cx="3798000" cy="39624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rPr>
              <a:t>Power build up in a cavity is:</a:t>
            </a:r>
            <a:endParaRPr>
              <a:solidFill>
                <a:schemeClr val="dk1"/>
              </a:solidFill>
            </a:endParaRPr>
          </a:p>
          <a:p>
            <a:pPr indent="0" lvl="0" marL="0" rtl="0" algn="l">
              <a:lnSpc>
                <a:spcPct val="115000"/>
              </a:lnSpc>
              <a:spcBef>
                <a:spcPts val="0"/>
              </a:spcBef>
              <a:spcAft>
                <a:spcPts val="0"/>
              </a:spcAft>
              <a:buNone/>
            </a:pPr>
            <a:r>
              <a:rPr lang="en">
                <a:solidFill>
                  <a:schemeClr val="dk1"/>
                </a:solidFill>
              </a:rPr>
              <a:t>Finesse/𝜋</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rPr lang="en">
                <a:solidFill>
                  <a:schemeClr val="dk1"/>
                </a:solidFill>
              </a:rPr>
              <a:t>For the Finesse on prior slides the power build up should be:</a:t>
            </a:r>
            <a:endParaRPr>
              <a:solidFill>
                <a:schemeClr val="dk1"/>
              </a:solidFill>
            </a:endParaRPr>
          </a:p>
          <a:p>
            <a:pPr indent="0" lvl="0" marL="0" rtl="0" algn="l">
              <a:spcBef>
                <a:spcPts val="0"/>
              </a:spcBef>
              <a:spcAft>
                <a:spcPts val="0"/>
              </a:spcAft>
              <a:buNone/>
            </a:pPr>
            <a:r>
              <a:rPr lang="en">
                <a:solidFill>
                  <a:schemeClr val="dk1"/>
                </a:solidFill>
              </a:rPr>
              <a:t>𝜅=0.03 -&gt; 514</a:t>
            </a:r>
            <a:endParaRPr>
              <a:solidFill>
                <a:schemeClr val="dk1"/>
              </a:solidFill>
            </a:endParaRPr>
          </a:p>
          <a:p>
            <a:pPr indent="0" lvl="0" marL="0" rtl="0" algn="l">
              <a:spcBef>
                <a:spcPts val="0"/>
              </a:spcBef>
              <a:spcAft>
                <a:spcPts val="0"/>
              </a:spcAft>
              <a:buNone/>
            </a:pPr>
            <a:r>
              <a:rPr lang="en">
                <a:solidFill>
                  <a:schemeClr val="dk1"/>
                </a:solidFill>
              </a:rPr>
              <a:t>𝜅=0.1   -&gt; 93.2</a:t>
            </a:r>
            <a:endParaRPr>
              <a:solidFill>
                <a:schemeClr val="dk1"/>
              </a:solidFill>
            </a:endParaRPr>
          </a:p>
          <a:p>
            <a:pPr indent="0" lvl="0" marL="0" rtl="0" algn="l">
              <a:spcBef>
                <a:spcPts val="0"/>
              </a:spcBef>
              <a:spcAft>
                <a:spcPts val="0"/>
              </a:spcAft>
              <a:buNone/>
            </a:pPr>
            <a:r>
              <a:rPr lang="en">
                <a:solidFill>
                  <a:schemeClr val="dk1"/>
                </a:solidFill>
              </a:rPr>
              <a:t>𝜅=0.3   -&gt; 10.8</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Measured values on resonance:</a:t>
            </a:r>
            <a:endParaRPr>
              <a:solidFill>
                <a:schemeClr val="dk1"/>
              </a:solidFill>
            </a:endParaRPr>
          </a:p>
          <a:p>
            <a:pPr indent="0" lvl="0" marL="0" rtl="0" algn="l">
              <a:spcBef>
                <a:spcPts val="0"/>
              </a:spcBef>
              <a:spcAft>
                <a:spcPts val="0"/>
              </a:spcAft>
              <a:buNone/>
            </a:pPr>
            <a:r>
              <a:rPr lang="en">
                <a:solidFill>
                  <a:schemeClr val="dk1"/>
                </a:solidFill>
              </a:rPr>
              <a:t>𝜅=0.03 -&gt; 495.6</a:t>
            </a:r>
            <a:endParaRPr>
              <a:solidFill>
                <a:schemeClr val="dk1"/>
              </a:solidFill>
            </a:endParaRPr>
          </a:p>
          <a:p>
            <a:pPr indent="0" lvl="0" marL="0" rtl="0" algn="l">
              <a:spcBef>
                <a:spcPts val="0"/>
              </a:spcBef>
              <a:spcAft>
                <a:spcPts val="0"/>
              </a:spcAft>
              <a:buNone/>
            </a:pPr>
            <a:r>
              <a:rPr lang="en">
                <a:solidFill>
                  <a:schemeClr val="dk1"/>
                </a:solidFill>
              </a:rPr>
              <a:t>𝜅=0.1   -&gt; 91.87</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𝜅=0.3   -&gt; 11.01</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p:txBody>
      </p:sp>
      <p:pic>
        <p:nvPicPr>
          <p:cNvPr id="519" name="Google Shape;519;p63"/>
          <p:cNvPicPr preferRelativeResize="0"/>
          <p:nvPr/>
        </p:nvPicPr>
        <p:blipFill>
          <a:blip r:embed="rId3">
            <a:alphaModFix/>
          </a:blip>
          <a:stretch>
            <a:fillRect/>
          </a:stretch>
        </p:blipFill>
        <p:spPr>
          <a:xfrm>
            <a:off x="4744800" y="863113"/>
            <a:ext cx="4267123" cy="3417277"/>
          </a:xfrm>
          <a:prstGeom prst="rect">
            <a:avLst/>
          </a:prstGeom>
          <a:noFill/>
          <a:ln>
            <a:noFill/>
          </a:ln>
        </p:spPr>
      </p:pic>
      <p:sp>
        <p:nvSpPr>
          <p:cNvPr id="520" name="Google Shape;520;p63"/>
          <p:cNvSpPr txBox="1"/>
          <p:nvPr/>
        </p:nvSpPr>
        <p:spPr>
          <a:xfrm rot="-5400000">
            <a:off x="3403700" y="2387113"/>
            <a:ext cx="22566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t>P</a:t>
            </a:r>
            <a:r>
              <a:rPr baseline="-25000" lang="en" sz="1200"/>
              <a:t>cavity</a:t>
            </a:r>
            <a:r>
              <a:rPr lang="en" sz="1200"/>
              <a:t>/P</a:t>
            </a:r>
            <a:r>
              <a:rPr baseline="-25000" lang="en" sz="1200"/>
              <a:t>laser</a:t>
            </a:r>
            <a:endParaRPr baseline="-25000" sz="1200"/>
          </a:p>
        </p:txBody>
      </p:sp>
      <p:sp>
        <p:nvSpPr>
          <p:cNvPr id="521" name="Google Shape;521;p63"/>
          <p:cNvSpPr txBox="1"/>
          <p:nvPr/>
        </p:nvSpPr>
        <p:spPr>
          <a:xfrm>
            <a:off x="5946563" y="4280400"/>
            <a:ext cx="1863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Wavelength (um)</a:t>
            </a:r>
            <a:endParaRPr/>
          </a:p>
        </p:txBody>
      </p:sp>
      <p:sp>
        <p:nvSpPr>
          <p:cNvPr id="522" name="Google Shape;522;p63"/>
          <p:cNvSpPr txBox="1"/>
          <p:nvPr/>
        </p:nvSpPr>
        <p:spPr>
          <a:xfrm>
            <a:off x="5319725" y="444000"/>
            <a:ext cx="31173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Optical Power Buildup</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 name="Shape 526"/>
        <p:cNvGrpSpPr/>
        <p:nvPr/>
      </p:nvGrpSpPr>
      <p:grpSpPr>
        <a:xfrm>
          <a:off x="0" y="0"/>
          <a:ext cx="0" cy="0"/>
          <a:chOff x="0" y="0"/>
          <a:chExt cx="0" cy="0"/>
        </a:xfrm>
      </p:grpSpPr>
      <p:sp>
        <p:nvSpPr>
          <p:cNvPr id="527" name="Google Shape;527;p64"/>
          <p:cNvSpPr txBox="1"/>
          <p:nvPr>
            <p:ph type="title"/>
          </p:nvPr>
        </p:nvSpPr>
        <p:spPr>
          <a:xfrm>
            <a:off x="774075" y="0"/>
            <a:ext cx="7030500" cy="444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Vernier Effect With Two Rings</a:t>
            </a:r>
            <a:endParaRPr/>
          </a:p>
        </p:txBody>
      </p:sp>
      <p:sp>
        <p:nvSpPr>
          <p:cNvPr id="528" name="Google Shape;528;p64"/>
          <p:cNvSpPr txBox="1"/>
          <p:nvPr>
            <p:ph idx="1" type="body"/>
          </p:nvPr>
        </p:nvSpPr>
        <p:spPr>
          <a:xfrm>
            <a:off x="774075" y="569025"/>
            <a:ext cx="7560300" cy="396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Two rings with radius r</a:t>
            </a:r>
            <a:r>
              <a:rPr baseline="-25000" lang="en"/>
              <a:t>1</a:t>
            </a:r>
            <a:r>
              <a:rPr lang="en"/>
              <a:t>=5.218um, </a:t>
            </a:r>
            <a:r>
              <a:rPr lang="en">
                <a:solidFill>
                  <a:schemeClr val="dk1"/>
                </a:solidFill>
              </a:rPr>
              <a:t>r</a:t>
            </a:r>
            <a:r>
              <a:rPr baseline="-25000" lang="en">
                <a:solidFill>
                  <a:schemeClr val="dk1"/>
                </a:solidFill>
              </a:rPr>
              <a:t>2</a:t>
            </a:r>
            <a:r>
              <a:rPr lang="en">
                <a:solidFill>
                  <a:schemeClr val="dk1"/>
                </a:solidFill>
              </a:rPr>
              <a:t>=1.1*r</a:t>
            </a:r>
            <a:r>
              <a:rPr baseline="-25000" lang="en">
                <a:solidFill>
                  <a:schemeClr val="dk1"/>
                </a:solidFill>
              </a:rPr>
              <a:t>1</a:t>
            </a:r>
            <a:r>
              <a:rPr lang="en">
                <a:solidFill>
                  <a:schemeClr val="dk1"/>
                </a:solidFill>
              </a:rPr>
              <a:t>. All 𝜅=0.1. Characterized at 1nW P</a:t>
            </a:r>
            <a:r>
              <a:rPr baseline="-25000" lang="en">
                <a:solidFill>
                  <a:schemeClr val="dk1"/>
                </a:solidFill>
              </a:rPr>
              <a:t>laser</a:t>
            </a:r>
            <a:r>
              <a:rPr lang="en">
                <a:solidFill>
                  <a:schemeClr val="dk1"/>
                </a:solidFill>
              </a:rPr>
              <a:t>.</a:t>
            </a:r>
            <a:endParaRPr>
              <a:solidFill>
                <a:schemeClr val="dk1"/>
              </a:solidFill>
            </a:endParaRPr>
          </a:p>
          <a:p>
            <a:pPr indent="0" lvl="0" marL="0" rtl="0" algn="l">
              <a:spcBef>
                <a:spcPts val="0"/>
              </a:spcBef>
              <a:spcAft>
                <a:spcPts val="0"/>
              </a:spcAft>
              <a:buNone/>
            </a:pPr>
            <a:r>
              <a:rPr lang="en">
                <a:solidFill>
                  <a:schemeClr val="dk1"/>
                </a:solidFill>
              </a:rPr>
              <a:t>Expected Vernier FSR is 94nm from</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Peak transmission is 850mdB</a:t>
            </a:r>
            <a:endParaRPr>
              <a:solidFill>
                <a:schemeClr val="dk1"/>
              </a:solidFill>
            </a:endParaRPr>
          </a:p>
        </p:txBody>
      </p:sp>
      <p:pic>
        <p:nvPicPr>
          <p:cNvPr id="529" name="Google Shape;529;p64"/>
          <p:cNvPicPr preferRelativeResize="0"/>
          <p:nvPr/>
        </p:nvPicPr>
        <p:blipFill>
          <a:blip r:embed="rId3">
            <a:alphaModFix/>
          </a:blip>
          <a:stretch>
            <a:fillRect/>
          </a:stretch>
        </p:blipFill>
        <p:spPr>
          <a:xfrm>
            <a:off x="3855926" y="952725"/>
            <a:ext cx="2278850" cy="450425"/>
          </a:xfrm>
          <a:prstGeom prst="rect">
            <a:avLst/>
          </a:prstGeom>
          <a:noFill/>
          <a:ln>
            <a:noFill/>
          </a:ln>
        </p:spPr>
      </p:pic>
      <p:pic>
        <p:nvPicPr>
          <p:cNvPr id="530" name="Google Shape;530;p64"/>
          <p:cNvPicPr preferRelativeResize="0"/>
          <p:nvPr/>
        </p:nvPicPr>
        <p:blipFill>
          <a:blip r:embed="rId4">
            <a:alphaModFix/>
          </a:blip>
          <a:stretch>
            <a:fillRect/>
          </a:stretch>
        </p:blipFill>
        <p:spPr>
          <a:xfrm>
            <a:off x="2205363" y="2229525"/>
            <a:ext cx="4167926" cy="223657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4" name="Shape 534"/>
        <p:cNvGrpSpPr/>
        <p:nvPr/>
      </p:nvGrpSpPr>
      <p:grpSpPr>
        <a:xfrm>
          <a:off x="0" y="0"/>
          <a:ext cx="0" cy="0"/>
          <a:chOff x="0" y="0"/>
          <a:chExt cx="0" cy="0"/>
        </a:xfrm>
      </p:grpSpPr>
      <p:sp>
        <p:nvSpPr>
          <p:cNvPr id="535" name="Google Shape;535;p65"/>
          <p:cNvSpPr txBox="1"/>
          <p:nvPr>
            <p:ph type="title"/>
          </p:nvPr>
        </p:nvSpPr>
        <p:spPr>
          <a:xfrm>
            <a:off x="774075" y="0"/>
            <a:ext cx="7030500" cy="444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Vernier ring transmission vs Coupling</a:t>
            </a:r>
            <a:endParaRPr/>
          </a:p>
        </p:txBody>
      </p:sp>
      <p:sp>
        <p:nvSpPr>
          <p:cNvPr id="536" name="Google Shape;536;p65"/>
          <p:cNvSpPr txBox="1"/>
          <p:nvPr>
            <p:ph idx="1" type="body"/>
          </p:nvPr>
        </p:nvSpPr>
        <p:spPr>
          <a:xfrm>
            <a:off x="774075" y="569025"/>
            <a:ext cx="7560300" cy="603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Field coupling vs vernier ring transmission tradeoff</a:t>
            </a:r>
            <a:endParaRPr>
              <a:solidFill>
                <a:schemeClr val="dk1"/>
              </a:solidFill>
            </a:endParaRPr>
          </a:p>
        </p:txBody>
      </p:sp>
      <p:pic>
        <p:nvPicPr>
          <p:cNvPr id="537" name="Google Shape;537;p65"/>
          <p:cNvPicPr preferRelativeResize="0"/>
          <p:nvPr/>
        </p:nvPicPr>
        <p:blipFill>
          <a:blip r:embed="rId3">
            <a:alphaModFix/>
          </a:blip>
          <a:stretch>
            <a:fillRect/>
          </a:stretch>
        </p:blipFill>
        <p:spPr>
          <a:xfrm>
            <a:off x="740000" y="1254626"/>
            <a:ext cx="3965049" cy="2546524"/>
          </a:xfrm>
          <a:prstGeom prst="rect">
            <a:avLst/>
          </a:prstGeom>
          <a:noFill/>
          <a:ln>
            <a:noFill/>
          </a:ln>
        </p:spPr>
      </p:pic>
      <p:sp>
        <p:nvSpPr>
          <p:cNvPr id="538" name="Google Shape;538;p65"/>
          <p:cNvSpPr txBox="1"/>
          <p:nvPr/>
        </p:nvSpPr>
        <p:spPr>
          <a:xfrm rot="-5400000">
            <a:off x="-913475" y="2371650"/>
            <a:ext cx="2798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Transmission (dB</a:t>
            </a:r>
            <a:r>
              <a:rPr lang="en"/>
              <a:t>)</a:t>
            </a:r>
            <a:endParaRPr/>
          </a:p>
        </p:txBody>
      </p:sp>
      <p:sp>
        <p:nvSpPr>
          <p:cNvPr id="539" name="Google Shape;539;p65"/>
          <p:cNvSpPr txBox="1"/>
          <p:nvPr/>
        </p:nvSpPr>
        <p:spPr>
          <a:xfrm>
            <a:off x="1323175" y="3801150"/>
            <a:ext cx="2798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Field coupling (𝜅)</a:t>
            </a:r>
            <a:endParaRPr/>
          </a:p>
        </p:txBody>
      </p:sp>
      <p:pic>
        <p:nvPicPr>
          <p:cNvPr id="540" name="Google Shape;540;p65"/>
          <p:cNvPicPr preferRelativeResize="0"/>
          <p:nvPr/>
        </p:nvPicPr>
        <p:blipFill>
          <a:blip r:embed="rId4">
            <a:alphaModFix/>
          </a:blip>
          <a:stretch>
            <a:fillRect/>
          </a:stretch>
        </p:blipFill>
        <p:spPr>
          <a:xfrm>
            <a:off x="5074325" y="1289450"/>
            <a:ext cx="3854973" cy="2476875"/>
          </a:xfrm>
          <a:prstGeom prst="rect">
            <a:avLst/>
          </a:prstGeom>
          <a:noFill/>
          <a:ln>
            <a:noFill/>
          </a:ln>
        </p:spPr>
      </p:pic>
      <p:sp>
        <p:nvSpPr>
          <p:cNvPr id="541" name="Google Shape;541;p65"/>
          <p:cNvSpPr txBox="1"/>
          <p:nvPr/>
        </p:nvSpPr>
        <p:spPr>
          <a:xfrm>
            <a:off x="5602463" y="3801150"/>
            <a:ext cx="2798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Field coupling (𝜅)</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5" name="Shape 545"/>
        <p:cNvGrpSpPr/>
        <p:nvPr/>
      </p:nvGrpSpPr>
      <p:grpSpPr>
        <a:xfrm>
          <a:off x="0" y="0"/>
          <a:ext cx="0" cy="0"/>
          <a:chOff x="0" y="0"/>
          <a:chExt cx="0" cy="0"/>
        </a:xfrm>
      </p:grpSpPr>
      <p:sp>
        <p:nvSpPr>
          <p:cNvPr id="546" name="Google Shape;546;p66"/>
          <p:cNvSpPr txBox="1"/>
          <p:nvPr>
            <p:ph idx="1" type="body"/>
          </p:nvPr>
        </p:nvSpPr>
        <p:spPr>
          <a:xfrm>
            <a:off x="774075" y="569025"/>
            <a:ext cx="7560300" cy="75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coupling values similar to the CRR (~0.5) we can support &lt;10mW of light before significant loss</a:t>
            </a:r>
            <a:endParaRPr/>
          </a:p>
        </p:txBody>
      </p:sp>
      <p:sp>
        <p:nvSpPr>
          <p:cNvPr id="547" name="Google Shape;547;p66"/>
          <p:cNvSpPr txBox="1"/>
          <p:nvPr>
            <p:ph type="title"/>
          </p:nvPr>
        </p:nvSpPr>
        <p:spPr>
          <a:xfrm>
            <a:off x="774075" y="0"/>
            <a:ext cx="7030500" cy="444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Vernier Ring vs Laser Power</a:t>
            </a:r>
            <a:endParaRPr/>
          </a:p>
        </p:txBody>
      </p:sp>
      <p:pic>
        <p:nvPicPr>
          <p:cNvPr id="548" name="Google Shape;548;p66"/>
          <p:cNvPicPr preferRelativeResize="0"/>
          <p:nvPr/>
        </p:nvPicPr>
        <p:blipFill>
          <a:blip r:embed="rId3">
            <a:alphaModFix/>
          </a:blip>
          <a:stretch>
            <a:fillRect/>
          </a:stretch>
        </p:blipFill>
        <p:spPr>
          <a:xfrm>
            <a:off x="83825" y="1469400"/>
            <a:ext cx="4304150" cy="2204701"/>
          </a:xfrm>
          <a:prstGeom prst="rect">
            <a:avLst/>
          </a:prstGeom>
          <a:noFill/>
          <a:ln>
            <a:noFill/>
          </a:ln>
        </p:spPr>
      </p:pic>
      <p:pic>
        <p:nvPicPr>
          <p:cNvPr id="549" name="Google Shape;549;p66"/>
          <p:cNvPicPr preferRelativeResize="0"/>
          <p:nvPr/>
        </p:nvPicPr>
        <p:blipFill>
          <a:blip r:embed="rId4">
            <a:alphaModFix/>
          </a:blip>
          <a:stretch>
            <a:fillRect/>
          </a:stretch>
        </p:blipFill>
        <p:spPr>
          <a:xfrm>
            <a:off x="4417650" y="1463775"/>
            <a:ext cx="4706749" cy="2210324"/>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3" name="Shape 553"/>
        <p:cNvGrpSpPr/>
        <p:nvPr/>
      </p:nvGrpSpPr>
      <p:grpSpPr>
        <a:xfrm>
          <a:off x="0" y="0"/>
          <a:ext cx="0" cy="0"/>
          <a:chOff x="0" y="0"/>
          <a:chExt cx="0" cy="0"/>
        </a:xfrm>
      </p:grpSpPr>
      <p:sp>
        <p:nvSpPr>
          <p:cNvPr id="554" name="Google Shape;554;p67"/>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Simulating a laser in VerilogA</a:t>
            </a:r>
            <a:endParaRPr/>
          </a:p>
        </p:txBody>
      </p:sp>
      <p:sp>
        <p:nvSpPr>
          <p:cNvPr id="555" name="Google Shape;555;p67"/>
          <p:cNvSpPr txBox="1"/>
          <p:nvPr>
            <p:ph idx="1" type="subTitle"/>
          </p:nvPr>
        </p:nvSpPr>
        <p:spPr>
          <a:xfrm>
            <a:off x="311700" y="2834125"/>
            <a:ext cx="8520600" cy="792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9" name="Shape 559"/>
        <p:cNvGrpSpPr/>
        <p:nvPr/>
      </p:nvGrpSpPr>
      <p:grpSpPr>
        <a:xfrm>
          <a:off x="0" y="0"/>
          <a:ext cx="0" cy="0"/>
          <a:chOff x="0" y="0"/>
          <a:chExt cx="0" cy="0"/>
        </a:xfrm>
      </p:grpSpPr>
      <p:pic>
        <p:nvPicPr>
          <p:cNvPr id="560" name="Google Shape;560;p68"/>
          <p:cNvPicPr preferRelativeResize="0"/>
          <p:nvPr/>
        </p:nvPicPr>
        <p:blipFill>
          <a:blip r:embed="rId3">
            <a:alphaModFix/>
          </a:blip>
          <a:stretch>
            <a:fillRect/>
          </a:stretch>
        </p:blipFill>
        <p:spPr>
          <a:xfrm>
            <a:off x="1630827" y="3086375"/>
            <a:ext cx="5885773" cy="1290400"/>
          </a:xfrm>
          <a:prstGeom prst="rect">
            <a:avLst/>
          </a:prstGeom>
          <a:noFill/>
          <a:ln>
            <a:noFill/>
          </a:ln>
        </p:spPr>
      </p:pic>
      <p:sp>
        <p:nvSpPr>
          <p:cNvPr id="561" name="Google Shape;561;p68"/>
          <p:cNvSpPr txBox="1"/>
          <p:nvPr>
            <p:ph type="title"/>
          </p:nvPr>
        </p:nvSpPr>
        <p:spPr>
          <a:xfrm>
            <a:off x="774075" y="0"/>
            <a:ext cx="7030500" cy="444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Simulation Testbench</a:t>
            </a:r>
            <a:endParaRPr/>
          </a:p>
        </p:txBody>
      </p:sp>
      <p:pic>
        <p:nvPicPr>
          <p:cNvPr id="562" name="Google Shape;562;p68"/>
          <p:cNvPicPr preferRelativeResize="0"/>
          <p:nvPr/>
        </p:nvPicPr>
        <p:blipFill>
          <a:blip r:embed="rId4">
            <a:alphaModFix/>
          </a:blip>
          <a:stretch>
            <a:fillRect/>
          </a:stretch>
        </p:blipFill>
        <p:spPr>
          <a:xfrm>
            <a:off x="1444750" y="460825"/>
            <a:ext cx="6254502" cy="2612950"/>
          </a:xfrm>
          <a:prstGeom prst="rect">
            <a:avLst/>
          </a:prstGeom>
          <a:noFill/>
          <a:ln>
            <a:noFill/>
          </a:ln>
        </p:spPr>
      </p:pic>
      <p:sp>
        <p:nvSpPr>
          <p:cNvPr id="563" name="Google Shape;563;p68"/>
          <p:cNvSpPr txBox="1"/>
          <p:nvPr/>
        </p:nvSpPr>
        <p:spPr>
          <a:xfrm>
            <a:off x="1564325" y="4268175"/>
            <a:ext cx="11778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t>Tunable Reflector</a:t>
            </a:r>
            <a:endParaRPr sz="1200"/>
          </a:p>
        </p:txBody>
      </p:sp>
      <p:sp>
        <p:nvSpPr>
          <p:cNvPr id="564" name="Google Shape;564;p68"/>
          <p:cNvSpPr txBox="1"/>
          <p:nvPr/>
        </p:nvSpPr>
        <p:spPr>
          <a:xfrm>
            <a:off x="6043650" y="3950500"/>
            <a:ext cx="11778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t>Tunable Reflector</a:t>
            </a:r>
            <a:endParaRPr sz="1200"/>
          </a:p>
        </p:txBody>
      </p:sp>
      <p:sp>
        <p:nvSpPr>
          <p:cNvPr id="565" name="Google Shape;565;p68"/>
          <p:cNvSpPr txBox="1"/>
          <p:nvPr/>
        </p:nvSpPr>
        <p:spPr>
          <a:xfrm>
            <a:off x="4943000" y="3898875"/>
            <a:ext cx="11778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t>Tunable</a:t>
            </a:r>
            <a:endParaRPr sz="1200"/>
          </a:p>
          <a:p>
            <a:pPr indent="0" lvl="0" marL="0" rtl="0" algn="ctr">
              <a:spcBef>
                <a:spcPts val="0"/>
              </a:spcBef>
              <a:spcAft>
                <a:spcPts val="0"/>
              </a:spcAft>
              <a:buNone/>
            </a:pPr>
            <a:r>
              <a:rPr lang="en" sz="1200"/>
              <a:t>Loss</a:t>
            </a:r>
            <a:endParaRPr sz="1200"/>
          </a:p>
        </p:txBody>
      </p:sp>
      <p:sp>
        <p:nvSpPr>
          <p:cNvPr id="566" name="Google Shape;566;p68"/>
          <p:cNvSpPr txBox="1"/>
          <p:nvPr/>
        </p:nvSpPr>
        <p:spPr>
          <a:xfrm>
            <a:off x="4255352" y="3898875"/>
            <a:ext cx="11778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t>Phase</a:t>
            </a:r>
            <a:endParaRPr sz="1200"/>
          </a:p>
          <a:p>
            <a:pPr indent="0" lvl="0" marL="0" rtl="0" algn="ctr">
              <a:spcBef>
                <a:spcPts val="0"/>
              </a:spcBef>
              <a:spcAft>
                <a:spcPts val="0"/>
              </a:spcAft>
              <a:buNone/>
            </a:pPr>
            <a:r>
              <a:rPr lang="en" sz="1200"/>
              <a:t>Shifter</a:t>
            </a:r>
            <a:endParaRPr sz="1200"/>
          </a:p>
        </p:txBody>
      </p:sp>
      <p:sp>
        <p:nvSpPr>
          <p:cNvPr id="567" name="Google Shape;567;p68"/>
          <p:cNvSpPr txBox="1"/>
          <p:nvPr/>
        </p:nvSpPr>
        <p:spPr>
          <a:xfrm>
            <a:off x="3469150" y="3898875"/>
            <a:ext cx="11778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t>SOA</a:t>
            </a:r>
            <a:endParaRPr sz="1200"/>
          </a:p>
        </p:txBody>
      </p:sp>
      <p:sp>
        <p:nvSpPr>
          <p:cNvPr id="568" name="Google Shape;568;p68"/>
          <p:cNvSpPr txBox="1"/>
          <p:nvPr/>
        </p:nvSpPr>
        <p:spPr>
          <a:xfrm>
            <a:off x="2485825" y="4393850"/>
            <a:ext cx="11778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t>Seed light source</a:t>
            </a:r>
            <a:endParaRPr sz="1200"/>
          </a:p>
        </p:txBody>
      </p:sp>
      <p:cxnSp>
        <p:nvCxnSpPr>
          <p:cNvPr id="569" name="Google Shape;569;p68"/>
          <p:cNvCxnSpPr/>
          <p:nvPr/>
        </p:nvCxnSpPr>
        <p:spPr>
          <a:xfrm flipH="1">
            <a:off x="3981250" y="1852175"/>
            <a:ext cx="2100" cy="1802100"/>
          </a:xfrm>
          <a:prstGeom prst="straightConnector1">
            <a:avLst/>
          </a:prstGeom>
          <a:noFill/>
          <a:ln cap="flat" cmpd="sng" w="9525">
            <a:solidFill>
              <a:schemeClr val="dk2"/>
            </a:solidFill>
            <a:prstDash val="solid"/>
            <a:round/>
            <a:headEnd len="med" w="med" type="none"/>
            <a:tailEnd len="med" w="med" type="triangle"/>
          </a:ln>
        </p:spPr>
      </p:cxnSp>
      <p:cxnSp>
        <p:nvCxnSpPr>
          <p:cNvPr id="570" name="Google Shape;570;p68"/>
          <p:cNvCxnSpPr/>
          <p:nvPr/>
        </p:nvCxnSpPr>
        <p:spPr>
          <a:xfrm rot="5400000">
            <a:off x="4239300" y="2734550"/>
            <a:ext cx="1426800" cy="206400"/>
          </a:xfrm>
          <a:prstGeom prst="bentConnector3">
            <a:avLst>
              <a:gd fmla="val 50000" name="adj1"/>
            </a:avLst>
          </a:prstGeom>
          <a:noFill/>
          <a:ln cap="flat" cmpd="sng" w="9525">
            <a:solidFill>
              <a:schemeClr val="dk2"/>
            </a:solidFill>
            <a:prstDash val="solid"/>
            <a:round/>
            <a:headEnd len="med" w="med" type="none"/>
            <a:tailEnd len="med" w="med" type="triangle"/>
          </a:ln>
        </p:spPr>
      </p:cxnSp>
      <p:cxnSp>
        <p:nvCxnSpPr>
          <p:cNvPr id="571" name="Google Shape;571;p68"/>
          <p:cNvCxnSpPr/>
          <p:nvPr/>
        </p:nvCxnSpPr>
        <p:spPr>
          <a:xfrm rot="5400000">
            <a:off x="1980575" y="2648925"/>
            <a:ext cx="1696800" cy="239100"/>
          </a:xfrm>
          <a:prstGeom prst="bentConnector3">
            <a:avLst>
              <a:gd fmla="val 71504" name="adj1"/>
            </a:avLst>
          </a:prstGeom>
          <a:noFill/>
          <a:ln cap="flat" cmpd="sng" w="9525">
            <a:solidFill>
              <a:schemeClr val="dk2"/>
            </a:solidFill>
            <a:prstDash val="solid"/>
            <a:round/>
            <a:headEnd len="med" w="med" type="none"/>
            <a:tailEnd len="med" w="med" type="triangle"/>
          </a:ln>
        </p:spPr>
      </p:cxnSp>
      <p:cxnSp>
        <p:nvCxnSpPr>
          <p:cNvPr id="572" name="Google Shape;572;p68"/>
          <p:cNvCxnSpPr/>
          <p:nvPr/>
        </p:nvCxnSpPr>
        <p:spPr>
          <a:xfrm rot="5400000">
            <a:off x="4818450" y="2579100"/>
            <a:ext cx="1847400" cy="405900"/>
          </a:xfrm>
          <a:prstGeom prst="bentConnector3">
            <a:avLst>
              <a:gd fmla="val 50000" name="adj1"/>
            </a:avLst>
          </a:prstGeom>
          <a:noFill/>
          <a:ln cap="flat" cmpd="sng" w="9525">
            <a:solidFill>
              <a:schemeClr val="dk2"/>
            </a:solidFill>
            <a:prstDash val="solid"/>
            <a:round/>
            <a:headEnd len="med" w="med" type="none"/>
            <a:tailEnd len="med" w="med" type="triangle"/>
          </a:ln>
        </p:spPr>
      </p:cxnSp>
      <p:cxnSp>
        <p:nvCxnSpPr>
          <p:cNvPr id="573" name="Google Shape;573;p68"/>
          <p:cNvCxnSpPr/>
          <p:nvPr/>
        </p:nvCxnSpPr>
        <p:spPr>
          <a:xfrm rot="5400000">
            <a:off x="5882475" y="2557025"/>
            <a:ext cx="1612800" cy="112500"/>
          </a:xfrm>
          <a:prstGeom prst="bentConnector3">
            <a:avLst>
              <a:gd fmla="val 50000" name="adj1"/>
            </a:avLst>
          </a:prstGeom>
          <a:noFill/>
          <a:ln cap="flat" cmpd="sng" w="9525">
            <a:solidFill>
              <a:schemeClr val="dk2"/>
            </a:solidFill>
            <a:prstDash val="solid"/>
            <a:round/>
            <a:headEnd len="med" w="med" type="none"/>
            <a:tailEnd len="med" w="med" type="triangle"/>
          </a:ln>
        </p:spPr>
      </p:cxnSp>
      <p:sp>
        <p:nvSpPr>
          <p:cNvPr id="574" name="Google Shape;574;p68"/>
          <p:cNvSpPr txBox="1"/>
          <p:nvPr/>
        </p:nvSpPr>
        <p:spPr>
          <a:xfrm>
            <a:off x="6847825" y="3015750"/>
            <a:ext cx="11778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t>Laser Output</a:t>
            </a:r>
            <a:endParaRPr sz="1200"/>
          </a:p>
        </p:txBody>
      </p:sp>
      <p:cxnSp>
        <p:nvCxnSpPr>
          <p:cNvPr id="575" name="Google Shape;575;p68"/>
          <p:cNvCxnSpPr>
            <a:stCxn id="574" idx="1"/>
          </p:cNvCxnSpPr>
          <p:nvPr/>
        </p:nvCxnSpPr>
        <p:spPr>
          <a:xfrm flipH="1">
            <a:off x="6294925" y="3200400"/>
            <a:ext cx="552900" cy="363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9" name="Shape 579"/>
        <p:cNvGrpSpPr/>
        <p:nvPr/>
      </p:nvGrpSpPr>
      <p:grpSpPr>
        <a:xfrm>
          <a:off x="0" y="0"/>
          <a:ext cx="0" cy="0"/>
          <a:chOff x="0" y="0"/>
          <a:chExt cx="0" cy="0"/>
        </a:xfrm>
      </p:grpSpPr>
      <p:sp>
        <p:nvSpPr>
          <p:cNvPr id="580" name="Google Shape;580;p69"/>
          <p:cNvSpPr txBox="1"/>
          <p:nvPr>
            <p:ph type="title"/>
          </p:nvPr>
        </p:nvSpPr>
        <p:spPr>
          <a:xfrm>
            <a:off x="774075" y="0"/>
            <a:ext cx="7030500" cy="444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rPr>
              <a:t>Time domain behavior of SOA cavity</a:t>
            </a:r>
            <a:endParaRPr/>
          </a:p>
        </p:txBody>
      </p:sp>
      <p:sp>
        <p:nvSpPr>
          <p:cNvPr id="581" name="Google Shape;581;p69"/>
          <p:cNvSpPr txBox="1"/>
          <p:nvPr>
            <p:ph idx="1" type="body"/>
          </p:nvPr>
        </p:nvSpPr>
        <p:spPr>
          <a:xfrm>
            <a:off x="774075" y="569025"/>
            <a:ext cx="3798000" cy="396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Send a 1ps wide pulse into cavity from seed laser, periodic oscillation + growth of the cavity power + laser power observed.</a:t>
            </a:r>
            <a:endParaRPr/>
          </a:p>
        </p:txBody>
      </p:sp>
      <p:pic>
        <p:nvPicPr>
          <p:cNvPr id="582" name="Google Shape;582;p69"/>
          <p:cNvPicPr preferRelativeResize="0"/>
          <p:nvPr/>
        </p:nvPicPr>
        <p:blipFill>
          <a:blip r:embed="rId3">
            <a:alphaModFix/>
          </a:blip>
          <a:stretch>
            <a:fillRect/>
          </a:stretch>
        </p:blipFill>
        <p:spPr>
          <a:xfrm>
            <a:off x="4712712" y="2524700"/>
            <a:ext cx="3427099" cy="2006725"/>
          </a:xfrm>
          <a:prstGeom prst="rect">
            <a:avLst/>
          </a:prstGeom>
          <a:noFill/>
          <a:ln>
            <a:noFill/>
          </a:ln>
        </p:spPr>
      </p:pic>
      <p:sp>
        <p:nvSpPr>
          <p:cNvPr id="583" name="Google Shape;583;p69"/>
          <p:cNvSpPr txBox="1"/>
          <p:nvPr/>
        </p:nvSpPr>
        <p:spPr>
          <a:xfrm>
            <a:off x="4952650" y="2529125"/>
            <a:ext cx="1342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FF0000"/>
                </a:solidFill>
              </a:rPr>
              <a:t>Laser Output</a:t>
            </a:r>
            <a:endParaRPr>
              <a:solidFill>
                <a:srgbClr val="FF0000"/>
              </a:solidFill>
            </a:endParaRPr>
          </a:p>
        </p:txBody>
      </p:sp>
      <p:sp>
        <p:nvSpPr>
          <p:cNvPr id="584" name="Google Shape;584;p69"/>
          <p:cNvSpPr txBox="1"/>
          <p:nvPr/>
        </p:nvSpPr>
        <p:spPr>
          <a:xfrm>
            <a:off x="4980775" y="2821400"/>
            <a:ext cx="2249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00FF00"/>
                </a:solidFill>
              </a:rPr>
              <a:t>After SOA Forward Wave</a:t>
            </a:r>
            <a:endParaRPr>
              <a:solidFill>
                <a:srgbClr val="00FF00"/>
              </a:solidFill>
            </a:endParaRPr>
          </a:p>
        </p:txBody>
      </p:sp>
      <p:sp>
        <p:nvSpPr>
          <p:cNvPr id="585" name="Google Shape;585;p69"/>
          <p:cNvSpPr txBox="1"/>
          <p:nvPr/>
        </p:nvSpPr>
        <p:spPr>
          <a:xfrm>
            <a:off x="4980775" y="3142775"/>
            <a:ext cx="2249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4A86E8"/>
                </a:solidFill>
              </a:rPr>
              <a:t>After SOA Reverse Wave</a:t>
            </a:r>
            <a:endParaRPr>
              <a:solidFill>
                <a:srgbClr val="4A86E8"/>
              </a:solidFill>
            </a:endParaRPr>
          </a:p>
        </p:txBody>
      </p:sp>
      <p:pic>
        <p:nvPicPr>
          <p:cNvPr id="586" name="Google Shape;586;p69"/>
          <p:cNvPicPr preferRelativeResize="0"/>
          <p:nvPr/>
        </p:nvPicPr>
        <p:blipFill>
          <a:blip r:embed="rId4">
            <a:alphaModFix/>
          </a:blip>
          <a:stretch>
            <a:fillRect/>
          </a:stretch>
        </p:blipFill>
        <p:spPr>
          <a:xfrm>
            <a:off x="5301700" y="489706"/>
            <a:ext cx="2249100" cy="1910769"/>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0" name="Shape 590"/>
        <p:cNvGrpSpPr/>
        <p:nvPr/>
      </p:nvGrpSpPr>
      <p:grpSpPr>
        <a:xfrm>
          <a:off x="0" y="0"/>
          <a:ext cx="0" cy="0"/>
          <a:chOff x="0" y="0"/>
          <a:chExt cx="0" cy="0"/>
        </a:xfrm>
      </p:grpSpPr>
      <p:sp>
        <p:nvSpPr>
          <p:cNvPr id="591" name="Google Shape;591;p70"/>
          <p:cNvSpPr txBox="1"/>
          <p:nvPr>
            <p:ph type="title"/>
          </p:nvPr>
        </p:nvSpPr>
        <p:spPr>
          <a:xfrm>
            <a:off x="774075" y="0"/>
            <a:ext cx="7030500" cy="444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Time domain behavior of SOA cavity</a:t>
            </a:r>
            <a:endParaRPr/>
          </a:p>
        </p:txBody>
      </p:sp>
      <p:sp>
        <p:nvSpPr>
          <p:cNvPr id="592" name="Google Shape;592;p70"/>
          <p:cNvSpPr txBox="1"/>
          <p:nvPr>
            <p:ph idx="1" type="body"/>
          </p:nvPr>
        </p:nvSpPr>
        <p:spPr>
          <a:xfrm>
            <a:off x="774075" y="569025"/>
            <a:ext cx="7560300" cy="396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 create a pulsed laser that has a rep-rate matching the round-trip time in the cavity.</a:t>
            </a:r>
            <a:endParaRPr/>
          </a:p>
          <a:p>
            <a:pPr indent="0" lvl="0" marL="0" rtl="0" algn="l">
              <a:spcBef>
                <a:spcPts val="0"/>
              </a:spcBef>
              <a:spcAft>
                <a:spcPts val="0"/>
              </a:spcAft>
              <a:buNone/>
            </a:pPr>
            <a:r>
              <a:t/>
            </a:r>
            <a:endParaRPr/>
          </a:p>
        </p:txBody>
      </p:sp>
      <p:pic>
        <p:nvPicPr>
          <p:cNvPr id="593" name="Google Shape;593;p70"/>
          <p:cNvPicPr preferRelativeResize="0"/>
          <p:nvPr/>
        </p:nvPicPr>
        <p:blipFill>
          <a:blip r:embed="rId3">
            <a:alphaModFix/>
          </a:blip>
          <a:stretch>
            <a:fillRect/>
          </a:stretch>
        </p:blipFill>
        <p:spPr>
          <a:xfrm>
            <a:off x="774073" y="1685650"/>
            <a:ext cx="2306176" cy="2132999"/>
          </a:xfrm>
          <a:prstGeom prst="rect">
            <a:avLst/>
          </a:prstGeom>
          <a:noFill/>
          <a:ln>
            <a:noFill/>
          </a:ln>
        </p:spPr>
      </p:pic>
      <p:sp>
        <p:nvSpPr>
          <p:cNvPr id="594" name="Google Shape;594;p70"/>
          <p:cNvSpPr txBox="1"/>
          <p:nvPr/>
        </p:nvSpPr>
        <p:spPr>
          <a:xfrm>
            <a:off x="771712" y="1219800"/>
            <a:ext cx="2310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Laser Pulse Train</a:t>
            </a:r>
            <a:endParaRPr/>
          </a:p>
        </p:txBody>
      </p:sp>
      <p:pic>
        <p:nvPicPr>
          <p:cNvPr id="595" name="Google Shape;595;p70"/>
          <p:cNvPicPr preferRelativeResize="0"/>
          <p:nvPr/>
        </p:nvPicPr>
        <p:blipFill>
          <a:blip r:embed="rId4">
            <a:alphaModFix/>
          </a:blip>
          <a:stretch>
            <a:fillRect/>
          </a:stretch>
        </p:blipFill>
        <p:spPr>
          <a:xfrm>
            <a:off x="3284925" y="1662100"/>
            <a:ext cx="2705574" cy="2180102"/>
          </a:xfrm>
          <a:prstGeom prst="rect">
            <a:avLst/>
          </a:prstGeom>
          <a:noFill/>
          <a:ln>
            <a:noFill/>
          </a:ln>
        </p:spPr>
      </p:pic>
      <p:sp>
        <p:nvSpPr>
          <p:cNvPr id="596" name="Google Shape;596;p70"/>
          <p:cNvSpPr txBox="1"/>
          <p:nvPr/>
        </p:nvSpPr>
        <p:spPr>
          <a:xfrm>
            <a:off x="3416562" y="1282775"/>
            <a:ext cx="2310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Power Inside Cavity</a:t>
            </a:r>
            <a:endParaRPr/>
          </a:p>
        </p:txBody>
      </p:sp>
      <p:pic>
        <p:nvPicPr>
          <p:cNvPr id="597" name="Google Shape;597;p70"/>
          <p:cNvPicPr preferRelativeResize="0"/>
          <p:nvPr/>
        </p:nvPicPr>
        <p:blipFill>
          <a:blip r:embed="rId5">
            <a:alphaModFix/>
          </a:blip>
          <a:stretch>
            <a:fillRect/>
          </a:stretch>
        </p:blipFill>
        <p:spPr>
          <a:xfrm>
            <a:off x="6259525" y="1694175"/>
            <a:ext cx="2778574" cy="2166551"/>
          </a:xfrm>
          <a:prstGeom prst="rect">
            <a:avLst/>
          </a:prstGeom>
          <a:noFill/>
          <a:ln>
            <a:noFill/>
          </a:ln>
        </p:spPr>
      </p:pic>
      <p:sp>
        <p:nvSpPr>
          <p:cNvPr id="598" name="Google Shape;598;p70"/>
          <p:cNvSpPr txBox="1"/>
          <p:nvPr/>
        </p:nvSpPr>
        <p:spPr>
          <a:xfrm>
            <a:off x="6493374" y="1282775"/>
            <a:ext cx="2310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Power Leaving Cavity</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pic>
        <p:nvPicPr>
          <p:cNvPr id="156" name="Google Shape;156;p26"/>
          <p:cNvPicPr preferRelativeResize="0"/>
          <p:nvPr/>
        </p:nvPicPr>
        <p:blipFill rotWithShape="1">
          <a:blip r:embed="rId3">
            <a:alphaModFix/>
          </a:blip>
          <a:srcRect b="0" l="0" r="0" t="0"/>
          <a:stretch/>
        </p:blipFill>
        <p:spPr>
          <a:xfrm>
            <a:off x="4572000" y="1755338"/>
            <a:ext cx="4455076" cy="1844775"/>
          </a:xfrm>
          <a:prstGeom prst="rect">
            <a:avLst/>
          </a:prstGeom>
          <a:noFill/>
          <a:ln>
            <a:noFill/>
          </a:ln>
        </p:spPr>
      </p:pic>
      <p:sp>
        <p:nvSpPr>
          <p:cNvPr id="157" name="Google Shape;157;p26"/>
          <p:cNvSpPr txBox="1"/>
          <p:nvPr>
            <p:ph type="title"/>
          </p:nvPr>
        </p:nvSpPr>
        <p:spPr>
          <a:xfrm>
            <a:off x="774075" y="0"/>
            <a:ext cx="7030500" cy="444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What will it look like, how do we model this?</a:t>
            </a:r>
            <a:endParaRPr/>
          </a:p>
        </p:txBody>
      </p:sp>
      <p:sp>
        <p:nvSpPr>
          <p:cNvPr id="158" name="Google Shape;158;p26"/>
          <p:cNvSpPr txBox="1"/>
          <p:nvPr>
            <p:ph idx="1" type="body"/>
          </p:nvPr>
        </p:nvSpPr>
        <p:spPr>
          <a:xfrm>
            <a:off x="774075" y="569025"/>
            <a:ext cx="3574800" cy="396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same fundamental idea, but with a few tweaks to improve output power.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Very critical to getting a power estimate will be having models of the SOA and models of NLA</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To do this, I’ll be using the tools we have built up in Virtuoso to model photonic components</a:t>
            </a:r>
            <a:endParaRPr/>
          </a:p>
        </p:txBody>
      </p:sp>
      <p:sp>
        <p:nvSpPr>
          <p:cNvPr id="159" name="Google Shape;159;p26"/>
          <p:cNvSpPr txBox="1"/>
          <p:nvPr/>
        </p:nvSpPr>
        <p:spPr>
          <a:xfrm>
            <a:off x="4854300" y="4804800"/>
            <a:ext cx="42897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a:t>* </a:t>
            </a:r>
            <a:r>
              <a:rPr lang="en" sz="800"/>
              <a:t>From “</a:t>
            </a:r>
            <a:r>
              <a:rPr lang="en" sz="800">
                <a:solidFill>
                  <a:schemeClr val="dk1"/>
                </a:solidFill>
              </a:rPr>
              <a:t>Widely-Tunable Ring-Resonator Semiconductor Lasers”, Bowers</a:t>
            </a:r>
            <a:endParaRPr sz="1200"/>
          </a:p>
        </p:txBody>
      </p:sp>
      <p:sp>
        <p:nvSpPr>
          <p:cNvPr id="160" name="Google Shape;160;p26"/>
          <p:cNvSpPr/>
          <p:nvPr/>
        </p:nvSpPr>
        <p:spPr>
          <a:xfrm rot="-5400000">
            <a:off x="5102300" y="2688950"/>
            <a:ext cx="147600" cy="529500"/>
          </a:xfrm>
          <a:prstGeom prst="leftBrace">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26"/>
          <p:cNvSpPr txBox="1"/>
          <p:nvPr/>
        </p:nvSpPr>
        <p:spPr>
          <a:xfrm>
            <a:off x="4382150" y="3062375"/>
            <a:ext cx="15879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t>Model of an SOA</a:t>
            </a:r>
            <a:endParaRPr sz="1200"/>
          </a:p>
        </p:txBody>
      </p:sp>
      <p:sp>
        <p:nvSpPr>
          <p:cNvPr id="162" name="Google Shape;162;p26"/>
          <p:cNvSpPr txBox="1"/>
          <p:nvPr/>
        </p:nvSpPr>
        <p:spPr>
          <a:xfrm>
            <a:off x="4356450" y="1243950"/>
            <a:ext cx="15879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t>Tower + Openlight die</a:t>
            </a:r>
            <a:endParaRPr sz="1200"/>
          </a:p>
        </p:txBody>
      </p:sp>
      <p:sp>
        <p:nvSpPr>
          <p:cNvPr id="163" name="Google Shape;163;p26"/>
          <p:cNvSpPr txBox="1"/>
          <p:nvPr/>
        </p:nvSpPr>
        <p:spPr>
          <a:xfrm>
            <a:off x="6608800" y="1336350"/>
            <a:ext cx="15879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t>45CLO die</a:t>
            </a:r>
            <a:endParaRPr sz="1200"/>
          </a:p>
        </p:txBody>
      </p:sp>
      <p:sp>
        <p:nvSpPr>
          <p:cNvPr id="164" name="Google Shape;164;p26"/>
          <p:cNvSpPr txBox="1"/>
          <p:nvPr/>
        </p:nvSpPr>
        <p:spPr>
          <a:xfrm>
            <a:off x="7354800" y="3610525"/>
            <a:ext cx="15879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t>Model of NLA + NLA inside of rings</a:t>
            </a:r>
            <a:endParaRPr sz="1200"/>
          </a:p>
        </p:txBody>
      </p:sp>
      <p:cxnSp>
        <p:nvCxnSpPr>
          <p:cNvPr id="165" name="Google Shape;165;p26"/>
          <p:cNvCxnSpPr/>
          <p:nvPr/>
        </p:nvCxnSpPr>
        <p:spPr>
          <a:xfrm flipH="1" rot="10800000">
            <a:off x="8357100" y="3205875"/>
            <a:ext cx="513900" cy="5139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2" name="Shape 602"/>
        <p:cNvGrpSpPr/>
        <p:nvPr/>
      </p:nvGrpSpPr>
      <p:grpSpPr>
        <a:xfrm>
          <a:off x="0" y="0"/>
          <a:ext cx="0" cy="0"/>
          <a:chOff x="0" y="0"/>
          <a:chExt cx="0" cy="0"/>
        </a:xfrm>
      </p:grpSpPr>
      <p:sp>
        <p:nvSpPr>
          <p:cNvPr id="603" name="Google Shape;603;p71"/>
          <p:cNvSpPr txBox="1"/>
          <p:nvPr>
            <p:ph type="title"/>
          </p:nvPr>
        </p:nvSpPr>
        <p:spPr>
          <a:xfrm>
            <a:off x="774075" y="0"/>
            <a:ext cx="7030500" cy="444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Simulation Method Used</a:t>
            </a:r>
            <a:endParaRPr/>
          </a:p>
        </p:txBody>
      </p:sp>
      <p:sp>
        <p:nvSpPr>
          <p:cNvPr id="604" name="Google Shape;604;p71"/>
          <p:cNvSpPr txBox="1"/>
          <p:nvPr>
            <p:ph idx="1" type="body"/>
          </p:nvPr>
        </p:nvSpPr>
        <p:spPr>
          <a:xfrm>
            <a:off x="774075" y="569025"/>
            <a:ext cx="3798000" cy="396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To make data extraction easy, we use a step function on the seed laser power.</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The seed laser starts at 0W output power and steps to </a:t>
            </a:r>
            <a:r>
              <a:rPr lang="en">
                <a:solidFill>
                  <a:schemeClr val="dk1"/>
                </a:solidFill>
              </a:rPr>
              <a:t>1uW max power after 200fs.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pic>
        <p:nvPicPr>
          <p:cNvPr id="605" name="Google Shape;605;p71"/>
          <p:cNvPicPr preferRelativeResize="0"/>
          <p:nvPr/>
        </p:nvPicPr>
        <p:blipFill>
          <a:blip r:embed="rId3">
            <a:alphaModFix/>
          </a:blip>
          <a:stretch>
            <a:fillRect/>
          </a:stretch>
        </p:blipFill>
        <p:spPr>
          <a:xfrm>
            <a:off x="5457300" y="445653"/>
            <a:ext cx="3363499" cy="2593650"/>
          </a:xfrm>
          <a:prstGeom prst="rect">
            <a:avLst/>
          </a:prstGeom>
          <a:noFill/>
          <a:ln>
            <a:noFill/>
          </a:ln>
        </p:spPr>
      </p:pic>
      <p:sp>
        <p:nvSpPr>
          <p:cNvPr id="606" name="Google Shape;606;p71"/>
          <p:cNvSpPr txBox="1"/>
          <p:nvPr/>
        </p:nvSpPr>
        <p:spPr>
          <a:xfrm>
            <a:off x="7416450" y="1942950"/>
            <a:ext cx="1342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FF0000"/>
                </a:solidFill>
              </a:rPr>
              <a:t>Laser Output</a:t>
            </a:r>
            <a:endParaRPr>
              <a:solidFill>
                <a:srgbClr val="FF0000"/>
              </a:solidFill>
            </a:endParaRPr>
          </a:p>
        </p:txBody>
      </p:sp>
      <p:sp>
        <p:nvSpPr>
          <p:cNvPr id="607" name="Google Shape;607;p71"/>
          <p:cNvSpPr txBox="1"/>
          <p:nvPr/>
        </p:nvSpPr>
        <p:spPr>
          <a:xfrm>
            <a:off x="6571725" y="1306925"/>
            <a:ext cx="2249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00FF00"/>
                </a:solidFill>
              </a:rPr>
              <a:t>After SOA Reverse Wave</a:t>
            </a:r>
            <a:endParaRPr>
              <a:solidFill>
                <a:srgbClr val="00FF00"/>
              </a:solidFill>
            </a:endParaRPr>
          </a:p>
        </p:txBody>
      </p:sp>
      <p:sp>
        <p:nvSpPr>
          <p:cNvPr id="608" name="Google Shape;608;p71"/>
          <p:cNvSpPr txBox="1"/>
          <p:nvPr/>
        </p:nvSpPr>
        <p:spPr>
          <a:xfrm>
            <a:off x="6571725" y="994725"/>
            <a:ext cx="2249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FFFF00"/>
                </a:solidFill>
              </a:rPr>
              <a:t>After SOA Forward Wave</a:t>
            </a:r>
            <a:endParaRPr>
              <a:solidFill>
                <a:srgbClr val="FFFF00"/>
              </a:solidFill>
            </a:endParaRPr>
          </a:p>
        </p:txBody>
      </p:sp>
      <p:pic>
        <p:nvPicPr>
          <p:cNvPr id="609" name="Google Shape;609;p71"/>
          <p:cNvPicPr preferRelativeResize="0"/>
          <p:nvPr/>
        </p:nvPicPr>
        <p:blipFill>
          <a:blip r:embed="rId4">
            <a:alphaModFix/>
          </a:blip>
          <a:stretch>
            <a:fillRect/>
          </a:stretch>
        </p:blipFill>
        <p:spPr>
          <a:xfrm>
            <a:off x="1629115" y="3518125"/>
            <a:ext cx="5885773" cy="1290400"/>
          </a:xfrm>
          <a:prstGeom prst="rect">
            <a:avLst/>
          </a:prstGeom>
          <a:noFill/>
          <a:ln>
            <a:noFill/>
          </a:ln>
        </p:spPr>
      </p:pic>
      <p:sp>
        <p:nvSpPr>
          <p:cNvPr id="610" name="Google Shape;610;p71"/>
          <p:cNvSpPr txBox="1"/>
          <p:nvPr/>
        </p:nvSpPr>
        <p:spPr>
          <a:xfrm>
            <a:off x="1855275" y="4656450"/>
            <a:ext cx="11778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t>T</a:t>
            </a:r>
            <a:r>
              <a:rPr baseline="-25000" lang="en" sz="1200"/>
              <a:t>back</a:t>
            </a:r>
            <a:r>
              <a:rPr lang="en" sz="1200"/>
              <a:t>=0.01</a:t>
            </a:r>
            <a:endParaRPr sz="1200"/>
          </a:p>
        </p:txBody>
      </p:sp>
      <p:sp>
        <p:nvSpPr>
          <p:cNvPr id="611" name="Google Shape;611;p71"/>
          <p:cNvSpPr txBox="1"/>
          <p:nvPr/>
        </p:nvSpPr>
        <p:spPr>
          <a:xfrm>
            <a:off x="4973625" y="4344250"/>
            <a:ext cx="11778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t>Loss=0dB</a:t>
            </a:r>
            <a:endParaRPr sz="1200"/>
          </a:p>
        </p:txBody>
      </p:sp>
      <p:sp>
        <p:nvSpPr>
          <p:cNvPr id="612" name="Google Shape;612;p71"/>
          <p:cNvSpPr txBox="1"/>
          <p:nvPr/>
        </p:nvSpPr>
        <p:spPr>
          <a:xfrm>
            <a:off x="6013000" y="4344250"/>
            <a:ext cx="11778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t>T</a:t>
            </a:r>
            <a:r>
              <a:rPr baseline="-25000" lang="en" sz="1200"/>
              <a:t>front</a:t>
            </a:r>
            <a:r>
              <a:rPr lang="en" sz="1200"/>
              <a:t>=0.2</a:t>
            </a:r>
            <a:endParaRPr sz="1200"/>
          </a:p>
        </p:txBody>
      </p:sp>
      <p:pic>
        <p:nvPicPr>
          <p:cNvPr id="613" name="Google Shape;613;p71"/>
          <p:cNvPicPr preferRelativeResize="0"/>
          <p:nvPr/>
        </p:nvPicPr>
        <p:blipFill>
          <a:blip r:embed="rId5">
            <a:alphaModFix/>
          </a:blip>
          <a:stretch>
            <a:fillRect/>
          </a:stretch>
        </p:blipFill>
        <p:spPr>
          <a:xfrm>
            <a:off x="809963" y="1853875"/>
            <a:ext cx="2083724" cy="1795526"/>
          </a:xfrm>
          <a:prstGeom prst="rect">
            <a:avLst/>
          </a:prstGeom>
          <a:noFill/>
          <a:ln>
            <a:noFill/>
          </a:ln>
        </p:spPr>
      </p:pic>
      <p:pic>
        <p:nvPicPr>
          <p:cNvPr id="614" name="Google Shape;614;p71"/>
          <p:cNvPicPr preferRelativeResize="0"/>
          <p:nvPr/>
        </p:nvPicPr>
        <p:blipFill>
          <a:blip r:embed="rId6">
            <a:alphaModFix/>
          </a:blip>
          <a:stretch>
            <a:fillRect/>
          </a:stretch>
        </p:blipFill>
        <p:spPr>
          <a:xfrm>
            <a:off x="3094249" y="1853874"/>
            <a:ext cx="1782684" cy="1795525"/>
          </a:xfrm>
          <a:prstGeom prst="rect">
            <a:avLst/>
          </a:prstGeom>
          <a:noFill/>
          <a:ln>
            <a:noFill/>
          </a:ln>
        </p:spPr>
      </p:pic>
      <p:sp>
        <p:nvSpPr>
          <p:cNvPr id="615" name="Google Shape;615;p71"/>
          <p:cNvSpPr txBox="1"/>
          <p:nvPr/>
        </p:nvSpPr>
        <p:spPr>
          <a:xfrm>
            <a:off x="1076475" y="1535525"/>
            <a:ext cx="15507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t>Seed laser power</a:t>
            </a:r>
            <a:endParaRPr sz="1200"/>
          </a:p>
        </p:txBody>
      </p:sp>
      <p:sp>
        <p:nvSpPr>
          <p:cNvPr id="616" name="Google Shape;616;p71"/>
          <p:cNvSpPr txBox="1"/>
          <p:nvPr/>
        </p:nvSpPr>
        <p:spPr>
          <a:xfrm>
            <a:off x="3210238" y="1550975"/>
            <a:ext cx="15507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t>SOA Gain (g)</a:t>
            </a:r>
            <a:endParaRPr sz="1200"/>
          </a:p>
        </p:txBody>
      </p:sp>
      <p:sp>
        <p:nvSpPr>
          <p:cNvPr id="617" name="Google Shape;617;p71"/>
          <p:cNvSpPr txBox="1"/>
          <p:nvPr/>
        </p:nvSpPr>
        <p:spPr>
          <a:xfrm>
            <a:off x="3562825" y="2746800"/>
            <a:ext cx="13854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rgbClr val="FF0000"/>
                </a:solidFill>
              </a:rPr>
              <a:t>Saturates at g=1.12=(R</a:t>
            </a:r>
            <a:r>
              <a:rPr baseline="-25000" lang="en" sz="1000">
                <a:solidFill>
                  <a:srgbClr val="FF0000"/>
                </a:solidFill>
              </a:rPr>
              <a:t>front</a:t>
            </a:r>
            <a:r>
              <a:rPr lang="en" sz="1000">
                <a:solidFill>
                  <a:srgbClr val="FF0000"/>
                </a:solidFill>
              </a:rPr>
              <a:t>R</a:t>
            </a:r>
            <a:r>
              <a:rPr baseline="-25000" lang="en" sz="1000">
                <a:solidFill>
                  <a:srgbClr val="FF0000"/>
                </a:solidFill>
              </a:rPr>
              <a:t>back</a:t>
            </a:r>
            <a:r>
              <a:rPr lang="en" sz="1000">
                <a:solidFill>
                  <a:srgbClr val="FF0000"/>
                </a:solidFill>
              </a:rPr>
              <a:t>)</a:t>
            </a:r>
            <a:r>
              <a:rPr baseline="30000" lang="en" sz="1000">
                <a:solidFill>
                  <a:srgbClr val="FF0000"/>
                </a:solidFill>
              </a:rPr>
              <a:t>-1/2</a:t>
            </a:r>
            <a:endParaRPr baseline="30000" sz="1000">
              <a:solidFill>
                <a:srgbClr val="FF0000"/>
              </a:solidFill>
            </a:endParaRPr>
          </a:p>
        </p:txBody>
      </p:sp>
      <p:sp>
        <p:nvSpPr>
          <p:cNvPr id="618" name="Google Shape;618;p71"/>
          <p:cNvSpPr txBox="1"/>
          <p:nvPr/>
        </p:nvSpPr>
        <p:spPr>
          <a:xfrm>
            <a:off x="3563773" y="1873900"/>
            <a:ext cx="13422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rgbClr val="FF0000"/>
                </a:solidFill>
              </a:rPr>
              <a:t>Starts at g=g</a:t>
            </a:r>
            <a:r>
              <a:rPr baseline="-25000" lang="en" sz="1000">
                <a:solidFill>
                  <a:srgbClr val="FF0000"/>
                </a:solidFill>
              </a:rPr>
              <a:t>0</a:t>
            </a:r>
            <a:endParaRPr baseline="-25000" sz="1000">
              <a:solidFill>
                <a:srgbClr val="FF0000"/>
              </a:solidFill>
            </a:endParaRPr>
          </a:p>
        </p:txBody>
      </p:sp>
      <p:cxnSp>
        <p:nvCxnSpPr>
          <p:cNvPr id="619" name="Google Shape;619;p71"/>
          <p:cNvCxnSpPr/>
          <p:nvPr/>
        </p:nvCxnSpPr>
        <p:spPr>
          <a:xfrm rot="10800000">
            <a:off x="3582246" y="2058550"/>
            <a:ext cx="173700" cy="0"/>
          </a:xfrm>
          <a:prstGeom prst="straightConnector1">
            <a:avLst/>
          </a:prstGeom>
          <a:noFill/>
          <a:ln cap="flat" cmpd="sng" w="9525">
            <a:solidFill>
              <a:srgbClr val="FF0000"/>
            </a:solidFill>
            <a:prstDash val="solid"/>
            <a:round/>
            <a:headEnd len="med" w="med" type="none"/>
            <a:tailEnd len="med" w="med" type="triangle"/>
          </a:ln>
        </p:spPr>
      </p:cxnSp>
      <p:sp>
        <p:nvSpPr>
          <p:cNvPr id="620" name="Google Shape;620;p71"/>
          <p:cNvSpPr txBox="1"/>
          <p:nvPr/>
        </p:nvSpPr>
        <p:spPr>
          <a:xfrm>
            <a:off x="3459850" y="4344250"/>
            <a:ext cx="11778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t>T=50℃</a:t>
            </a:r>
            <a:endParaRPr sz="1200"/>
          </a:p>
          <a:p>
            <a:pPr indent="0" lvl="0" marL="0" rtl="0" algn="ctr">
              <a:spcBef>
                <a:spcPts val="0"/>
              </a:spcBef>
              <a:spcAft>
                <a:spcPts val="0"/>
              </a:spcAft>
              <a:buNone/>
            </a:pPr>
            <a:r>
              <a:rPr lang="en" sz="1200"/>
              <a:t>J=7kA/cm</a:t>
            </a:r>
            <a:r>
              <a:rPr baseline="30000" lang="en" sz="1200"/>
              <a:t>2</a:t>
            </a:r>
            <a:endParaRPr baseline="30000" sz="1200"/>
          </a:p>
          <a:p>
            <a:pPr indent="0" lvl="0" marL="0" rtl="0" algn="ctr">
              <a:spcBef>
                <a:spcPts val="0"/>
              </a:spcBef>
              <a:spcAft>
                <a:spcPts val="0"/>
              </a:spcAft>
              <a:buNone/>
            </a:pPr>
            <a:r>
              <a:rPr lang="en" sz="1200"/>
              <a:t>L=400um</a:t>
            </a:r>
            <a:endParaRPr sz="1200"/>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4" name="Shape 624"/>
        <p:cNvGrpSpPr/>
        <p:nvPr/>
      </p:nvGrpSpPr>
      <p:grpSpPr>
        <a:xfrm>
          <a:off x="0" y="0"/>
          <a:ext cx="0" cy="0"/>
          <a:chOff x="0" y="0"/>
          <a:chExt cx="0" cy="0"/>
        </a:xfrm>
      </p:grpSpPr>
      <p:sp>
        <p:nvSpPr>
          <p:cNvPr id="625" name="Google Shape;625;p72"/>
          <p:cNvSpPr txBox="1"/>
          <p:nvPr>
            <p:ph type="title"/>
          </p:nvPr>
        </p:nvSpPr>
        <p:spPr>
          <a:xfrm>
            <a:off x="774075" y="0"/>
            <a:ext cx="7030500" cy="444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Laser Output Power vs Added Loss</a:t>
            </a:r>
            <a:endParaRPr/>
          </a:p>
        </p:txBody>
      </p:sp>
      <p:sp>
        <p:nvSpPr>
          <p:cNvPr id="626" name="Google Shape;626;p72"/>
          <p:cNvSpPr txBox="1"/>
          <p:nvPr>
            <p:ph idx="1" type="body"/>
          </p:nvPr>
        </p:nvSpPr>
        <p:spPr>
          <a:xfrm>
            <a:off x="774075" y="569025"/>
            <a:ext cx="3798000" cy="283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Sweep front mirror reflectivity/transmission as well as sweep internal cavity loss.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Optimal reflectivity decreases with increasing loss.</a:t>
            </a:r>
            <a:endParaRPr/>
          </a:p>
        </p:txBody>
      </p:sp>
      <p:pic>
        <p:nvPicPr>
          <p:cNvPr id="627" name="Google Shape;627;p72"/>
          <p:cNvPicPr preferRelativeResize="0"/>
          <p:nvPr/>
        </p:nvPicPr>
        <p:blipFill>
          <a:blip r:embed="rId3">
            <a:alphaModFix/>
          </a:blip>
          <a:stretch>
            <a:fillRect/>
          </a:stretch>
        </p:blipFill>
        <p:spPr>
          <a:xfrm>
            <a:off x="5094388" y="569025"/>
            <a:ext cx="3252924" cy="2034074"/>
          </a:xfrm>
          <a:prstGeom prst="rect">
            <a:avLst/>
          </a:prstGeom>
          <a:noFill/>
          <a:ln>
            <a:noFill/>
          </a:ln>
        </p:spPr>
      </p:pic>
      <p:pic>
        <p:nvPicPr>
          <p:cNvPr id="628" name="Google Shape;628;p72"/>
          <p:cNvPicPr preferRelativeResize="0"/>
          <p:nvPr/>
        </p:nvPicPr>
        <p:blipFill>
          <a:blip r:embed="rId4">
            <a:alphaModFix/>
          </a:blip>
          <a:stretch>
            <a:fillRect/>
          </a:stretch>
        </p:blipFill>
        <p:spPr>
          <a:xfrm>
            <a:off x="5107325" y="2571750"/>
            <a:ext cx="3227060" cy="2034074"/>
          </a:xfrm>
          <a:prstGeom prst="rect">
            <a:avLst/>
          </a:prstGeom>
          <a:noFill/>
          <a:ln>
            <a:noFill/>
          </a:ln>
        </p:spPr>
      </p:pic>
      <p:pic>
        <p:nvPicPr>
          <p:cNvPr id="629" name="Google Shape;629;p72"/>
          <p:cNvPicPr preferRelativeResize="0"/>
          <p:nvPr/>
        </p:nvPicPr>
        <p:blipFill>
          <a:blip r:embed="rId5">
            <a:alphaModFix/>
          </a:blip>
          <a:stretch>
            <a:fillRect/>
          </a:stretch>
        </p:blipFill>
        <p:spPr>
          <a:xfrm>
            <a:off x="840397" y="3625281"/>
            <a:ext cx="4133074" cy="906137"/>
          </a:xfrm>
          <a:prstGeom prst="rect">
            <a:avLst/>
          </a:prstGeom>
          <a:noFill/>
          <a:ln>
            <a:noFill/>
          </a:ln>
        </p:spPr>
      </p:pic>
      <p:sp>
        <p:nvSpPr>
          <p:cNvPr id="630" name="Google Shape;630;p72"/>
          <p:cNvSpPr txBox="1"/>
          <p:nvPr/>
        </p:nvSpPr>
        <p:spPr>
          <a:xfrm>
            <a:off x="774075" y="4531425"/>
            <a:ext cx="11778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t>T</a:t>
            </a:r>
            <a:r>
              <a:rPr baseline="-25000" lang="en" sz="1200"/>
              <a:t>back</a:t>
            </a:r>
            <a:r>
              <a:rPr lang="en" sz="1200"/>
              <a:t>=0.01</a:t>
            </a:r>
            <a:endParaRPr sz="1200"/>
          </a:p>
        </p:txBody>
      </p:sp>
      <p:sp>
        <p:nvSpPr>
          <p:cNvPr id="631" name="Google Shape;631;p72"/>
          <p:cNvSpPr txBox="1"/>
          <p:nvPr/>
        </p:nvSpPr>
        <p:spPr>
          <a:xfrm>
            <a:off x="3000181" y="4251225"/>
            <a:ext cx="11778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t>Sweep Loss</a:t>
            </a:r>
            <a:endParaRPr sz="1200"/>
          </a:p>
        </p:txBody>
      </p:sp>
      <p:sp>
        <p:nvSpPr>
          <p:cNvPr id="632" name="Google Shape;632;p72"/>
          <p:cNvSpPr txBox="1"/>
          <p:nvPr/>
        </p:nvSpPr>
        <p:spPr>
          <a:xfrm>
            <a:off x="3860800" y="3404125"/>
            <a:ext cx="11778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t>Sweep </a:t>
            </a:r>
            <a:r>
              <a:rPr lang="en" sz="1200"/>
              <a:t>T</a:t>
            </a:r>
            <a:r>
              <a:rPr baseline="-25000" lang="en" sz="1200"/>
              <a:t>front</a:t>
            </a:r>
            <a:endParaRPr sz="1200"/>
          </a:p>
        </p:txBody>
      </p:sp>
      <p:sp>
        <p:nvSpPr>
          <p:cNvPr id="633" name="Google Shape;633;p72"/>
          <p:cNvSpPr txBox="1"/>
          <p:nvPr/>
        </p:nvSpPr>
        <p:spPr>
          <a:xfrm>
            <a:off x="1915700" y="4251225"/>
            <a:ext cx="11778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t>T=50℃</a:t>
            </a:r>
            <a:endParaRPr sz="1200"/>
          </a:p>
          <a:p>
            <a:pPr indent="0" lvl="0" marL="0" rtl="0" algn="ctr">
              <a:spcBef>
                <a:spcPts val="0"/>
              </a:spcBef>
              <a:spcAft>
                <a:spcPts val="0"/>
              </a:spcAft>
              <a:buNone/>
            </a:pPr>
            <a:r>
              <a:rPr lang="en" sz="1200"/>
              <a:t>J=7kA/cm</a:t>
            </a:r>
            <a:r>
              <a:rPr baseline="30000" lang="en" sz="1200"/>
              <a:t>2</a:t>
            </a:r>
            <a:endParaRPr baseline="30000" sz="1200"/>
          </a:p>
          <a:p>
            <a:pPr indent="0" lvl="0" marL="0" rtl="0" algn="ctr">
              <a:spcBef>
                <a:spcPts val="0"/>
              </a:spcBef>
              <a:spcAft>
                <a:spcPts val="0"/>
              </a:spcAft>
              <a:buNone/>
            </a:pPr>
            <a:r>
              <a:rPr lang="en" sz="1200"/>
              <a:t>L=400um</a:t>
            </a:r>
            <a:endParaRPr sz="1200"/>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7" name="Shape 637"/>
        <p:cNvGrpSpPr/>
        <p:nvPr/>
      </p:nvGrpSpPr>
      <p:grpSpPr>
        <a:xfrm>
          <a:off x="0" y="0"/>
          <a:ext cx="0" cy="0"/>
          <a:chOff x="0" y="0"/>
          <a:chExt cx="0" cy="0"/>
        </a:xfrm>
      </p:grpSpPr>
      <p:pic>
        <p:nvPicPr>
          <p:cNvPr id="638" name="Google Shape;638;p73"/>
          <p:cNvPicPr preferRelativeResize="0"/>
          <p:nvPr/>
        </p:nvPicPr>
        <p:blipFill>
          <a:blip r:embed="rId3">
            <a:alphaModFix/>
          </a:blip>
          <a:stretch>
            <a:fillRect/>
          </a:stretch>
        </p:blipFill>
        <p:spPr>
          <a:xfrm>
            <a:off x="1816288" y="2941575"/>
            <a:ext cx="5475876" cy="1818172"/>
          </a:xfrm>
          <a:prstGeom prst="rect">
            <a:avLst/>
          </a:prstGeom>
          <a:noFill/>
          <a:ln>
            <a:noFill/>
          </a:ln>
        </p:spPr>
      </p:pic>
      <p:sp>
        <p:nvSpPr>
          <p:cNvPr id="639" name="Google Shape;639;p73"/>
          <p:cNvSpPr txBox="1"/>
          <p:nvPr>
            <p:ph type="title"/>
          </p:nvPr>
        </p:nvSpPr>
        <p:spPr>
          <a:xfrm>
            <a:off x="774075" y="0"/>
            <a:ext cx="7030500" cy="444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Adding in Vernier Rings + NLA</a:t>
            </a:r>
            <a:endParaRPr/>
          </a:p>
        </p:txBody>
      </p:sp>
      <p:sp>
        <p:nvSpPr>
          <p:cNvPr id="640" name="Google Shape;640;p73"/>
          <p:cNvSpPr txBox="1"/>
          <p:nvPr>
            <p:ph idx="1" type="body"/>
          </p:nvPr>
        </p:nvSpPr>
        <p:spPr>
          <a:xfrm>
            <a:off x="774075" y="569025"/>
            <a:ext cx="7560300" cy="396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641" name="Google Shape;641;p73"/>
          <p:cNvPicPr preferRelativeResize="0"/>
          <p:nvPr/>
        </p:nvPicPr>
        <p:blipFill>
          <a:blip r:embed="rId4">
            <a:alphaModFix/>
          </a:blip>
          <a:stretch>
            <a:fillRect/>
          </a:stretch>
        </p:blipFill>
        <p:spPr>
          <a:xfrm>
            <a:off x="1745575" y="569025"/>
            <a:ext cx="5617299" cy="2372550"/>
          </a:xfrm>
          <a:prstGeom prst="rect">
            <a:avLst/>
          </a:prstGeom>
          <a:noFill/>
          <a:ln>
            <a:noFill/>
          </a:ln>
        </p:spPr>
      </p:pic>
      <p:sp>
        <p:nvSpPr>
          <p:cNvPr id="642" name="Google Shape;642;p73"/>
          <p:cNvSpPr txBox="1"/>
          <p:nvPr/>
        </p:nvSpPr>
        <p:spPr>
          <a:xfrm>
            <a:off x="1945700" y="3573600"/>
            <a:ext cx="11778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t>Tunable Reflector</a:t>
            </a:r>
            <a:endParaRPr sz="1200"/>
          </a:p>
        </p:txBody>
      </p:sp>
      <p:sp>
        <p:nvSpPr>
          <p:cNvPr id="643" name="Google Shape;643;p73"/>
          <p:cNvSpPr txBox="1"/>
          <p:nvPr/>
        </p:nvSpPr>
        <p:spPr>
          <a:xfrm>
            <a:off x="6012050" y="2846775"/>
            <a:ext cx="11778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t>Tunable Reflector</a:t>
            </a:r>
            <a:endParaRPr sz="1200"/>
          </a:p>
        </p:txBody>
      </p:sp>
      <p:sp>
        <p:nvSpPr>
          <p:cNvPr id="644" name="Google Shape;644;p73"/>
          <p:cNvSpPr txBox="1"/>
          <p:nvPr/>
        </p:nvSpPr>
        <p:spPr>
          <a:xfrm>
            <a:off x="5222075" y="4205650"/>
            <a:ext cx="11778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t>Vernier Rings</a:t>
            </a:r>
            <a:endParaRPr sz="1200"/>
          </a:p>
        </p:txBody>
      </p:sp>
      <p:sp>
        <p:nvSpPr>
          <p:cNvPr id="645" name="Google Shape;645;p73"/>
          <p:cNvSpPr txBox="1"/>
          <p:nvPr/>
        </p:nvSpPr>
        <p:spPr>
          <a:xfrm>
            <a:off x="4434377" y="4261650"/>
            <a:ext cx="11778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t>Phase</a:t>
            </a:r>
            <a:endParaRPr sz="1200"/>
          </a:p>
          <a:p>
            <a:pPr indent="0" lvl="0" marL="0" rtl="0" algn="ctr">
              <a:spcBef>
                <a:spcPts val="0"/>
              </a:spcBef>
              <a:spcAft>
                <a:spcPts val="0"/>
              </a:spcAft>
              <a:buNone/>
            </a:pPr>
            <a:r>
              <a:rPr lang="en" sz="1200"/>
              <a:t>Shifter</a:t>
            </a:r>
            <a:endParaRPr sz="1200"/>
          </a:p>
        </p:txBody>
      </p:sp>
      <p:sp>
        <p:nvSpPr>
          <p:cNvPr id="646" name="Google Shape;646;p73"/>
          <p:cNvSpPr txBox="1"/>
          <p:nvPr/>
        </p:nvSpPr>
        <p:spPr>
          <a:xfrm>
            <a:off x="3644612" y="3758400"/>
            <a:ext cx="11778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t>SOA</a:t>
            </a:r>
            <a:endParaRPr sz="1200"/>
          </a:p>
        </p:txBody>
      </p:sp>
      <p:sp>
        <p:nvSpPr>
          <p:cNvPr id="647" name="Google Shape;647;p73"/>
          <p:cNvSpPr txBox="1"/>
          <p:nvPr/>
        </p:nvSpPr>
        <p:spPr>
          <a:xfrm>
            <a:off x="2430000" y="4759750"/>
            <a:ext cx="15729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t>Seed light source</a:t>
            </a:r>
            <a:endParaRPr sz="1200"/>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1" name="Shape 651"/>
        <p:cNvGrpSpPr/>
        <p:nvPr/>
      </p:nvGrpSpPr>
      <p:grpSpPr>
        <a:xfrm>
          <a:off x="0" y="0"/>
          <a:ext cx="0" cy="0"/>
          <a:chOff x="0" y="0"/>
          <a:chExt cx="0" cy="0"/>
        </a:xfrm>
      </p:grpSpPr>
      <p:sp>
        <p:nvSpPr>
          <p:cNvPr id="652" name="Google Shape;652;p74"/>
          <p:cNvSpPr txBox="1"/>
          <p:nvPr>
            <p:ph type="title"/>
          </p:nvPr>
        </p:nvSpPr>
        <p:spPr>
          <a:xfrm>
            <a:off x="774075" y="0"/>
            <a:ext cx="7030500" cy="444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rPr>
              <a:t>NLA loss in Si CRR</a:t>
            </a:r>
            <a:endParaRPr/>
          </a:p>
        </p:txBody>
      </p:sp>
      <p:sp>
        <p:nvSpPr>
          <p:cNvPr id="653" name="Google Shape;653;p74"/>
          <p:cNvSpPr txBox="1"/>
          <p:nvPr>
            <p:ph idx="1" type="body"/>
          </p:nvPr>
        </p:nvSpPr>
        <p:spPr>
          <a:xfrm>
            <a:off x="708700" y="590550"/>
            <a:ext cx="3763800" cy="117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5.218</a:t>
            </a:r>
            <a:r>
              <a:rPr lang="en"/>
              <a:t>um radius CRR rings</a:t>
            </a:r>
            <a:endParaRPr/>
          </a:p>
          <a:p>
            <a:pPr indent="0" lvl="0" marL="0" rtl="0" algn="l">
              <a:spcBef>
                <a:spcPts val="0"/>
              </a:spcBef>
              <a:spcAft>
                <a:spcPts val="0"/>
              </a:spcAft>
              <a:buNone/>
            </a:pPr>
            <a:r>
              <a:rPr lang="en"/>
              <a:t>All coupling coefficients are 0.5</a:t>
            </a:r>
            <a:endParaRPr/>
          </a:p>
          <a:p>
            <a:pPr indent="0" lvl="0" marL="0" rtl="0" algn="l">
              <a:spcBef>
                <a:spcPts val="0"/>
              </a:spcBef>
              <a:spcAft>
                <a:spcPts val="0"/>
              </a:spcAft>
              <a:buNone/>
            </a:pPr>
            <a:r>
              <a:rPr lang="en"/>
              <a:t>Loss can reach up to ~10dB at 100mW input powers.</a:t>
            </a:r>
            <a:endParaRPr/>
          </a:p>
          <a:p>
            <a:pPr indent="0" lvl="0" marL="0" rtl="0" algn="l">
              <a:spcBef>
                <a:spcPts val="0"/>
              </a:spcBef>
              <a:spcAft>
                <a:spcPts val="0"/>
              </a:spcAft>
              <a:buNone/>
            </a:pPr>
            <a:r>
              <a:rPr lang="en"/>
              <a:t>Idea: Engineer ring radius to decrease NLA</a:t>
            </a:r>
            <a:endParaRPr/>
          </a:p>
        </p:txBody>
      </p:sp>
      <p:sp>
        <p:nvSpPr>
          <p:cNvPr id="654" name="Google Shape;654;p74"/>
          <p:cNvSpPr txBox="1"/>
          <p:nvPr/>
        </p:nvSpPr>
        <p:spPr>
          <a:xfrm rot="-5400000">
            <a:off x="4494512" y="3595888"/>
            <a:ext cx="11778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t>Loss (dB)</a:t>
            </a:r>
            <a:endParaRPr sz="1200"/>
          </a:p>
        </p:txBody>
      </p:sp>
      <p:sp>
        <p:nvSpPr>
          <p:cNvPr id="655" name="Google Shape;655;p74"/>
          <p:cNvSpPr txBox="1"/>
          <p:nvPr/>
        </p:nvSpPr>
        <p:spPr>
          <a:xfrm>
            <a:off x="5550291" y="4699225"/>
            <a:ext cx="20199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t>Input Power (mW)</a:t>
            </a:r>
            <a:endParaRPr sz="1200"/>
          </a:p>
        </p:txBody>
      </p:sp>
      <p:sp>
        <p:nvSpPr>
          <p:cNvPr id="656" name="Google Shape;656;p74"/>
          <p:cNvSpPr txBox="1"/>
          <p:nvPr/>
        </p:nvSpPr>
        <p:spPr>
          <a:xfrm rot="-5400000">
            <a:off x="4305200" y="1154213"/>
            <a:ext cx="15564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t>Output Power (mW)</a:t>
            </a:r>
            <a:endParaRPr sz="1200"/>
          </a:p>
        </p:txBody>
      </p:sp>
      <p:sp>
        <p:nvSpPr>
          <p:cNvPr id="657" name="Google Shape;657;p74"/>
          <p:cNvSpPr txBox="1"/>
          <p:nvPr/>
        </p:nvSpPr>
        <p:spPr>
          <a:xfrm>
            <a:off x="5550291" y="2272656"/>
            <a:ext cx="20199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t>Input Power (mW)</a:t>
            </a:r>
            <a:endParaRPr sz="1200"/>
          </a:p>
        </p:txBody>
      </p:sp>
      <p:pic>
        <p:nvPicPr>
          <p:cNvPr id="658" name="Google Shape;658;p74"/>
          <p:cNvPicPr preferRelativeResize="0"/>
          <p:nvPr/>
        </p:nvPicPr>
        <p:blipFill>
          <a:blip r:embed="rId3">
            <a:alphaModFix/>
          </a:blip>
          <a:stretch>
            <a:fillRect/>
          </a:stretch>
        </p:blipFill>
        <p:spPr>
          <a:xfrm>
            <a:off x="5313300" y="416211"/>
            <a:ext cx="2493900" cy="1845314"/>
          </a:xfrm>
          <a:prstGeom prst="rect">
            <a:avLst/>
          </a:prstGeom>
          <a:noFill/>
          <a:ln>
            <a:noFill/>
          </a:ln>
        </p:spPr>
      </p:pic>
      <p:sp>
        <p:nvSpPr>
          <p:cNvPr id="659" name="Google Shape;659;p74"/>
          <p:cNvSpPr txBox="1"/>
          <p:nvPr/>
        </p:nvSpPr>
        <p:spPr>
          <a:xfrm>
            <a:off x="6197925" y="715050"/>
            <a:ext cx="15318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FF0000"/>
                </a:solidFill>
              </a:rPr>
              <a:t>After both rings</a:t>
            </a:r>
            <a:endParaRPr>
              <a:solidFill>
                <a:srgbClr val="FF0000"/>
              </a:solidFill>
            </a:endParaRPr>
          </a:p>
        </p:txBody>
      </p:sp>
      <p:sp>
        <p:nvSpPr>
          <p:cNvPr id="660" name="Google Shape;660;p74"/>
          <p:cNvSpPr txBox="1"/>
          <p:nvPr/>
        </p:nvSpPr>
        <p:spPr>
          <a:xfrm>
            <a:off x="5054700" y="416200"/>
            <a:ext cx="2249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FFFF00"/>
                </a:solidFill>
              </a:rPr>
              <a:t>Between one ring</a:t>
            </a:r>
            <a:endParaRPr>
              <a:solidFill>
                <a:srgbClr val="FFFF00"/>
              </a:solidFill>
            </a:endParaRPr>
          </a:p>
        </p:txBody>
      </p:sp>
      <p:pic>
        <p:nvPicPr>
          <p:cNvPr id="661" name="Google Shape;661;p74"/>
          <p:cNvPicPr preferRelativeResize="0"/>
          <p:nvPr/>
        </p:nvPicPr>
        <p:blipFill>
          <a:blip r:embed="rId4">
            <a:alphaModFix/>
          </a:blip>
          <a:stretch>
            <a:fillRect/>
          </a:stretch>
        </p:blipFill>
        <p:spPr>
          <a:xfrm>
            <a:off x="5313298" y="2841525"/>
            <a:ext cx="2416425" cy="1878043"/>
          </a:xfrm>
          <a:prstGeom prst="rect">
            <a:avLst/>
          </a:prstGeom>
          <a:noFill/>
          <a:ln>
            <a:noFill/>
          </a:ln>
        </p:spPr>
      </p:pic>
      <p:pic>
        <p:nvPicPr>
          <p:cNvPr id="662" name="Google Shape;662;p74"/>
          <p:cNvPicPr preferRelativeResize="0"/>
          <p:nvPr/>
        </p:nvPicPr>
        <p:blipFill>
          <a:blip r:embed="rId5">
            <a:alphaModFix/>
          </a:blip>
          <a:stretch>
            <a:fillRect/>
          </a:stretch>
        </p:blipFill>
        <p:spPr>
          <a:xfrm>
            <a:off x="801923" y="2070301"/>
            <a:ext cx="3724900" cy="2669975"/>
          </a:xfrm>
          <a:prstGeom prst="rect">
            <a:avLst/>
          </a:prstGeom>
          <a:noFill/>
          <a:ln>
            <a:noFill/>
          </a:ln>
        </p:spPr>
      </p:pic>
      <p:sp>
        <p:nvSpPr>
          <p:cNvPr id="663" name="Google Shape;663;p74"/>
          <p:cNvSpPr txBox="1"/>
          <p:nvPr/>
        </p:nvSpPr>
        <p:spPr>
          <a:xfrm>
            <a:off x="6038400" y="2841525"/>
            <a:ext cx="15318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FF0000"/>
                </a:solidFill>
              </a:rPr>
              <a:t>loss = 28mdB @ </a:t>
            </a:r>
            <a:r>
              <a:rPr lang="en">
                <a:solidFill>
                  <a:srgbClr val="FF0000"/>
                </a:solidFill>
              </a:rPr>
              <a:t>P</a:t>
            </a:r>
            <a:r>
              <a:rPr baseline="-25000" lang="en">
                <a:solidFill>
                  <a:srgbClr val="FF0000"/>
                </a:solidFill>
              </a:rPr>
              <a:t>in</a:t>
            </a:r>
            <a:r>
              <a:rPr lang="en">
                <a:solidFill>
                  <a:srgbClr val="FF0000"/>
                </a:solidFill>
              </a:rPr>
              <a:t>=0</a:t>
            </a:r>
            <a:endParaRPr>
              <a:solidFill>
                <a:srgbClr val="FF0000"/>
              </a:solidFill>
            </a:endParaRPr>
          </a:p>
        </p:txBody>
      </p:sp>
      <p:cxnSp>
        <p:nvCxnSpPr>
          <p:cNvPr id="664" name="Google Shape;664;p74"/>
          <p:cNvCxnSpPr>
            <a:stCxn id="663" idx="1"/>
          </p:cNvCxnSpPr>
          <p:nvPr/>
        </p:nvCxnSpPr>
        <p:spPr>
          <a:xfrm rot="10800000">
            <a:off x="5714700" y="3001425"/>
            <a:ext cx="323700" cy="147900"/>
          </a:xfrm>
          <a:prstGeom prst="straightConnector1">
            <a:avLst/>
          </a:prstGeom>
          <a:noFill/>
          <a:ln cap="flat" cmpd="sng" w="9525">
            <a:solidFill>
              <a:srgbClr val="FF0000"/>
            </a:solidFill>
            <a:prstDash val="solid"/>
            <a:round/>
            <a:headEnd len="med" w="med" type="none"/>
            <a:tailEnd len="med" w="med" type="triangle"/>
          </a:ln>
        </p:spPr>
      </p:cxnSp>
      <p:cxnSp>
        <p:nvCxnSpPr>
          <p:cNvPr id="665" name="Google Shape;665;p74"/>
          <p:cNvCxnSpPr/>
          <p:nvPr/>
        </p:nvCxnSpPr>
        <p:spPr>
          <a:xfrm rot="5400000">
            <a:off x="2538100" y="1536375"/>
            <a:ext cx="2139300" cy="1906800"/>
          </a:xfrm>
          <a:prstGeom prst="bentConnector3">
            <a:avLst>
              <a:gd fmla="val 50000" name="adj1"/>
            </a:avLst>
          </a:prstGeom>
          <a:noFill/>
          <a:ln cap="flat" cmpd="sng" w="28575">
            <a:solidFill>
              <a:srgbClr val="FFFF00"/>
            </a:solidFill>
            <a:prstDash val="solid"/>
            <a:round/>
            <a:headEnd len="med" w="med" type="none"/>
            <a:tailEnd len="med" w="med" type="triangle"/>
          </a:ln>
        </p:spPr>
      </p:cxnSp>
      <p:cxnSp>
        <p:nvCxnSpPr>
          <p:cNvPr id="666" name="Google Shape;666;p74"/>
          <p:cNvCxnSpPr/>
          <p:nvPr/>
        </p:nvCxnSpPr>
        <p:spPr>
          <a:xfrm flipH="1">
            <a:off x="4533150" y="590550"/>
            <a:ext cx="902400" cy="810900"/>
          </a:xfrm>
          <a:prstGeom prst="bentConnector3">
            <a:avLst>
              <a:gd fmla="val 98958" name="adj1"/>
            </a:avLst>
          </a:prstGeom>
          <a:noFill/>
          <a:ln cap="flat" cmpd="sng" w="28575">
            <a:solidFill>
              <a:srgbClr val="FFFF00"/>
            </a:solidFill>
            <a:prstDash val="solid"/>
            <a:round/>
            <a:headEnd len="med" w="med" type="none"/>
            <a:tailEnd len="med" w="med" type="none"/>
          </a:ln>
        </p:spPr>
      </p:cxn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0" name="Shape 670"/>
        <p:cNvGrpSpPr/>
        <p:nvPr/>
      </p:nvGrpSpPr>
      <p:grpSpPr>
        <a:xfrm>
          <a:off x="0" y="0"/>
          <a:ext cx="0" cy="0"/>
          <a:chOff x="0" y="0"/>
          <a:chExt cx="0" cy="0"/>
        </a:xfrm>
      </p:grpSpPr>
      <p:sp>
        <p:nvSpPr>
          <p:cNvPr id="671" name="Google Shape;671;p75"/>
          <p:cNvSpPr txBox="1"/>
          <p:nvPr>
            <p:ph type="title"/>
          </p:nvPr>
        </p:nvSpPr>
        <p:spPr>
          <a:xfrm>
            <a:off x="774075" y="0"/>
            <a:ext cx="7030500" cy="444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NLA loss in Si CRR at larger radius</a:t>
            </a:r>
            <a:endParaRPr/>
          </a:p>
        </p:txBody>
      </p:sp>
      <p:sp>
        <p:nvSpPr>
          <p:cNvPr id="672" name="Google Shape;672;p75"/>
          <p:cNvSpPr txBox="1"/>
          <p:nvPr>
            <p:ph idx="1" type="body"/>
          </p:nvPr>
        </p:nvSpPr>
        <p:spPr>
          <a:xfrm>
            <a:off x="708700" y="590550"/>
            <a:ext cx="3763800" cy="94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20um radius CRR rings</a:t>
            </a:r>
            <a:endParaRPr/>
          </a:p>
          <a:p>
            <a:pPr indent="0" lvl="0" marL="0" rtl="0" algn="l">
              <a:spcBef>
                <a:spcPts val="0"/>
              </a:spcBef>
              <a:spcAft>
                <a:spcPts val="0"/>
              </a:spcAft>
              <a:buNone/>
            </a:pPr>
            <a:r>
              <a:rPr lang="en"/>
              <a:t>NLA loss </a:t>
            </a:r>
            <a:endParaRPr/>
          </a:p>
          <a:p>
            <a:pPr indent="0" lvl="0" marL="0" rtl="0" algn="l">
              <a:spcBef>
                <a:spcPts val="0"/>
              </a:spcBef>
              <a:spcAft>
                <a:spcPts val="0"/>
              </a:spcAft>
              <a:buNone/>
            </a:pPr>
            <a:r>
              <a:rPr lang="en"/>
              <a:t>All coupling coefficients are 0.5</a:t>
            </a:r>
            <a:endParaRPr/>
          </a:p>
          <a:p>
            <a:pPr indent="0" lvl="0" marL="0" rtl="0" algn="l">
              <a:spcBef>
                <a:spcPts val="0"/>
              </a:spcBef>
              <a:spcAft>
                <a:spcPts val="0"/>
              </a:spcAft>
              <a:buNone/>
            </a:pPr>
            <a:r>
              <a:rPr lang="en"/>
              <a:t>Loss is larger than with 5.218um radius</a:t>
            </a:r>
            <a:endParaRPr/>
          </a:p>
        </p:txBody>
      </p:sp>
      <p:pic>
        <p:nvPicPr>
          <p:cNvPr id="673" name="Google Shape;673;p75"/>
          <p:cNvPicPr preferRelativeResize="0"/>
          <p:nvPr/>
        </p:nvPicPr>
        <p:blipFill>
          <a:blip r:embed="rId3">
            <a:alphaModFix/>
          </a:blip>
          <a:stretch>
            <a:fillRect/>
          </a:stretch>
        </p:blipFill>
        <p:spPr>
          <a:xfrm>
            <a:off x="801923" y="2070301"/>
            <a:ext cx="3724900" cy="2669975"/>
          </a:xfrm>
          <a:prstGeom prst="rect">
            <a:avLst/>
          </a:prstGeom>
          <a:noFill/>
          <a:ln>
            <a:noFill/>
          </a:ln>
        </p:spPr>
      </p:pic>
      <p:sp>
        <p:nvSpPr>
          <p:cNvPr id="674" name="Google Shape;674;p75"/>
          <p:cNvSpPr txBox="1"/>
          <p:nvPr/>
        </p:nvSpPr>
        <p:spPr>
          <a:xfrm rot="-5400000">
            <a:off x="5064287" y="3528363"/>
            <a:ext cx="11778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t>Loss (dB)</a:t>
            </a:r>
            <a:endParaRPr sz="1200"/>
          </a:p>
        </p:txBody>
      </p:sp>
      <p:sp>
        <p:nvSpPr>
          <p:cNvPr id="675" name="Google Shape;675;p75"/>
          <p:cNvSpPr txBox="1"/>
          <p:nvPr/>
        </p:nvSpPr>
        <p:spPr>
          <a:xfrm>
            <a:off x="6004491" y="4624925"/>
            <a:ext cx="20199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t>Input Power (W)</a:t>
            </a:r>
            <a:endParaRPr sz="1200"/>
          </a:p>
        </p:txBody>
      </p:sp>
      <p:pic>
        <p:nvPicPr>
          <p:cNvPr id="676" name="Google Shape;676;p75"/>
          <p:cNvPicPr preferRelativeResize="0"/>
          <p:nvPr/>
        </p:nvPicPr>
        <p:blipFill>
          <a:blip r:embed="rId4">
            <a:alphaModFix/>
          </a:blip>
          <a:stretch>
            <a:fillRect/>
          </a:stretch>
        </p:blipFill>
        <p:spPr>
          <a:xfrm>
            <a:off x="5837823" y="444000"/>
            <a:ext cx="2245599" cy="1641124"/>
          </a:xfrm>
          <a:prstGeom prst="rect">
            <a:avLst/>
          </a:prstGeom>
          <a:noFill/>
          <a:ln>
            <a:noFill/>
          </a:ln>
        </p:spPr>
      </p:pic>
      <p:sp>
        <p:nvSpPr>
          <p:cNvPr id="677" name="Google Shape;677;p75"/>
          <p:cNvSpPr txBox="1"/>
          <p:nvPr/>
        </p:nvSpPr>
        <p:spPr>
          <a:xfrm rot="-5400000">
            <a:off x="4805900" y="1079913"/>
            <a:ext cx="15564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t>Output Power (mW)</a:t>
            </a:r>
            <a:endParaRPr sz="1200"/>
          </a:p>
        </p:txBody>
      </p:sp>
      <p:sp>
        <p:nvSpPr>
          <p:cNvPr id="678" name="Google Shape;678;p75"/>
          <p:cNvSpPr txBox="1"/>
          <p:nvPr/>
        </p:nvSpPr>
        <p:spPr>
          <a:xfrm>
            <a:off x="5950666" y="2159431"/>
            <a:ext cx="20199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t>Input Power (mW)</a:t>
            </a:r>
            <a:endParaRPr sz="1200"/>
          </a:p>
        </p:txBody>
      </p:sp>
      <p:pic>
        <p:nvPicPr>
          <p:cNvPr id="679" name="Google Shape;679;p75"/>
          <p:cNvPicPr preferRelativeResize="0"/>
          <p:nvPr/>
        </p:nvPicPr>
        <p:blipFill>
          <a:blip r:embed="rId5">
            <a:alphaModFix/>
          </a:blip>
          <a:stretch>
            <a:fillRect/>
          </a:stretch>
        </p:blipFill>
        <p:spPr>
          <a:xfrm>
            <a:off x="5921162" y="2681131"/>
            <a:ext cx="2147062" cy="1791394"/>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3" name="Shape 683"/>
        <p:cNvGrpSpPr/>
        <p:nvPr/>
      </p:nvGrpSpPr>
      <p:grpSpPr>
        <a:xfrm>
          <a:off x="0" y="0"/>
          <a:ext cx="0" cy="0"/>
          <a:chOff x="0" y="0"/>
          <a:chExt cx="0" cy="0"/>
        </a:xfrm>
      </p:grpSpPr>
      <p:sp>
        <p:nvSpPr>
          <p:cNvPr id="684" name="Google Shape;684;p76"/>
          <p:cNvSpPr txBox="1"/>
          <p:nvPr>
            <p:ph type="title"/>
          </p:nvPr>
        </p:nvSpPr>
        <p:spPr>
          <a:xfrm>
            <a:off x="774075" y="0"/>
            <a:ext cx="7030500" cy="444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NLA loss in Si CRR at larger radius</a:t>
            </a:r>
            <a:endParaRPr/>
          </a:p>
        </p:txBody>
      </p:sp>
      <p:sp>
        <p:nvSpPr>
          <p:cNvPr id="685" name="Google Shape;685;p76"/>
          <p:cNvSpPr txBox="1"/>
          <p:nvPr>
            <p:ph idx="1" type="body"/>
          </p:nvPr>
        </p:nvSpPr>
        <p:spPr>
          <a:xfrm>
            <a:off x="708700" y="590550"/>
            <a:ext cx="3763800" cy="94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20um radius CRR rings</a:t>
            </a:r>
            <a:endParaRPr/>
          </a:p>
          <a:p>
            <a:pPr indent="0" lvl="0" marL="0" rtl="0" algn="l">
              <a:spcBef>
                <a:spcPts val="0"/>
              </a:spcBef>
              <a:spcAft>
                <a:spcPts val="0"/>
              </a:spcAft>
              <a:buNone/>
            </a:pPr>
            <a:r>
              <a:rPr lang="en"/>
              <a:t>NLA loss </a:t>
            </a:r>
            <a:endParaRPr/>
          </a:p>
          <a:p>
            <a:pPr indent="0" lvl="0" marL="0" rtl="0" algn="l">
              <a:spcBef>
                <a:spcPts val="0"/>
              </a:spcBef>
              <a:spcAft>
                <a:spcPts val="0"/>
              </a:spcAft>
              <a:buNone/>
            </a:pPr>
            <a:r>
              <a:t/>
            </a:r>
            <a:endParaRPr/>
          </a:p>
        </p:txBody>
      </p:sp>
      <p:pic>
        <p:nvPicPr>
          <p:cNvPr id="686" name="Google Shape;686;p76"/>
          <p:cNvPicPr preferRelativeResize="0"/>
          <p:nvPr/>
        </p:nvPicPr>
        <p:blipFill>
          <a:blip r:embed="rId3">
            <a:alphaModFix/>
          </a:blip>
          <a:stretch>
            <a:fillRect/>
          </a:stretch>
        </p:blipFill>
        <p:spPr>
          <a:xfrm>
            <a:off x="801923" y="2070301"/>
            <a:ext cx="3724900" cy="2669975"/>
          </a:xfrm>
          <a:prstGeom prst="rect">
            <a:avLst/>
          </a:prstGeom>
          <a:noFill/>
          <a:ln>
            <a:noFill/>
          </a:ln>
        </p:spPr>
      </p:pic>
      <p:pic>
        <p:nvPicPr>
          <p:cNvPr id="687" name="Google Shape;687;p76"/>
          <p:cNvPicPr preferRelativeResize="0"/>
          <p:nvPr/>
        </p:nvPicPr>
        <p:blipFill>
          <a:blip r:embed="rId4">
            <a:alphaModFix/>
          </a:blip>
          <a:stretch>
            <a:fillRect/>
          </a:stretch>
        </p:blipFill>
        <p:spPr>
          <a:xfrm>
            <a:off x="5265479" y="590550"/>
            <a:ext cx="2608700" cy="2271049"/>
          </a:xfrm>
          <a:prstGeom prst="rect">
            <a:avLst/>
          </a:prstGeom>
          <a:noFill/>
          <a:ln>
            <a:noFill/>
          </a:ln>
        </p:spPr>
      </p:pic>
      <p:sp>
        <p:nvSpPr>
          <p:cNvPr id="688" name="Google Shape;688;p76"/>
          <p:cNvSpPr txBox="1"/>
          <p:nvPr/>
        </p:nvSpPr>
        <p:spPr>
          <a:xfrm rot="-5400000">
            <a:off x="4228075" y="1541425"/>
            <a:ext cx="15564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t>Output Power (W)</a:t>
            </a:r>
            <a:endParaRPr sz="1200"/>
          </a:p>
        </p:txBody>
      </p:sp>
      <p:sp>
        <p:nvSpPr>
          <p:cNvPr id="689" name="Google Shape;689;p76"/>
          <p:cNvSpPr txBox="1"/>
          <p:nvPr/>
        </p:nvSpPr>
        <p:spPr>
          <a:xfrm>
            <a:off x="5559866" y="2861606"/>
            <a:ext cx="20199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t>𝜅</a:t>
            </a:r>
            <a:endParaRPr sz="1200"/>
          </a:p>
        </p:txBody>
      </p:sp>
      <p:sp>
        <p:nvSpPr>
          <p:cNvPr id="690" name="Google Shape;690;p76"/>
          <p:cNvSpPr txBox="1"/>
          <p:nvPr/>
        </p:nvSpPr>
        <p:spPr>
          <a:xfrm>
            <a:off x="7465863" y="1914050"/>
            <a:ext cx="15318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1"/>
                </a:solidFill>
              </a:rPr>
              <a:t>10uW</a:t>
            </a:r>
            <a:endParaRPr>
              <a:solidFill>
                <a:schemeClr val="dk1"/>
              </a:solidFill>
            </a:endParaRPr>
          </a:p>
        </p:txBody>
      </p:sp>
      <p:sp>
        <p:nvSpPr>
          <p:cNvPr id="691" name="Google Shape;691;p76"/>
          <p:cNvSpPr txBox="1"/>
          <p:nvPr/>
        </p:nvSpPr>
        <p:spPr>
          <a:xfrm>
            <a:off x="7465863" y="1483675"/>
            <a:ext cx="15318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1"/>
                </a:solidFill>
              </a:rPr>
              <a:t>100uW</a:t>
            </a:r>
            <a:endParaRPr>
              <a:solidFill>
                <a:schemeClr val="dk1"/>
              </a:solidFill>
            </a:endParaRPr>
          </a:p>
        </p:txBody>
      </p:sp>
      <p:sp>
        <p:nvSpPr>
          <p:cNvPr id="692" name="Google Shape;692;p76"/>
          <p:cNvSpPr txBox="1"/>
          <p:nvPr/>
        </p:nvSpPr>
        <p:spPr>
          <a:xfrm>
            <a:off x="7465863" y="1053300"/>
            <a:ext cx="15318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1"/>
                </a:solidFill>
              </a:rPr>
              <a:t>1mW</a:t>
            </a:r>
            <a:endParaRPr>
              <a:solidFill>
                <a:schemeClr val="dk1"/>
              </a:solidFill>
            </a:endParaRPr>
          </a:p>
        </p:txBody>
      </p:sp>
      <p:sp>
        <p:nvSpPr>
          <p:cNvPr id="693" name="Google Shape;693;p76"/>
          <p:cNvSpPr txBox="1"/>
          <p:nvPr/>
        </p:nvSpPr>
        <p:spPr>
          <a:xfrm>
            <a:off x="7465863" y="683900"/>
            <a:ext cx="15318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1"/>
                </a:solidFill>
              </a:rPr>
              <a:t>10mW</a:t>
            </a:r>
            <a:endParaRPr>
              <a:solidFill>
                <a:schemeClr val="dk1"/>
              </a:solidFill>
            </a:endParaRPr>
          </a:p>
        </p:txBody>
      </p:sp>
      <p:sp>
        <p:nvSpPr>
          <p:cNvPr id="694" name="Google Shape;694;p76"/>
          <p:cNvSpPr txBox="1"/>
          <p:nvPr/>
        </p:nvSpPr>
        <p:spPr>
          <a:xfrm>
            <a:off x="7465863" y="444000"/>
            <a:ext cx="15318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1"/>
                </a:solidFill>
              </a:rPr>
              <a:t>100mW</a:t>
            </a:r>
            <a:endParaRPr>
              <a:solidFill>
                <a:schemeClr val="dk1"/>
              </a:solidFill>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8" name="Shape 698"/>
        <p:cNvGrpSpPr/>
        <p:nvPr/>
      </p:nvGrpSpPr>
      <p:grpSpPr>
        <a:xfrm>
          <a:off x="0" y="0"/>
          <a:ext cx="0" cy="0"/>
          <a:chOff x="0" y="0"/>
          <a:chExt cx="0" cy="0"/>
        </a:xfrm>
      </p:grpSpPr>
      <p:sp>
        <p:nvSpPr>
          <p:cNvPr id="699" name="Google Shape;699;p77"/>
          <p:cNvSpPr txBox="1"/>
          <p:nvPr>
            <p:ph type="title"/>
          </p:nvPr>
        </p:nvSpPr>
        <p:spPr>
          <a:xfrm>
            <a:off x="774075" y="0"/>
            <a:ext cx="7030500" cy="444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NLA loss in Si CRR at smaller radius</a:t>
            </a:r>
            <a:endParaRPr/>
          </a:p>
        </p:txBody>
      </p:sp>
      <p:sp>
        <p:nvSpPr>
          <p:cNvPr id="700" name="Google Shape;700;p77"/>
          <p:cNvSpPr txBox="1"/>
          <p:nvPr>
            <p:ph idx="1" type="body"/>
          </p:nvPr>
        </p:nvSpPr>
        <p:spPr>
          <a:xfrm>
            <a:off x="708700" y="590550"/>
            <a:ext cx="3763800" cy="94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2um radius CRR rings</a:t>
            </a:r>
            <a:endParaRPr/>
          </a:p>
          <a:p>
            <a:pPr indent="0" lvl="0" marL="0" rtl="0" algn="l">
              <a:spcBef>
                <a:spcPts val="0"/>
              </a:spcBef>
              <a:spcAft>
                <a:spcPts val="0"/>
              </a:spcAft>
              <a:buNone/>
            </a:pPr>
            <a:r>
              <a:rPr lang="en"/>
              <a:t>Ignore extra bending loss</a:t>
            </a:r>
            <a:endParaRPr/>
          </a:p>
          <a:p>
            <a:pPr indent="0" lvl="0" marL="0" rtl="0" algn="l">
              <a:spcBef>
                <a:spcPts val="0"/>
              </a:spcBef>
              <a:spcAft>
                <a:spcPts val="0"/>
              </a:spcAft>
              <a:buNone/>
            </a:pPr>
            <a:r>
              <a:rPr lang="en"/>
              <a:t>All coupling coefficients are 0.5</a:t>
            </a:r>
            <a:endParaRPr/>
          </a:p>
        </p:txBody>
      </p:sp>
      <p:pic>
        <p:nvPicPr>
          <p:cNvPr id="701" name="Google Shape;701;p77"/>
          <p:cNvPicPr preferRelativeResize="0"/>
          <p:nvPr/>
        </p:nvPicPr>
        <p:blipFill>
          <a:blip r:embed="rId3">
            <a:alphaModFix/>
          </a:blip>
          <a:stretch>
            <a:fillRect/>
          </a:stretch>
        </p:blipFill>
        <p:spPr>
          <a:xfrm>
            <a:off x="801923" y="2070301"/>
            <a:ext cx="3724900" cy="2669975"/>
          </a:xfrm>
          <a:prstGeom prst="rect">
            <a:avLst/>
          </a:prstGeom>
          <a:noFill/>
          <a:ln>
            <a:noFill/>
          </a:ln>
        </p:spPr>
      </p:pic>
      <p:sp>
        <p:nvSpPr>
          <p:cNvPr id="702" name="Google Shape;702;p77"/>
          <p:cNvSpPr txBox="1"/>
          <p:nvPr/>
        </p:nvSpPr>
        <p:spPr>
          <a:xfrm rot="-5400000">
            <a:off x="4438687" y="3550875"/>
            <a:ext cx="11778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t>Loss (dB)</a:t>
            </a:r>
            <a:endParaRPr sz="1200"/>
          </a:p>
        </p:txBody>
      </p:sp>
      <p:sp>
        <p:nvSpPr>
          <p:cNvPr id="703" name="Google Shape;703;p77"/>
          <p:cNvSpPr txBox="1"/>
          <p:nvPr/>
        </p:nvSpPr>
        <p:spPr>
          <a:xfrm>
            <a:off x="5550291" y="4699225"/>
            <a:ext cx="20199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t>Input Power (W)</a:t>
            </a:r>
            <a:endParaRPr sz="1200"/>
          </a:p>
        </p:txBody>
      </p:sp>
      <p:sp>
        <p:nvSpPr>
          <p:cNvPr id="704" name="Google Shape;704;p77"/>
          <p:cNvSpPr txBox="1"/>
          <p:nvPr/>
        </p:nvSpPr>
        <p:spPr>
          <a:xfrm rot="-5400000">
            <a:off x="4305200" y="1154213"/>
            <a:ext cx="15564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t>Output Power (mW)</a:t>
            </a:r>
            <a:endParaRPr sz="1200"/>
          </a:p>
        </p:txBody>
      </p:sp>
      <p:sp>
        <p:nvSpPr>
          <p:cNvPr id="705" name="Google Shape;705;p77"/>
          <p:cNvSpPr txBox="1"/>
          <p:nvPr/>
        </p:nvSpPr>
        <p:spPr>
          <a:xfrm>
            <a:off x="5496466" y="2233731"/>
            <a:ext cx="20199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t>Input Power (mW)</a:t>
            </a:r>
            <a:endParaRPr sz="1200"/>
          </a:p>
        </p:txBody>
      </p:sp>
      <p:pic>
        <p:nvPicPr>
          <p:cNvPr id="706" name="Google Shape;706;p77"/>
          <p:cNvPicPr preferRelativeResize="0"/>
          <p:nvPr/>
        </p:nvPicPr>
        <p:blipFill>
          <a:blip r:embed="rId4">
            <a:alphaModFix/>
          </a:blip>
          <a:stretch>
            <a:fillRect/>
          </a:stretch>
        </p:blipFill>
        <p:spPr>
          <a:xfrm>
            <a:off x="5293250" y="443169"/>
            <a:ext cx="2426372" cy="1791394"/>
          </a:xfrm>
          <a:prstGeom prst="rect">
            <a:avLst/>
          </a:prstGeom>
          <a:noFill/>
          <a:ln>
            <a:noFill/>
          </a:ln>
        </p:spPr>
      </p:pic>
      <p:pic>
        <p:nvPicPr>
          <p:cNvPr id="707" name="Google Shape;707;p77"/>
          <p:cNvPicPr preferRelativeResize="0"/>
          <p:nvPr/>
        </p:nvPicPr>
        <p:blipFill>
          <a:blip r:embed="rId5">
            <a:alphaModFix/>
          </a:blip>
          <a:stretch>
            <a:fillRect/>
          </a:stretch>
        </p:blipFill>
        <p:spPr>
          <a:xfrm>
            <a:off x="5293250" y="2755425"/>
            <a:ext cx="2426375" cy="1960231"/>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1" name="Shape 711"/>
        <p:cNvGrpSpPr/>
        <p:nvPr/>
      </p:nvGrpSpPr>
      <p:grpSpPr>
        <a:xfrm>
          <a:off x="0" y="0"/>
          <a:ext cx="0" cy="0"/>
          <a:chOff x="0" y="0"/>
          <a:chExt cx="0" cy="0"/>
        </a:xfrm>
      </p:grpSpPr>
      <p:sp>
        <p:nvSpPr>
          <p:cNvPr id="712" name="Google Shape;712;p78"/>
          <p:cNvSpPr txBox="1"/>
          <p:nvPr>
            <p:ph type="title"/>
          </p:nvPr>
        </p:nvSpPr>
        <p:spPr>
          <a:xfrm>
            <a:off x="774075" y="0"/>
            <a:ext cx="7030500" cy="444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NLA loss in Si CRR at smaller radius</a:t>
            </a:r>
            <a:endParaRPr/>
          </a:p>
        </p:txBody>
      </p:sp>
      <p:sp>
        <p:nvSpPr>
          <p:cNvPr id="713" name="Google Shape;713;p78"/>
          <p:cNvSpPr txBox="1"/>
          <p:nvPr>
            <p:ph idx="1" type="body"/>
          </p:nvPr>
        </p:nvSpPr>
        <p:spPr>
          <a:xfrm>
            <a:off x="708700" y="590550"/>
            <a:ext cx="3763800" cy="94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2um radius CRR rings</a:t>
            </a:r>
            <a:endParaRPr/>
          </a:p>
          <a:p>
            <a:pPr indent="0" lvl="0" marL="0" rtl="0" algn="l">
              <a:spcBef>
                <a:spcPts val="0"/>
              </a:spcBef>
              <a:spcAft>
                <a:spcPts val="0"/>
              </a:spcAft>
              <a:buNone/>
            </a:pPr>
            <a:r>
              <a:rPr lang="en"/>
              <a:t>Ignore extra bending loss</a:t>
            </a:r>
            <a:endParaRPr/>
          </a:p>
        </p:txBody>
      </p:sp>
      <p:pic>
        <p:nvPicPr>
          <p:cNvPr id="714" name="Google Shape;714;p78"/>
          <p:cNvPicPr preferRelativeResize="0"/>
          <p:nvPr/>
        </p:nvPicPr>
        <p:blipFill>
          <a:blip r:embed="rId3">
            <a:alphaModFix/>
          </a:blip>
          <a:stretch>
            <a:fillRect/>
          </a:stretch>
        </p:blipFill>
        <p:spPr>
          <a:xfrm>
            <a:off x="801923" y="2070301"/>
            <a:ext cx="3724900" cy="2669975"/>
          </a:xfrm>
          <a:prstGeom prst="rect">
            <a:avLst/>
          </a:prstGeom>
          <a:noFill/>
          <a:ln>
            <a:noFill/>
          </a:ln>
        </p:spPr>
      </p:pic>
      <p:sp>
        <p:nvSpPr>
          <p:cNvPr id="715" name="Google Shape;715;p78"/>
          <p:cNvSpPr txBox="1"/>
          <p:nvPr/>
        </p:nvSpPr>
        <p:spPr>
          <a:xfrm rot="-5400000">
            <a:off x="4228075" y="1541425"/>
            <a:ext cx="15564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t>Output Power (W)</a:t>
            </a:r>
            <a:endParaRPr sz="1200"/>
          </a:p>
        </p:txBody>
      </p:sp>
      <p:sp>
        <p:nvSpPr>
          <p:cNvPr id="716" name="Google Shape;716;p78"/>
          <p:cNvSpPr txBox="1"/>
          <p:nvPr/>
        </p:nvSpPr>
        <p:spPr>
          <a:xfrm>
            <a:off x="5559866" y="2861606"/>
            <a:ext cx="20199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t>𝜅</a:t>
            </a:r>
            <a:endParaRPr sz="1200"/>
          </a:p>
        </p:txBody>
      </p:sp>
      <p:sp>
        <p:nvSpPr>
          <p:cNvPr id="717" name="Google Shape;717;p78"/>
          <p:cNvSpPr txBox="1"/>
          <p:nvPr/>
        </p:nvSpPr>
        <p:spPr>
          <a:xfrm>
            <a:off x="7579763" y="1873400"/>
            <a:ext cx="15318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1"/>
                </a:solidFill>
              </a:rPr>
              <a:t>10uW</a:t>
            </a:r>
            <a:endParaRPr>
              <a:solidFill>
                <a:schemeClr val="dk1"/>
              </a:solidFill>
            </a:endParaRPr>
          </a:p>
        </p:txBody>
      </p:sp>
      <p:sp>
        <p:nvSpPr>
          <p:cNvPr id="718" name="Google Shape;718;p78"/>
          <p:cNvSpPr txBox="1"/>
          <p:nvPr/>
        </p:nvSpPr>
        <p:spPr>
          <a:xfrm>
            <a:off x="7579763" y="1525975"/>
            <a:ext cx="15318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1"/>
                </a:solidFill>
              </a:rPr>
              <a:t>100uW</a:t>
            </a:r>
            <a:endParaRPr>
              <a:solidFill>
                <a:schemeClr val="dk1"/>
              </a:solidFill>
            </a:endParaRPr>
          </a:p>
        </p:txBody>
      </p:sp>
      <p:sp>
        <p:nvSpPr>
          <p:cNvPr id="719" name="Google Shape;719;p78"/>
          <p:cNvSpPr txBox="1"/>
          <p:nvPr/>
        </p:nvSpPr>
        <p:spPr>
          <a:xfrm>
            <a:off x="7579763" y="1107525"/>
            <a:ext cx="15318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1"/>
                </a:solidFill>
              </a:rPr>
              <a:t>1mW</a:t>
            </a:r>
            <a:endParaRPr>
              <a:solidFill>
                <a:schemeClr val="dk1"/>
              </a:solidFill>
            </a:endParaRPr>
          </a:p>
        </p:txBody>
      </p:sp>
      <p:sp>
        <p:nvSpPr>
          <p:cNvPr id="720" name="Google Shape;720;p78"/>
          <p:cNvSpPr txBox="1"/>
          <p:nvPr/>
        </p:nvSpPr>
        <p:spPr>
          <a:xfrm>
            <a:off x="7579763" y="738125"/>
            <a:ext cx="15318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1"/>
                </a:solidFill>
              </a:rPr>
              <a:t>10mW</a:t>
            </a:r>
            <a:endParaRPr>
              <a:solidFill>
                <a:schemeClr val="dk1"/>
              </a:solidFill>
            </a:endParaRPr>
          </a:p>
        </p:txBody>
      </p:sp>
      <p:sp>
        <p:nvSpPr>
          <p:cNvPr id="721" name="Google Shape;721;p78"/>
          <p:cNvSpPr txBox="1"/>
          <p:nvPr/>
        </p:nvSpPr>
        <p:spPr>
          <a:xfrm>
            <a:off x="7579763" y="498225"/>
            <a:ext cx="15318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1"/>
                </a:solidFill>
              </a:rPr>
              <a:t>100mW</a:t>
            </a:r>
            <a:endParaRPr>
              <a:solidFill>
                <a:schemeClr val="dk1"/>
              </a:solidFill>
            </a:endParaRPr>
          </a:p>
        </p:txBody>
      </p:sp>
      <p:pic>
        <p:nvPicPr>
          <p:cNvPr id="722" name="Google Shape;722;p78"/>
          <p:cNvPicPr preferRelativeResize="0"/>
          <p:nvPr/>
        </p:nvPicPr>
        <p:blipFill>
          <a:blip r:embed="rId4">
            <a:alphaModFix/>
          </a:blip>
          <a:stretch>
            <a:fillRect/>
          </a:stretch>
        </p:blipFill>
        <p:spPr>
          <a:xfrm>
            <a:off x="5154138" y="597200"/>
            <a:ext cx="2831375" cy="2257750"/>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6" name="Shape 726"/>
        <p:cNvGrpSpPr/>
        <p:nvPr/>
      </p:nvGrpSpPr>
      <p:grpSpPr>
        <a:xfrm>
          <a:off x="0" y="0"/>
          <a:ext cx="0" cy="0"/>
          <a:chOff x="0" y="0"/>
          <a:chExt cx="0" cy="0"/>
        </a:xfrm>
      </p:grpSpPr>
      <p:pic>
        <p:nvPicPr>
          <p:cNvPr id="727" name="Google Shape;727;p79"/>
          <p:cNvPicPr preferRelativeResize="0"/>
          <p:nvPr/>
        </p:nvPicPr>
        <p:blipFill>
          <a:blip r:embed="rId3">
            <a:alphaModFix/>
          </a:blip>
          <a:stretch>
            <a:fillRect/>
          </a:stretch>
        </p:blipFill>
        <p:spPr>
          <a:xfrm>
            <a:off x="551200" y="3141025"/>
            <a:ext cx="4411576" cy="1464800"/>
          </a:xfrm>
          <a:prstGeom prst="rect">
            <a:avLst/>
          </a:prstGeom>
          <a:noFill/>
          <a:ln>
            <a:noFill/>
          </a:ln>
        </p:spPr>
      </p:pic>
      <p:sp>
        <p:nvSpPr>
          <p:cNvPr id="728" name="Google Shape;728;p79"/>
          <p:cNvSpPr txBox="1"/>
          <p:nvPr>
            <p:ph type="title"/>
          </p:nvPr>
        </p:nvSpPr>
        <p:spPr>
          <a:xfrm>
            <a:off x="774075" y="0"/>
            <a:ext cx="7030500" cy="444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Laser Output Power with Vernier Rings</a:t>
            </a:r>
            <a:endParaRPr/>
          </a:p>
        </p:txBody>
      </p:sp>
      <p:sp>
        <p:nvSpPr>
          <p:cNvPr id="729" name="Google Shape;729;p79"/>
          <p:cNvSpPr txBox="1"/>
          <p:nvPr>
            <p:ph idx="1" type="body"/>
          </p:nvPr>
        </p:nvSpPr>
        <p:spPr>
          <a:xfrm>
            <a:off x="774075" y="569025"/>
            <a:ext cx="3798000" cy="283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Sweep front mirror reflectivity/transmission as well as sweep internal cavity loss.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Optimal reflectivity decreases with increasing loss.</a:t>
            </a:r>
            <a:endParaRPr/>
          </a:p>
        </p:txBody>
      </p:sp>
      <p:sp>
        <p:nvSpPr>
          <p:cNvPr id="730" name="Google Shape;730;p79"/>
          <p:cNvSpPr txBox="1"/>
          <p:nvPr/>
        </p:nvSpPr>
        <p:spPr>
          <a:xfrm>
            <a:off x="774075" y="4531425"/>
            <a:ext cx="11778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t>T</a:t>
            </a:r>
            <a:r>
              <a:rPr baseline="-25000" lang="en" sz="1200"/>
              <a:t>back</a:t>
            </a:r>
            <a:r>
              <a:rPr lang="en" sz="1200"/>
              <a:t>=0.01</a:t>
            </a:r>
            <a:endParaRPr sz="1200"/>
          </a:p>
        </p:txBody>
      </p:sp>
      <p:sp>
        <p:nvSpPr>
          <p:cNvPr id="731" name="Google Shape;731;p79"/>
          <p:cNvSpPr txBox="1"/>
          <p:nvPr/>
        </p:nvSpPr>
        <p:spPr>
          <a:xfrm>
            <a:off x="3916600" y="3034725"/>
            <a:ext cx="11778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t>Sweep T</a:t>
            </a:r>
            <a:r>
              <a:rPr baseline="-25000" lang="en" sz="1200"/>
              <a:t>front</a:t>
            </a:r>
            <a:endParaRPr sz="1200"/>
          </a:p>
        </p:txBody>
      </p:sp>
      <p:sp>
        <p:nvSpPr>
          <p:cNvPr id="732" name="Google Shape;732;p79"/>
          <p:cNvSpPr txBox="1"/>
          <p:nvPr/>
        </p:nvSpPr>
        <p:spPr>
          <a:xfrm>
            <a:off x="1915700" y="4251225"/>
            <a:ext cx="11778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t>T=50℃</a:t>
            </a:r>
            <a:endParaRPr sz="1200"/>
          </a:p>
          <a:p>
            <a:pPr indent="0" lvl="0" marL="0" rtl="0" algn="ctr">
              <a:spcBef>
                <a:spcPts val="0"/>
              </a:spcBef>
              <a:spcAft>
                <a:spcPts val="0"/>
              </a:spcAft>
              <a:buNone/>
            </a:pPr>
            <a:r>
              <a:rPr lang="en" sz="1200"/>
              <a:t>J=7kA/cm</a:t>
            </a:r>
            <a:r>
              <a:rPr baseline="30000" lang="en" sz="1200"/>
              <a:t>2</a:t>
            </a:r>
            <a:endParaRPr baseline="30000" sz="1200"/>
          </a:p>
          <a:p>
            <a:pPr indent="0" lvl="0" marL="0" rtl="0" algn="ctr">
              <a:spcBef>
                <a:spcPts val="0"/>
              </a:spcBef>
              <a:spcAft>
                <a:spcPts val="0"/>
              </a:spcAft>
              <a:buNone/>
            </a:pPr>
            <a:r>
              <a:rPr lang="en" sz="1200"/>
              <a:t>L=400um</a:t>
            </a:r>
            <a:endParaRPr sz="1200"/>
          </a:p>
        </p:txBody>
      </p:sp>
      <p:sp>
        <p:nvSpPr>
          <p:cNvPr id="733" name="Google Shape;733;p79"/>
          <p:cNvSpPr txBox="1"/>
          <p:nvPr/>
        </p:nvSpPr>
        <p:spPr>
          <a:xfrm rot="-5400000">
            <a:off x="4554650" y="2010838"/>
            <a:ext cx="20373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t>Laser </a:t>
            </a:r>
            <a:r>
              <a:rPr lang="en" sz="1200"/>
              <a:t>Output Power (mW)</a:t>
            </a:r>
            <a:endParaRPr sz="1200"/>
          </a:p>
        </p:txBody>
      </p:sp>
      <p:sp>
        <p:nvSpPr>
          <p:cNvPr id="734" name="Google Shape;734;p79"/>
          <p:cNvSpPr txBox="1"/>
          <p:nvPr/>
        </p:nvSpPr>
        <p:spPr>
          <a:xfrm>
            <a:off x="6288616" y="3404031"/>
            <a:ext cx="20199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lang="en" sz="1200">
                <a:solidFill>
                  <a:schemeClr val="dk1"/>
                </a:solidFill>
              </a:rPr>
              <a:t>T</a:t>
            </a:r>
            <a:r>
              <a:rPr baseline="-25000" lang="en" sz="1200">
                <a:solidFill>
                  <a:schemeClr val="dk1"/>
                </a:solidFill>
              </a:rPr>
              <a:t>front</a:t>
            </a:r>
            <a:endParaRPr sz="1200"/>
          </a:p>
        </p:txBody>
      </p:sp>
      <p:sp>
        <p:nvSpPr>
          <p:cNvPr id="735" name="Google Shape;735;p79"/>
          <p:cNvSpPr txBox="1"/>
          <p:nvPr/>
        </p:nvSpPr>
        <p:spPr>
          <a:xfrm>
            <a:off x="3287225" y="4162125"/>
            <a:ext cx="11778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t>R</a:t>
            </a:r>
            <a:r>
              <a:rPr baseline="-25000" lang="en" sz="1200"/>
              <a:t>bot</a:t>
            </a:r>
            <a:r>
              <a:rPr lang="en" sz="1200"/>
              <a:t>=5.218um</a:t>
            </a:r>
            <a:endParaRPr sz="1200"/>
          </a:p>
          <a:p>
            <a:pPr indent="0" lvl="0" marL="0" rtl="0" algn="ctr">
              <a:spcBef>
                <a:spcPts val="0"/>
              </a:spcBef>
              <a:spcAft>
                <a:spcPts val="0"/>
              </a:spcAft>
              <a:buNone/>
            </a:pPr>
            <a:r>
              <a:rPr lang="en" sz="1200"/>
              <a:t>R</a:t>
            </a:r>
            <a:r>
              <a:rPr baseline="-25000" lang="en" sz="1200"/>
              <a:t>top</a:t>
            </a:r>
            <a:r>
              <a:rPr lang="en" sz="1200"/>
              <a:t>=1.1*R</a:t>
            </a:r>
            <a:r>
              <a:rPr baseline="-25000" lang="en" sz="1200"/>
              <a:t>bot</a:t>
            </a:r>
            <a:endParaRPr sz="1200"/>
          </a:p>
          <a:p>
            <a:pPr indent="0" lvl="0" marL="0" rtl="0" algn="ctr">
              <a:spcBef>
                <a:spcPts val="0"/>
              </a:spcBef>
              <a:spcAft>
                <a:spcPts val="0"/>
              </a:spcAft>
              <a:buNone/>
            </a:pPr>
            <a:r>
              <a:rPr lang="en" sz="1200"/>
              <a:t>𝜅=0.5</a:t>
            </a:r>
            <a:endParaRPr sz="1200"/>
          </a:p>
        </p:txBody>
      </p:sp>
      <p:pic>
        <p:nvPicPr>
          <p:cNvPr id="736" name="Google Shape;736;p79"/>
          <p:cNvPicPr preferRelativeResize="0"/>
          <p:nvPr/>
        </p:nvPicPr>
        <p:blipFill>
          <a:blip r:embed="rId4">
            <a:alphaModFix/>
          </a:blip>
          <a:stretch>
            <a:fillRect/>
          </a:stretch>
        </p:blipFill>
        <p:spPr>
          <a:xfrm>
            <a:off x="5757950" y="1073250"/>
            <a:ext cx="3081250" cy="2244507"/>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0" name="Shape 740"/>
        <p:cNvGrpSpPr/>
        <p:nvPr/>
      </p:nvGrpSpPr>
      <p:grpSpPr>
        <a:xfrm>
          <a:off x="0" y="0"/>
          <a:ext cx="0" cy="0"/>
          <a:chOff x="0" y="0"/>
          <a:chExt cx="0" cy="0"/>
        </a:xfrm>
      </p:grpSpPr>
      <p:pic>
        <p:nvPicPr>
          <p:cNvPr id="741" name="Google Shape;741;p80"/>
          <p:cNvPicPr preferRelativeResize="0"/>
          <p:nvPr/>
        </p:nvPicPr>
        <p:blipFill>
          <a:blip r:embed="rId3">
            <a:alphaModFix/>
          </a:blip>
          <a:stretch>
            <a:fillRect/>
          </a:stretch>
        </p:blipFill>
        <p:spPr>
          <a:xfrm>
            <a:off x="88276" y="2878932"/>
            <a:ext cx="5246397" cy="1972524"/>
          </a:xfrm>
          <a:prstGeom prst="rect">
            <a:avLst/>
          </a:prstGeom>
          <a:noFill/>
          <a:ln>
            <a:noFill/>
          </a:ln>
        </p:spPr>
      </p:pic>
      <p:sp>
        <p:nvSpPr>
          <p:cNvPr id="742" name="Google Shape;742;p80"/>
          <p:cNvSpPr txBox="1"/>
          <p:nvPr>
            <p:ph type="title"/>
          </p:nvPr>
        </p:nvSpPr>
        <p:spPr>
          <a:xfrm>
            <a:off x="774075" y="0"/>
            <a:ext cx="7030500" cy="444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Thinking about Solutions</a:t>
            </a:r>
            <a:endParaRPr/>
          </a:p>
        </p:txBody>
      </p:sp>
      <p:sp>
        <p:nvSpPr>
          <p:cNvPr id="743" name="Google Shape;743;p80"/>
          <p:cNvSpPr txBox="1"/>
          <p:nvPr>
            <p:ph idx="1" type="body"/>
          </p:nvPr>
        </p:nvSpPr>
        <p:spPr>
          <a:xfrm>
            <a:off x="774075" y="569025"/>
            <a:ext cx="3798000" cy="283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don’t have enough gain to overcome NLA loss. Why not add an amplifier afterwards?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Adding two amplifiers in series doesn’t work well, gain saturation + NLA mean very small output power increases.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Output power can reach &gt; 25mW at 2dB edge coupling loss. Risks for reliability, yield.</a:t>
            </a:r>
            <a:endParaRPr/>
          </a:p>
        </p:txBody>
      </p:sp>
      <p:sp>
        <p:nvSpPr>
          <p:cNvPr id="744" name="Google Shape;744;p80"/>
          <p:cNvSpPr txBox="1"/>
          <p:nvPr/>
        </p:nvSpPr>
        <p:spPr>
          <a:xfrm>
            <a:off x="227800" y="4587550"/>
            <a:ext cx="11778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t>T</a:t>
            </a:r>
            <a:r>
              <a:rPr baseline="-25000" lang="en" sz="1200"/>
              <a:t>back</a:t>
            </a:r>
            <a:r>
              <a:rPr lang="en" sz="1200"/>
              <a:t>=0.01</a:t>
            </a:r>
            <a:endParaRPr sz="1200"/>
          </a:p>
        </p:txBody>
      </p:sp>
      <p:sp>
        <p:nvSpPr>
          <p:cNvPr id="745" name="Google Shape;745;p80"/>
          <p:cNvSpPr txBox="1"/>
          <p:nvPr/>
        </p:nvSpPr>
        <p:spPr>
          <a:xfrm>
            <a:off x="1974075" y="3413625"/>
            <a:ext cx="11778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t>T=50℃</a:t>
            </a:r>
            <a:endParaRPr sz="1200"/>
          </a:p>
          <a:p>
            <a:pPr indent="0" lvl="0" marL="0" rtl="0" algn="ctr">
              <a:spcBef>
                <a:spcPts val="0"/>
              </a:spcBef>
              <a:spcAft>
                <a:spcPts val="0"/>
              </a:spcAft>
              <a:buNone/>
            </a:pPr>
            <a:r>
              <a:rPr lang="en" sz="1200"/>
              <a:t>J=7kA/cm</a:t>
            </a:r>
            <a:r>
              <a:rPr baseline="30000" lang="en" sz="1200"/>
              <a:t>2</a:t>
            </a:r>
            <a:endParaRPr baseline="30000" sz="1200"/>
          </a:p>
          <a:p>
            <a:pPr indent="0" lvl="0" marL="0" rtl="0" algn="ctr">
              <a:spcBef>
                <a:spcPts val="0"/>
              </a:spcBef>
              <a:spcAft>
                <a:spcPts val="0"/>
              </a:spcAft>
              <a:buNone/>
            </a:pPr>
            <a:r>
              <a:rPr lang="en" sz="1200"/>
              <a:t>L=400um</a:t>
            </a:r>
            <a:endParaRPr sz="1200"/>
          </a:p>
        </p:txBody>
      </p:sp>
      <p:sp>
        <p:nvSpPr>
          <p:cNvPr id="746" name="Google Shape;746;p80"/>
          <p:cNvSpPr txBox="1"/>
          <p:nvPr/>
        </p:nvSpPr>
        <p:spPr>
          <a:xfrm rot="-5400000">
            <a:off x="4613450" y="1212900"/>
            <a:ext cx="20373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t>Laser Output Power (mW)</a:t>
            </a:r>
            <a:endParaRPr sz="1200"/>
          </a:p>
        </p:txBody>
      </p:sp>
      <p:sp>
        <p:nvSpPr>
          <p:cNvPr id="747" name="Google Shape;747;p80"/>
          <p:cNvSpPr txBox="1"/>
          <p:nvPr/>
        </p:nvSpPr>
        <p:spPr>
          <a:xfrm>
            <a:off x="6211416" y="2626631"/>
            <a:ext cx="20199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chemeClr val="dk1"/>
                </a:solidFill>
              </a:rPr>
              <a:t>T</a:t>
            </a:r>
            <a:r>
              <a:rPr baseline="-25000" lang="en" sz="1200">
                <a:solidFill>
                  <a:schemeClr val="dk1"/>
                </a:solidFill>
              </a:rPr>
              <a:t>front</a:t>
            </a:r>
            <a:endParaRPr sz="1200"/>
          </a:p>
        </p:txBody>
      </p:sp>
      <p:sp>
        <p:nvSpPr>
          <p:cNvPr id="748" name="Google Shape;748;p80"/>
          <p:cNvSpPr txBox="1"/>
          <p:nvPr/>
        </p:nvSpPr>
        <p:spPr>
          <a:xfrm>
            <a:off x="4024650" y="4217950"/>
            <a:ext cx="11778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t>R</a:t>
            </a:r>
            <a:r>
              <a:rPr baseline="-25000" lang="en" sz="1200"/>
              <a:t>bot</a:t>
            </a:r>
            <a:r>
              <a:rPr lang="en" sz="1200"/>
              <a:t>=5.218um</a:t>
            </a:r>
            <a:endParaRPr sz="1200"/>
          </a:p>
          <a:p>
            <a:pPr indent="0" lvl="0" marL="0" rtl="0" algn="ctr">
              <a:spcBef>
                <a:spcPts val="0"/>
              </a:spcBef>
              <a:spcAft>
                <a:spcPts val="0"/>
              </a:spcAft>
              <a:buNone/>
            </a:pPr>
            <a:r>
              <a:rPr lang="en" sz="1200"/>
              <a:t>R</a:t>
            </a:r>
            <a:r>
              <a:rPr baseline="-25000" lang="en" sz="1200"/>
              <a:t>top</a:t>
            </a:r>
            <a:r>
              <a:rPr lang="en" sz="1200"/>
              <a:t>=1.1*R</a:t>
            </a:r>
            <a:r>
              <a:rPr baseline="-25000" lang="en" sz="1200"/>
              <a:t>bot</a:t>
            </a:r>
            <a:endParaRPr sz="1200"/>
          </a:p>
          <a:p>
            <a:pPr indent="0" lvl="0" marL="0" rtl="0" algn="ctr">
              <a:spcBef>
                <a:spcPts val="0"/>
              </a:spcBef>
              <a:spcAft>
                <a:spcPts val="0"/>
              </a:spcAft>
              <a:buNone/>
            </a:pPr>
            <a:r>
              <a:rPr lang="en" sz="1200"/>
              <a:t>𝜅=0.5</a:t>
            </a:r>
            <a:endParaRPr sz="1200"/>
          </a:p>
        </p:txBody>
      </p:sp>
      <p:pic>
        <p:nvPicPr>
          <p:cNvPr id="749" name="Google Shape;749;p80"/>
          <p:cNvPicPr preferRelativeResize="0"/>
          <p:nvPr/>
        </p:nvPicPr>
        <p:blipFill>
          <a:blip r:embed="rId4">
            <a:alphaModFix/>
          </a:blip>
          <a:stretch>
            <a:fillRect/>
          </a:stretch>
        </p:blipFill>
        <p:spPr>
          <a:xfrm>
            <a:off x="5816750" y="168500"/>
            <a:ext cx="2809250" cy="2458125"/>
          </a:xfrm>
          <a:prstGeom prst="rect">
            <a:avLst/>
          </a:prstGeom>
          <a:noFill/>
          <a:ln>
            <a:noFill/>
          </a:ln>
        </p:spPr>
      </p:pic>
      <p:sp>
        <p:nvSpPr>
          <p:cNvPr id="750" name="Google Shape;750;p80"/>
          <p:cNvSpPr txBox="1"/>
          <p:nvPr/>
        </p:nvSpPr>
        <p:spPr>
          <a:xfrm>
            <a:off x="227800" y="3529050"/>
            <a:ext cx="11778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t>Sweep </a:t>
            </a:r>
            <a:r>
              <a:rPr lang="en" sz="1200"/>
              <a:t>T</a:t>
            </a:r>
            <a:r>
              <a:rPr baseline="-25000" lang="en" sz="1200"/>
              <a:t>front</a:t>
            </a:r>
            <a:endParaRPr sz="1200"/>
          </a:p>
        </p:txBody>
      </p:sp>
      <p:pic>
        <p:nvPicPr>
          <p:cNvPr id="751" name="Google Shape;751;p80"/>
          <p:cNvPicPr preferRelativeResize="0"/>
          <p:nvPr/>
        </p:nvPicPr>
        <p:blipFill>
          <a:blip r:embed="rId5">
            <a:alphaModFix/>
          </a:blip>
          <a:stretch>
            <a:fillRect/>
          </a:stretch>
        </p:blipFill>
        <p:spPr>
          <a:xfrm>
            <a:off x="5366875" y="3249950"/>
            <a:ext cx="3709023" cy="1545700"/>
          </a:xfrm>
          <a:prstGeom prst="rect">
            <a:avLst/>
          </a:prstGeom>
          <a:noFill/>
          <a:ln>
            <a:noFill/>
          </a:ln>
        </p:spPr>
      </p:pic>
      <p:sp>
        <p:nvSpPr>
          <p:cNvPr id="752" name="Google Shape;752;p80"/>
          <p:cNvSpPr txBox="1"/>
          <p:nvPr/>
        </p:nvSpPr>
        <p:spPr>
          <a:xfrm>
            <a:off x="6550275" y="249950"/>
            <a:ext cx="1342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FF0000"/>
                </a:solidFill>
              </a:rPr>
              <a:t>EC = 1 dB</a:t>
            </a:r>
            <a:endParaRPr>
              <a:solidFill>
                <a:srgbClr val="FF0000"/>
              </a:solidFill>
            </a:endParaRPr>
          </a:p>
        </p:txBody>
      </p:sp>
      <p:sp>
        <p:nvSpPr>
          <p:cNvPr id="753" name="Google Shape;753;p80"/>
          <p:cNvSpPr txBox="1"/>
          <p:nvPr/>
        </p:nvSpPr>
        <p:spPr>
          <a:xfrm>
            <a:off x="6096825" y="916250"/>
            <a:ext cx="2249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00FF00"/>
                </a:solidFill>
              </a:rPr>
              <a:t>EC = 2 dB</a:t>
            </a:r>
            <a:endParaRPr>
              <a:solidFill>
                <a:srgbClr val="00FF00"/>
              </a:solidFill>
            </a:endParaRPr>
          </a:p>
        </p:txBody>
      </p:sp>
      <p:sp>
        <p:nvSpPr>
          <p:cNvPr id="754" name="Google Shape;754;p80"/>
          <p:cNvSpPr txBox="1"/>
          <p:nvPr/>
        </p:nvSpPr>
        <p:spPr>
          <a:xfrm>
            <a:off x="6096825" y="569025"/>
            <a:ext cx="2249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FFFF00"/>
                </a:solidFill>
              </a:rPr>
              <a:t>EC = 1.5 dB</a:t>
            </a:r>
            <a:endParaRPr>
              <a:solidFill>
                <a:srgbClr val="FFFF00"/>
              </a:solidFill>
            </a:endParaRPr>
          </a:p>
        </p:txBody>
      </p:sp>
      <p:sp>
        <p:nvSpPr>
          <p:cNvPr id="755" name="Google Shape;755;p80"/>
          <p:cNvSpPr txBox="1"/>
          <p:nvPr/>
        </p:nvSpPr>
        <p:spPr>
          <a:xfrm>
            <a:off x="3114679" y="4797546"/>
            <a:ext cx="11778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t>Sweep EC</a:t>
            </a:r>
            <a:endParaRPr sz="12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27"/>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SOA Model in VerilogA</a:t>
            </a:r>
            <a:endParaRPr/>
          </a:p>
        </p:txBody>
      </p:sp>
      <p:sp>
        <p:nvSpPr>
          <p:cNvPr id="171" name="Google Shape;171;p27"/>
          <p:cNvSpPr txBox="1"/>
          <p:nvPr>
            <p:ph idx="1" type="subTitle"/>
          </p:nvPr>
        </p:nvSpPr>
        <p:spPr>
          <a:xfrm>
            <a:off x="311700" y="2834125"/>
            <a:ext cx="8520600" cy="792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9" name="Shape 759"/>
        <p:cNvGrpSpPr/>
        <p:nvPr/>
      </p:nvGrpSpPr>
      <p:grpSpPr>
        <a:xfrm>
          <a:off x="0" y="0"/>
          <a:ext cx="0" cy="0"/>
          <a:chOff x="0" y="0"/>
          <a:chExt cx="0" cy="0"/>
        </a:xfrm>
      </p:grpSpPr>
      <p:sp>
        <p:nvSpPr>
          <p:cNvPr id="760" name="Google Shape;760;p81"/>
          <p:cNvSpPr txBox="1"/>
          <p:nvPr>
            <p:ph type="title"/>
          </p:nvPr>
        </p:nvSpPr>
        <p:spPr>
          <a:xfrm>
            <a:off x="774075" y="0"/>
            <a:ext cx="7030500" cy="444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rPr>
              <a:t>OpenLight</a:t>
            </a:r>
            <a:r>
              <a:rPr lang="en"/>
              <a:t> Reference Laser Design</a:t>
            </a:r>
            <a:endParaRPr/>
          </a:p>
        </p:txBody>
      </p:sp>
      <p:sp>
        <p:nvSpPr>
          <p:cNvPr id="761" name="Google Shape;761;p81"/>
          <p:cNvSpPr txBox="1"/>
          <p:nvPr>
            <p:ph idx="1" type="body"/>
          </p:nvPr>
        </p:nvSpPr>
        <p:spPr>
          <a:xfrm>
            <a:off x="774075" y="569025"/>
            <a:ext cx="3765000" cy="123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has a reference tunable laser design (below). </a:t>
            </a:r>
            <a:endParaRPr/>
          </a:p>
          <a:p>
            <a:pPr indent="0" lvl="0" marL="0" rtl="0" algn="l">
              <a:spcBef>
                <a:spcPts val="0"/>
              </a:spcBef>
              <a:spcAft>
                <a:spcPts val="0"/>
              </a:spcAft>
              <a:buNone/>
            </a:pPr>
            <a:r>
              <a:rPr lang="en"/>
              <a:t>The bottom image is a version of this design ported to 45SPCLO with a tunable front mirror and coherent combiner of forward + backward waves</a:t>
            </a:r>
            <a:endParaRPr/>
          </a:p>
        </p:txBody>
      </p:sp>
      <p:pic>
        <p:nvPicPr>
          <p:cNvPr id="762" name="Google Shape;762;p81"/>
          <p:cNvPicPr preferRelativeResize="0"/>
          <p:nvPr/>
        </p:nvPicPr>
        <p:blipFill>
          <a:blip r:embed="rId3">
            <a:alphaModFix/>
          </a:blip>
          <a:stretch>
            <a:fillRect/>
          </a:stretch>
        </p:blipFill>
        <p:spPr>
          <a:xfrm>
            <a:off x="774075" y="3019775"/>
            <a:ext cx="4308424" cy="1664050"/>
          </a:xfrm>
          <a:prstGeom prst="rect">
            <a:avLst/>
          </a:prstGeom>
          <a:noFill/>
          <a:ln>
            <a:noFill/>
          </a:ln>
        </p:spPr>
      </p:pic>
      <p:pic>
        <p:nvPicPr>
          <p:cNvPr id="763" name="Google Shape;763;p81"/>
          <p:cNvPicPr preferRelativeResize="0"/>
          <p:nvPr/>
        </p:nvPicPr>
        <p:blipFill>
          <a:blip r:embed="rId4">
            <a:alphaModFix/>
          </a:blip>
          <a:stretch>
            <a:fillRect/>
          </a:stretch>
        </p:blipFill>
        <p:spPr>
          <a:xfrm>
            <a:off x="777850" y="1995646"/>
            <a:ext cx="3757350" cy="1109600"/>
          </a:xfrm>
          <a:prstGeom prst="rect">
            <a:avLst/>
          </a:prstGeom>
          <a:noFill/>
          <a:ln>
            <a:noFill/>
          </a:ln>
        </p:spPr>
      </p:pic>
      <p:sp>
        <p:nvSpPr>
          <p:cNvPr id="764" name="Google Shape;764;p81"/>
          <p:cNvSpPr txBox="1"/>
          <p:nvPr/>
        </p:nvSpPr>
        <p:spPr>
          <a:xfrm>
            <a:off x="1023275" y="3105250"/>
            <a:ext cx="1673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Tower/OpenLight</a:t>
            </a:r>
            <a:endParaRPr/>
          </a:p>
        </p:txBody>
      </p:sp>
      <p:sp>
        <p:nvSpPr>
          <p:cNvPr id="765" name="Google Shape;765;p81"/>
          <p:cNvSpPr txBox="1"/>
          <p:nvPr/>
        </p:nvSpPr>
        <p:spPr>
          <a:xfrm>
            <a:off x="3168025" y="3105250"/>
            <a:ext cx="1673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GF 45SPCLO</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9" name="Shape 769"/>
        <p:cNvGrpSpPr/>
        <p:nvPr/>
      </p:nvGrpSpPr>
      <p:grpSpPr>
        <a:xfrm>
          <a:off x="0" y="0"/>
          <a:ext cx="0" cy="0"/>
          <a:chOff x="0" y="0"/>
          <a:chExt cx="0" cy="0"/>
        </a:xfrm>
      </p:grpSpPr>
      <p:sp>
        <p:nvSpPr>
          <p:cNvPr id="770" name="Google Shape;770;p82"/>
          <p:cNvSpPr txBox="1"/>
          <p:nvPr>
            <p:ph type="title"/>
          </p:nvPr>
        </p:nvSpPr>
        <p:spPr>
          <a:xfrm>
            <a:off x="774075" y="0"/>
            <a:ext cx="7030500" cy="444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rPr>
              <a:t>OpenLight</a:t>
            </a:r>
            <a:r>
              <a:rPr lang="en">
                <a:solidFill>
                  <a:schemeClr val="dk1"/>
                </a:solidFill>
              </a:rPr>
              <a:t> Reference Laser Design</a:t>
            </a:r>
            <a:endParaRPr/>
          </a:p>
        </p:txBody>
      </p:sp>
      <p:sp>
        <p:nvSpPr>
          <p:cNvPr id="771" name="Google Shape;771;p82"/>
          <p:cNvSpPr txBox="1"/>
          <p:nvPr>
            <p:ph idx="1" type="body"/>
          </p:nvPr>
        </p:nvSpPr>
        <p:spPr>
          <a:xfrm>
            <a:off x="774075" y="569025"/>
            <a:ext cx="4674300" cy="2145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Optimize the coherent combiner phase shifter to maximize output power</a:t>
            </a:r>
            <a:endParaRPr/>
          </a:p>
        </p:txBody>
      </p:sp>
      <p:pic>
        <p:nvPicPr>
          <p:cNvPr id="772" name="Google Shape;772;p82"/>
          <p:cNvPicPr preferRelativeResize="0"/>
          <p:nvPr/>
        </p:nvPicPr>
        <p:blipFill>
          <a:blip r:embed="rId3">
            <a:alphaModFix/>
          </a:blip>
          <a:stretch>
            <a:fillRect/>
          </a:stretch>
        </p:blipFill>
        <p:spPr>
          <a:xfrm>
            <a:off x="6071900" y="746384"/>
            <a:ext cx="2912926" cy="1835325"/>
          </a:xfrm>
          <a:prstGeom prst="rect">
            <a:avLst/>
          </a:prstGeom>
          <a:noFill/>
          <a:ln>
            <a:noFill/>
          </a:ln>
        </p:spPr>
      </p:pic>
      <p:sp>
        <p:nvSpPr>
          <p:cNvPr id="773" name="Google Shape;773;p82"/>
          <p:cNvSpPr txBox="1"/>
          <p:nvPr/>
        </p:nvSpPr>
        <p:spPr>
          <a:xfrm rot="-5400000">
            <a:off x="4796425" y="1403025"/>
            <a:ext cx="20373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t>Laser Output Power (mW)</a:t>
            </a:r>
            <a:endParaRPr sz="1200"/>
          </a:p>
        </p:txBody>
      </p:sp>
      <p:pic>
        <p:nvPicPr>
          <p:cNvPr id="774" name="Google Shape;774;p82"/>
          <p:cNvPicPr preferRelativeResize="0"/>
          <p:nvPr/>
        </p:nvPicPr>
        <p:blipFill>
          <a:blip r:embed="rId4">
            <a:alphaModFix/>
          </a:blip>
          <a:stretch>
            <a:fillRect/>
          </a:stretch>
        </p:blipFill>
        <p:spPr>
          <a:xfrm>
            <a:off x="774075" y="2714975"/>
            <a:ext cx="4308424" cy="1664050"/>
          </a:xfrm>
          <a:prstGeom prst="rect">
            <a:avLst/>
          </a:prstGeom>
          <a:noFill/>
          <a:ln>
            <a:noFill/>
          </a:ln>
        </p:spPr>
      </p:pic>
      <p:sp>
        <p:nvSpPr>
          <p:cNvPr id="775" name="Google Shape;775;p82"/>
          <p:cNvSpPr txBox="1"/>
          <p:nvPr/>
        </p:nvSpPr>
        <p:spPr>
          <a:xfrm>
            <a:off x="830950" y="3209225"/>
            <a:ext cx="11778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t>T</a:t>
            </a:r>
            <a:r>
              <a:rPr baseline="-25000" lang="en" sz="1200"/>
              <a:t>back</a:t>
            </a:r>
            <a:r>
              <a:rPr lang="en" sz="1200"/>
              <a:t>=0.01</a:t>
            </a:r>
            <a:endParaRPr sz="1200"/>
          </a:p>
        </p:txBody>
      </p:sp>
      <p:sp>
        <p:nvSpPr>
          <p:cNvPr id="776" name="Google Shape;776;p82"/>
          <p:cNvSpPr txBox="1"/>
          <p:nvPr/>
        </p:nvSpPr>
        <p:spPr>
          <a:xfrm>
            <a:off x="1974075" y="2905525"/>
            <a:ext cx="11778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t>T=50℃</a:t>
            </a:r>
            <a:endParaRPr sz="1200"/>
          </a:p>
          <a:p>
            <a:pPr indent="0" lvl="0" marL="0" rtl="0" algn="ctr">
              <a:spcBef>
                <a:spcPts val="0"/>
              </a:spcBef>
              <a:spcAft>
                <a:spcPts val="0"/>
              </a:spcAft>
              <a:buNone/>
            </a:pPr>
            <a:r>
              <a:rPr lang="en" sz="1200"/>
              <a:t>J=7kA/cm</a:t>
            </a:r>
            <a:r>
              <a:rPr baseline="30000" lang="en" sz="1200"/>
              <a:t>2</a:t>
            </a:r>
            <a:endParaRPr baseline="30000" sz="1200"/>
          </a:p>
          <a:p>
            <a:pPr indent="0" lvl="0" marL="0" rtl="0" algn="ctr">
              <a:spcBef>
                <a:spcPts val="0"/>
              </a:spcBef>
              <a:spcAft>
                <a:spcPts val="0"/>
              </a:spcAft>
              <a:buNone/>
            </a:pPr>
            <a:r>
              <a:rPr lang="en" sz="1200"/>
              <a:t>L=400um</a:t>
            </a:r>
            <a:endParaRPr sz="1200"/>
          </a:p>
        </p:txBody>
      </p:sp>
      <p:sp>
        <p:nvSpPr>
          <p:cNvPr id="777" name="Google Shape;777;p82"/>
          <p:cNvSpPr txBox="1"/>
          <p:nvPr/>
        </p:nvSpPr>
        <p:spPr>
          <a:xfrm>
            <a:off x="5082500" y="3283450"/>
            <a:ext cx="11778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t>R</a:t>
            </a:r>
            <a:r>
              <a:rPr baseline="-25000" lang="en" sz="1200"/>
              <a:t>bot</a:t>
            </a:r>
            <a:r>
              <a:rPr lang="en" sz="1200"/>
              <a:t>=5.218um</a:t>
            </a:r>
            <a:endParaRPr sz="1200"/>
          </a:p>
          <a:p>
            <a:pPr indent="0" lvl="0" marL="0" rtl="0" algn="ctr">
              <a:spcBef>
                <a:spcPts val="0"/>
              </a:spcBef>
              <a:spcAft>
                <a:spcPts val="0"/>
              </a:spcAft>
              <a:buNone/>
            </a:pPr>
            <a:r>
              <a:rPr lang="en" sz="1200"/>
              <a:t>R</a:t>
            </a:r>
            <a:r>
              <a:rPr baseline="-25000" lang="en" sz="1200"/>
              <a:t>top</a:t>
            </a:r>
            <a:r>
              <a:rPr lang="en" sz="1200"/>
              <a:t>=1.1*R</a:t>
            </a:r>
            <a:r>
              <a:rPr baseline="-25000" lang="en" sz="1200"/>
              <a:t>bot</a:t>
            </a:r>
            <a:endParaRPr sz="1200"/>
          </a:p>
          <a:p>
            <a:pPr indent="0" lvl="0" marL="0" rtl="0" algn="ctr">
              <a:spcBef>
                <a:spcPts val="0"/>
              </a:spcBef>
              <a:spcAft>
                <a:spcPts val="0"/>
              </a:spcAft>
              <a:buNone/>
            </a:pPr>
            <a:r>
              <a:rPr lang="en" sz="1200"/>
              <a:t>𝜅=0.5</a:t>
            </a:r>
            <a:endParaRPr sz="1200"/>
          </a:p>
        </p:txBody>
      </p:sp>
      <p:sp>
        <p:nvSpPr>
          <p:cNvPr id="778" name="Google Shape;778;p82"/>
          <p:cNvSpPr txBox="1"/>
          <p:nvPr/>
        </p:nvSpPr>
        <p:spPr>
          <a:xfrm>
            <a:off x="3394200" y="4141795"/>
            <a:ext cx="11778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t>Sweep Δ𝜑</a:t>
            </a:r>
            <a:endParaRPr sz="1200"/>
          </a:p>
        </p:txBody>
      </p:sp>
      <p:sp>
        <p:nvSpPr>
          <p:cNvPr id="779" name="Google Shape;779;p82"/>
          <p:cNvSpPr txBox="1"/>
          <p:nvPr/>
        </p:nvSpPr>
        <p:spPr>
          <a:xfrm>
            <a:off x="3394200" y="3144725"/>
            <a:ext cx="11778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t>P</a:t>
            </a:r>
            <a:r>
              <a:rPr baseline="-25000" lang="en" sz="1200"/>
              <a:t>couple</a:t>
            </a:r>
            <a:r>
              <a:rPr lang="en" sz="1200"/>
              <a:t>= 0.9</a:t>
            </a:r>
            <a:endParaRPr sz="1200"/>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3" name="Shape 783"/>
        <p:cNvGrpSpPr/>
        <p:nvPr/>
      </p:nvGrpSpPr>
      <p:grpSpPr>
        <a:xfrm>
          <a:off x="0" y="0"/>
          <a:ext cx="0" cy="0"/>
          <a:chOff x="0" y="0"/>
          <a:chExt cx="0" cy="0"/>
        </a:xfrm>
      </p:grpSpPr>
      <p:pic>
        <p:nvPicPr>
          <p:cNvPr id="784" name="Google Shape;784;p83"/>
          <p:cNvPicPr preferRelativeResize="0"/>
          <p:nvPr/>
        </p:nvPicPr>
        <p:blipFill>
          <a:blip r:embed="rId3">
            <a:alphaModFix/>
          </a:blip>
          <a:stretch>
            <a:fillRect/>
          </a:stretch>
        </p:blipFill>
        <p:spPr>
          <a:xfrm>
            <a:off x="5882576" y="559950"/>
            <a:ext cx="2156549" cy="1939350"/>
          </a:xfrm>
          <a:prstGeom prst="rect">
            <a:avLst/>
          </a:prstGeom>
          <a:noFill/>
          <a:ln>
            <a:noFill/>
          </a:ln>
        </p:spPr>
      </p:pic>
      <p:sp>
        <p:nvSpPr>
          <p:cNvPr id="785" name="Google Shape;785;p83"/>
          <p:cNvSpPr txBox="1"/>
          <p:nvPr>
            <p:ph type="title"/>
          </p:nvPr>
        </p:nvSpPr>
        <p:spPr>
          <a:xfrm>
            <a:off x="774075" y="0"/>
            <a:ext cx="7030500" cy="444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rPr>
              <a:t>OpenLight Reference Laser Design</a:t>
            </a:r>
            <a:endParaRPr/>
          </a:p>
        </p:txBody>
      </p:sp>
      <p:sp>
        <p:nvSpPr>
          <p:cNvPr id="786" name="Google Shape;786;p83"/>
          <p:cNvSpPr txBox="1"/>
          <p:nvPr>
            <p:ph idx="1" type="body"/>
          </p:nvPr>
        </p:nvSpPr>
        <p:spPr>
          <a:xfrm>
            <a:off x="774075" y="569025"/>
            <a:ext cx="4674300" cy="2145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Sweep output 2x2 switch coupler to maximize light</a:t>
            </a:r>
            <a:endParaRPr/>
          </a:p>
        </p:txBody>
      </p:sp>
      <p:sp>
        <p:nvSpPr>
          <p:cNvPr id="787" name="Google Shape;787;p83"/>
          <p:cNvSpPr txBox="1"/>
          <p:nvPr/>
        </p:nvSpPr>
        <p:spPr>
          <a:xfrm rot="-5400000">
            <a:off x="4646825" y="1344975"/>
            <a:ext cx="20373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t>Laser Output Power (mW)</a:t>
            </a:r>
            <a:endParaRPr sz="1200"/>
          </a:p>
        </p:txBody>
      </p:sp>
      <p:pic>
        <p:nvPicPr>
          <p:cNvPr id="788" name="Google Shape;788;p83"/>
          <p:cNvPicPr preferRelativeResize="0"/>
          <p:nvPr/>
        </p:nvPicPr>
        <p:blipFill>
          <a:blip r:embed="rId4">
            <a:alphaModFix/>
          </a:blip>
          <a:stretch>
            <a:fillRect/>
          </a:stretch>
        </p:blipFill>
        <p:spPr>
          <a:xfrm>
            <a:off x="774075" y="2714975"/>
            <a:ext cx="4308424" cy="1664050"/>
          </a:xfrm>
          <a:prstGeom prst="rect">
            <a:avLst/>
          </a:prstGeom>
          <a:noFill/>
          <a:ln>
            <a:noFill/>
          </a:ln>
        </p:spPr>
      </p:pic>
      <p:sp>
        <p:nvSpPr>
          <p:cNvPr id="789" name="Google Shape;789;p83"/>
          <p:cNvSpPr txBox="1"/>
          <p:nvPr/>
        </p:nvSpPr>
        <p:spPr>
          <a:xfrm>
            <a:off x="830950" y="3209225"/>
            <a:ext cx="11778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t>T</a:t>
            </a:r>
            <a:r>
              <a:rPr baseline="-25000" lang="en" sz="1200"/>
              <a:t>back</a:t>
            </a:r>
            <a:r>
              <a:rPr lang="en" sz="1200"/>
              <a:t>=0.01</a:t>
            </a:r>
            <a:endParaRPr sz="1200"/>
          </a:p>
        </p:txBody>
      </p:sp>
      <p:sp>
        <p:nvSpPr>
          <p:cNvPr id="790" name="Google Shape;790;p83"/>
          <p:cNvSpPr txBox="1"/>
          <p:nvPr/>
        </p:nvSpPr>
        <p:spPr>
          <a:xfrm>
            <a:off x="1974075" y="2905525"/>
            <a:ext cx="11778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t>T=50℃</a:t>
            </a:r>
            <a:endParaRPr sz="1200"/>
          </a:p>
          <a:p>
            <a:pPr indent="0" lvl="0" marL="0" rtl="0" algn="ctr">
              <a:spcBef>
                <a:spcPts val="0"/>
              </a:spcBef>
              <a:spcAft>
                <a:spcPts val="0"/>
              </a:spcAft>
              <a:buNone/>
            </a:pPr>
            <a:r>
              <a:rPr lang="en" sz="1200"/>
              <a:t>J=7kA/cm</a:t>
            </a:r>
            <a:r>
              <a:rPr baseline="30000" lang="en" sz="1200"/>
              <a:t>2</a:t>
            </a:r>
            <a:endParaRPr baseline="30000" sz="1200"/>
          </a:p>
          <a:p>
            <a:pPr indent="0" lvl="0" marL="0" rtl="0" algn="ctr">
              <a:spcBef>
                <a:spcPts val="0"/>
              </a:spcBef>
              <a:spcAft>
                <a:spcPts val="0"/>
              </a:spcAft>
              <a:buNone/>
            </a:pPr>
            <a:r>
              <a:rPr lang="en" sz="1200"/>
              <a:t>L=400um</a:t>
            </a:r>
            <a:endParaRPr sz="1200"/>
          </a:p>
        </p:txBody>
      </p:sp>
      <p:sp>
        <p:nvSpPr>
          <p:cNvPr id="791" name="Google Shape;791;p83"/>
          <p:cNvSpPr txBox="1"/>
          <p:nvPr/>
        </p:nvSpPr>
        <p:spPr>
          <a:xfrm>
            <a:off x="5082500" y="3283450"/>
            <a:ext cx="11778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t>R</a:t>
            </a:r>
            <a:r>
              <a:rPr baseline="-25000" lang="en" sz="1200"/>
              <a:t>bot</a:t>
            </a:r>
            <a:r>
              <a:rPr lang="en" sz="1200"/>
              <a:t>=5.218um</a:t>
            </a:r>
            <a:endParaRPr sz="1200"/>
          </a:p>
          <a:p>
            <a:pPr indent="0" lvl="0" marL="0" rtl="0" algn="ctr">
              <a:spcBef>
                <a:spcPts val="0"/>
              </a:spcBef>
              <a:spcAft>
                <a:spcPts val="0"/>
              </a:spcAft>
              <a:buNone/>
            </a:pPr>
            <a:r>
              <a:rPr lang="en" sz="1200"/>
              <a:t>R</a:t>
            </a:r>
            <a:r>
              <a:rPr baseline="-25000" lang="en" sz="1200"/>
              <a:t>top</a:t>
            </a:r>
            <a:r>
              <a:rPr lang="en" sz="1200"/>
              <a:t>=1.1*R</a:t>
            </a:r>
            <a:r>
              <a:rPr baseline="-25000" lang="en" sz="1200"/>
              <a:t>bot</a:t>
            </a:r>
            <a:endParaRPr sz="1200"/>
          </a:p>
          <a:p>
            <a:pPr indent="0" lvl="0" marL="0" rtl="0" algn="ctr">
              <a:spcBef>
                <a:spcPts val="0"/>
              </a:spcBef>
              <a:spcAft>
                <a:spcPts val="0"/>
              </a:spcAft>
              <a:buNone/>
            </a:pPr>
            <a:r>
              <a:rPr lang="en" sz="1200"/>
              <a:t>𝜅=0.5</a:t>
            </a:r>
            <a:endParaRPr sz="1200"/>
          </a:p>
        </p:txBody>
      </p:sp>
      <p:sp>
        <p:nvSpPr>
          <p:cNvPr id="792" name="Google Shape;792;p83"/>
          <p:cNvSpPr txBox="1"/>
          <p:nvPr/>
        </p:nvSpPr>
        <p:spPr>
          <a:xfrm>
            <a:off x="3394200" y="4141795"/>
            <a:ext cx="11778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t>Δ</a:t>
            </a:r>
            <a:r>
              <a:rPr lang="en" sz="1200"/>
              <a:t>𝜑 = 133.6842 degrees</a:t>
            </a:r>
            <a:endParaRPr sz="1200"/>
          </a:p>
        </p:txBody>
      </p:sp>
      <p:sp>
        <p:nvSpPr>
          <p:cNvPr id="793" name="Google Shape;793;p83"/>
          <p:cNvSpPr txBox="1"/>
          <p:nvPr/>
        </p:nvSpPr>
        <p:spPr>
          <a:xfrm>
            <a:off x="3394200" y="3144725"/>
            <a:ext cx="11778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t>Sweep </a:t>
            </a:r>
            <a:r>
              <a:rPr lang="en" sz="1200"/>
              <a:t>P</a:t>
            </a:r>
            <a:r>
              <a:rPr baseline="-25000" lang="en" sz="1200"/>
              <a:t>couple</a:t>
            </a:r>
            <a:endParaRPr sz="1200"/>
          </a:p>
        </p:txBody>
      </p:sp>
      <p:sp>
        <p:nvSpPr>
          <p:cNvPr id="794" name="Google Shape;794;p83"/>
          <p:cNvSpPr txBox="1"/>
          <p:nvPr/>
        </p:nvSpPr>
        <p:spPr>
          <a:xfrm>
            <a:off x="5942188" y="2499300"/>
            <a:ext cx="20373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t>Fraction of light coupled out</a:t>
            </a:r>
            <a:endParaRPr sz="1200"/>
          </a:p>
        </p:txBody>
      </p:sp>
      <p:sp>
        <p:nvSpPr>
          <p:cNvPr id="795" name="Google Shape;795;p83"/>
          <p:cNvSpPr txBox="1"/>
          <p:nvPr/>
        </p:nvSpPr>
        <p:spPr>
          <a:xfrm>
            <a:off x="2420675" y="2254025"/>
            <a:ext cx="11778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t>Sweep EC Loss</a:t>
            </a:r>
            <a:endParaRPr sz="1200"/>
          </a:p>
        </p:txBody>
      </p:sp>
      <p:sp>
        <p:nvSpPr>
          <p:cNvPr id="796" name="Google Shape;796;p83"/>
          <p:cNvSpPr txBox="1"/>
          <p:nvPr/>
        </p:nvSpPr>
        <p:spPr>
          <a:xfrm>
            <a:off x="6105575" y="1386404"/>
            <a:ext cx="2249100" cy="1046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FF0000"/>
                </a:solidFill>
              </a:rPr>
              <a:t>EC = 0 dB</a:t>
            </a:r>
            <a:endParaRPr>
              <a:solidFill>
                <a:srgbClr val="FFFF00"/>
              </a:solidFill>
            </a:endParaRPr>
          </a:p>
          <a:p>
            <a:pPr indent="0" lvl="0" marL="0" rtl="0" algn="ctr">
              <a:spcBef>
                <a:spcPts val="0"/>
              </a:spcBef>
              <a:spcAft>
                <a:spcPts val="0"/>
              </a:spcAft>
              <a:buClr>
                <a:schemeClr val="dk1"/>
              </a:buClr>
              <a:buSzPts val="1100"/>
              <a:buFont typeface="Arial"/>
              <a:buNone/>
            </a:pPr>
            <a:r>
              <a:rPr lang="en">
                <a:solidFill>
                  <a:srgbClr val="FFFF00"/>
                </a:solidFill>
              </a:rPr>
              <a:t>EC = 1 dB</a:t>
            </a:r>
            <a:endParaRPr>
              <a:solidFill>
                <a:srgbClr val="FFFF00"/>
              </a:solidFill>
            </a:endParaRPr>
          </a:p>
          <a:p>
            <a:pPr indent="0" lvl="0" marL="0" rtl="0" algn="ctr">
              <a:spcBef>
                <a:spcPts val="0"/>
              </a:spcBef>
              <a:spcAft>
                <a:spcPts val="0"/>
              </a:spcAft>
              <a:buNone/>
            </a:pPr>
            <a:r>
              <a:rPr lang="en">
                <a:solidFill>
                  <a:srgbClr val="00FF00"/>
                </a:solidFill>
              </a:rPr>
              <a:t>EC = 1.5 dB</a:t>
            </a:r>
            <a:endParaRPr>
              <a:solidFill>
                <a:srgbClr val="00FFFF"/>
              </a:solidFill>
            </a:endParaRPr>
          </a:p>
          <a:p>
            <a:pPr indent="0" lvl="0" marL="0" rtl="0" algn="ctr">
              <a:spcBef>
                <a:spcPts val="0"/>
              </a:spcBef>
              <a:spcAft>
                <a:spcPts val="0"/>
              </a:spcAft>
              <a:buNone/>
            </a:pPr>
            <a:r>
              <a:rPr lang="en">
                <a:solidFill>
                  <a:srgbClr val="00FFFF"/>
                </a:solidFill>
              </a:rPr>
              <a:t>EC = 2 dB</a:t>
            </a:r>
            <a:endParaRPr>
              <a:solidFill>
                <a:srgbClr val="00FFFF"/>
              </a:solidFill>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0" name="Shape 800"/>
        <p:cNvGrpSpPr/>
        <p:nvPr/>
      </p:nvGrpSpPr>
      <p:grpSpPr>
        <a:xfrm>
          <a:off x="0" y="0"/>
          <a:ext cx="0" cy="0"/>
          <a:chOff x="0" y="0"/>
          <a:chExt cx="0" cy="0"/>
        </a:xfrm>
      </p:grpSpPr>
      <p:sp>
        <p:nvSpPr>
          <p:cNvPr id="801" name="Google Shape;801;p84"/>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SMSR, Mode Hoping, Linewidth and RIN</a:t>
            </a:r>
            <a:endParaRPr/>
          </a:p>
        </p:txBody>
      </p:sp>
      <p:sp>
        <p:nvSpPr>
          <p:cNvPr id="802" name="Google Shape;802;p84"/>
          <p:cNvSpPr txBox="1"/>
          <p:nvPr>
            <p:ph idx="1" type="subTitle"/>
          </p:nvPr>
        </p:nvSpPr>
        <p:spPr>
          <a:xfrm>
            <a:off x="311700" y="2834125"/>
            <a:ext cx="8520600" cy="792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6" name="Shape 806"/>
        <p:cNvGrpSpPr/>
        <p:nvPr/>
      </p:nvGrpSpPr>
      <p:grpSpPr>
        <a:xfrm>
          <a:off x="0" y="0"/>
          <a:ext cx="0" cy="0"/>
          <a:chOff x="0" y="0"/>
          <a:chExt cx="0" cy="0"/>
        </a:xfrm>
      </p:grpSpPr>
      <p:sp>
        <p:nvSpPr>
          <p:cNvPr id="807" name="Google Shape;807;p85"/>
          <p:cNvSpPr txBox="1"/>
          <p:nvPr>
            <p:ph type="title"/>
          </p:nvPr>
        </p:nvSpPr>
        <p:spPr>
          <a:xfrm>
            <a:off x="774075" y="0"/>
            <a:ext cx="7030500" cy="444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SMSR</a:t>
            </a:r>
            <a:endParaRPr/>
          </a:p>
        </p:txBody>
      </p:sp>
      <p:sp>
        <p:nvSpPr>
          <p:cNvPr id="808" name="Google Shape;808;p85"/>
          <p:cNvSpPr txBox="1"/>
          <p:nvPr>
            <p:ph idx="1" type="body"/>
          </p:nvPr>
        </p:nvSpPr>
        <p:spPr>
          <a:xfrm>
            <a:off x="796575" y="569025"/>
            <a:ext cx="3798000" cy="317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Side Mode Supression Ratio (SMSR) is the ratio between power in the main laser wavelength the highest sidemode that is excited.</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We want this value to be at least 30dB</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Not to be confused with Vernier sidemode supression</a:t>
            </a:r>
            <a:endParaRPr/>
          </a:p>
        </p:txBody>
      </p:sp>
      <p:pic>
        <p:nvPicPr>
          <p:cNvPr id="809" name="Google Shape;809;p85"/>
          <p:cNvPicPr preferRelativeResize="0"/>
          <p:nvPr/>
        </p:nvPicPr>
        <p:blipFill>
          <a:blip r:embed="rId3">
            <a:alphaModFix/>
          </a:blip>
          <a:stretch>
            <a:fillRect/>
          </a:stretch>
        </p:blipFill>
        <p:spPr>
          <a:xfrm>
            <a:off x="4990299" y="600330"/>
            <a:ext cx="3744825" cy="1450575"/>
          </a:xfrm>
          <a:prstGeom prst="rect">
            <a:avLst/>
          </a:prstGeom>
          <a:noFill/>
          <a:ln>
            <a:noFill/>
          </a:ln>
        </p:spPr>
      </p:pic>
      <p:cxnSp>
        <p:nvCxnSpPr>
          <p:cNvPr id="810" name="Google Shape;810;p85"/>
          <p:cNvCxnSpPr/>
          <p:nvPr/>
        </p:nvCxnSpPr>
        <p:spPr>
          <a:xfrm>
            <a:off x="7337000" y="756400"/>
            <a:ext cx="0" cy="215700"/>
          </a:xfrm>
          <a:prstGeom prst="straightConnector1">
            <a:avLst/>
          </a:prstGeom>
          <a:noFill/>
          <a:ln cap="flat" cmpd="sng" w="9525">
            <a:solidFill>
              <a:schemeClr val="dk2"/>
            </a:solidFill>
            <a:prstDash val="solid"/>
            <a:round/>
            <a:headEnd len="med" w="med" type="triangle"/>
            <a:tailEnd len="med" w="med" type="triangle"/>
          </a:ln>
        </p:spPr>
      </p:cxnSp>
      <p:cxnSp>
        <p:nvCxnSpPr>
          <p:cNvPr id="811" name="Google Shape;811;p85"/>
          <p:cNvCxnSpPr/>
          <p:nvPr/>
        </p:nvCxnSpPr>
        <p:spPr>
          <a:xfrm>
            <a:off x="7337000" y="760900"/>
            <a:ext cx="732900" cy="0"/>
          </a:xfrm>
          <a:prstGeom prst="straightConnector1">
            <a:avLst/>
          </a:prstGeom>
          <a:noFill/>
          <a:ln cap="flat" cmpd="sng" w="9525">
            <a:solidFill>
              <a:schemeClr val="dk2"/>
            </a:solidFill>
            <a:prstDash val="solid"/>
            <a:round/>
            <a:headEnd len="med" w="med" type="none"/>
            <a:tailEnd len="med" w="med" type="none"/>
          </a:ln>
        </p:spPr>
      </p:cxnSp>
      <p:cxnSp>
        <p:nvCxnSpPr>
          <p:cNvPr id="812" name="Google Shape;812;p85"/>
          <p:cNvCxnSpPr/>
          <p:nvPr/>
        </p:nvCxnSpPr>
        <p:spPr>
          <a:xfrm>
            <a:off x="6927450" y="953775"/>
            <a:ext cx="732900" cy="0"/>
          </a:xfrm>
          <a:prstGeom prst="straightConnector1">
            <a:avLst/>
          </a:prstGeom>
          <a:noFill/>
          <a:ln cap="flat" cmpd="sng" w="9525">
            <a:solidFill>
              <a:schemeClr val="dk2"/>
            </a:solidFill>
            <a:prstDash val="solid"/>
            <a:round/>
            <a:headEnd len="med" w="med" type="none"/>
            <a:tailEnd len="med" w="med" type="none"/>
          </a:ln>
        </p:spPr>
      </p:cxnSp>
      <p:sp>
        <p:nvSpPr>
          <p:cNvPr id="813" name="Google Shape;813;p85"/>
          <p:cNvSpPr txBox="1"/>
          <p:nvPr/>
        </p:nvSpPr>
        <p:spPr>
          <a:xfrm>
            <a:off x="5668427" y="701359"/>
            <a:ext cx="18702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t>8dB Vernier sidemode supression</a:t>
            </a:r>
            <a:endParaRPr sz="800"/>
          </a:p>
        </p:txBody>
      </p:sp>
      <p:pic>
        <p:nvPicPr>
          <p:cNvPr id="814" name="Google Shape;814;p85"/>
          <p:cNvPicPr preferRelativeResize="0"/>
          <p:nvPr/>
        </p:nvPicPr>
        <p:blipFill>
          <a:blip r:embed="rId4">
            <a:alphaModFix/>
          </a:blip>
          <a:stretch>
            <a:fillRect/>
          </a:stretch>
        </p:blipFill>
        <p:spPr>
          <a:xfrm>
            <a:off x="5441326" y="2207225"/>
            <a:ext cx="2842775" cy="2244300"/>
          </a:xfrm>
          <a:prstGeom prst="rect">
            <a:avLst/>
          </a:prstGeom>
          <a:noFill/>
          <a:ln>
            <a:noFill/>
          </a:ln>
        </p:spPr>
      </p:pic>
      <p:sp>
        <p:nvSpPr>
          <p:cNvPr id="815" name="Google Shape;815;p85"/>
          <p:cNvSpPr txBox="1"/>
          <p:nvPr/>
        </p:nvSpPr>
        <p:spPr>
          <a:xfrm>
            <a:off x="5873664" y="3052093"/>
            <a:ext cx="18702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t>SMSR =</a:t>
            </a:r>
            <a:endParaRPr sz="800"/>
          </a:p>
        </p:txBody>
      </p:sp>
      <p:sp>
        <p:nvSpPr>
          <p:cNvPr id="816" name="Google Shape;816;p85"/>
          <p:cNvSpPr txBox="1"/>
          <p:nvPr/>
        </p:nvSpPr>
        <p:spPr>
          <a:xfrm>
            <a:off x="5574500" y="4743300"/>
            <a:ext cx="3237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H. Guan et al, Optics Express 2018</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0" name="Shape 820"/>
        <p:cNvGrpSpPr/>
        <p:nvPr/>
      </p:nvGrpSpPr>
      <p:grpSpPr>
        <a:xfrm>
          <a:off x="0" y="0"/>
          <a:ext cx="0" cy="0"/>
          <a:chOff x="0" y="0"/>
          <a:chExt cx="0" cy="0"/>
        </a:xfrm>
      </p:grpSpPr>
      <p:sp>
        <p:nvSpPr>
          <p:cNvPr id="821" name="Google Shape;821;p86"/>
          <p:cNvSpPr txBox="1"/>
          <p:nvPr>
            <p:ph type="title"/>
          </p:nvPr>
        </p:nvSpPr>
        <p:spPr>
          <a:xfrm>
            <a:off x="774075" y="0"/>
            <a:ext cx="7030500" cy="444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Calculating SMSR</a:t>
            </a:r>
            <a:endParaRPr/>
          </a:p>
        </p:txBody>
      </p:sp>
      <p:sp>
        <p:nvSpPr>
          <p:cNvPr id="822" name="Google Shape;822;p86"/>
          <p:cNvSpPr txBox="1"/>
          <p:nvPr>
            <p:ph idx="1" type="body"/>
          </p:nvPr>
        </p:nvSpPr>
        <p:spPr>
          <a:xfrm>
            <a:off x="774075" y="569025"/>
            <a:ext cx="3775800" cy="396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There are equations for SMSR in </a:t>
            </a:r>
            <a:r>
              <a:rPr lang="en" u="sng">
                <a:solidFill>
                  <a:schemeClr val="hlink"/>
                </a:solidFill>
                <a:hlinkClick r:id="rId3"/>
              </a:rPr>
              <a:t>L. </a:t>
            </a:r>
            <a:r>
              <a:rPr lang="en" u="sng">
                <a:solidFill>
                  <a:schemeClr val="hlink"/>
                </a:solidFill>
                <a:hlinkClick r:id="rId4"/>
              </a:rPr>
              <a:t>Coldren</a:t>
            </a:r>
            <a:r>
              <a:rPr lang="en"/>
              <a:t> (see pages 139, 150 for derivation + example)</a:t>
            </a:r>
            <a:endParaRPr/>
          </a:p>
          <a:p>
            <a:pPr indent="0" lvl="0" marL="0" rtl="0" algn="l">
              <a:spcBef>
                <a:spcPts val="0"/>
              </a:spcBef>
              <a:spcAft>
                <a:spcPts val="0"/>
              </a:spcAft>
              <a:buNone/>
            </a:pPr>
            <a:r>
              <a:rPr lang="en"/>
              <a:t>The same equations are also used </a:t>
            </a:r>
            <a:r>
              <a:rPr lang="en" u="sng">
                <a:solidFill>
                  <a:schemeClr val="hlink"/>
                </a:solidFill>
                <a:hlinkClick r:id="rId5"/>
              </a:rPr>
              <a:t>here</a:t>
            </a:r>
            <a:r>
              <a:rPr lang="en"/>
              <a:t> and </a:t>
            </a:r>
            <a:r>
              <a:rPr lang="en" u="sng">
                <a:solidFill>
                  <a:schemeClr val="hlink"/>
                </a:solidFill>
                <a:hlinkClick r:id="rId6"/>
              </a:rPr>
              <a:t>here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823" name="Google Shape;823;p86"/>
          <p:cNvPicPr preferRelativeResize="0"/>
          <p:nvPr/>
        </p:nvPicPr>
        <p:blipFill>
          <a:blip r:embed="rId7">
            <a:alphaModFix/>
          </a:blip>
          <a:stretch>
            <a:fillRect/>
          </a:stretch>
        </p:blipFill>
        <p:spPr>
          <a:xfrm>
            <a:off x="2878005" y="3131900"/>
            <a:ext cx="3387974" cy="580800"/>
          </a:xfrm>
          <a:prstGeom prst="rect">
            <a:avLst/>
          </a:prstGeom>
          <a:noFill/>
          <a:ln>
            <a:noFill/>
          </a:ln>
        </p:spPr>
      </p:pic>
      <p:cxnSp>
        <p:nvCxnSpPr>
          <p:cNvPr id="824" name="Google Shape;824;p86"/>
          <p:cNvCxnSpPr/>
          <p:nvPr/>
        </p:nvCxnSpPr>
        <p:spPr>
          <a:xfrm flipH="1">
            <a:off x="4746800" y="2190500"/>
            <a:ext cx="504300" cy="547200"/>
          </a:xfrm>
          <a:prstGeom prst="straightConnector1">
            <a:avLst/>
          </a:prstGeom>
          <a:noFill/>
          <a:ln cap="flat" cmpd="sng" w="9525">
            <a:solidFill>
              <a:schemeClr val="dk2"/>
            </a:solidFill>
            <a:prstDash val="solid"/>
            <a:round/>
            <a:headEnd len="med" w="med" type="none"/>
            <a:tailEnd len="med" w="med" type="triangle"/>
          </a:ln>
        </p:spPr>
      </p:cxnSp>
      <p:sp>
        <p:nvSpPr>
          <p:cNvPr id="825" name="Google Shape;825;p86"/>
          <p:cNvSpPr txBox="1"/>
          <p:nvPr/>
        </p:nvSpPr>
        <p:spPr>
          <a:xfrm>
            <a:off x="3434625" y="4143000"/>
            <a:ext cx="17709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Net modal gain for main mode</a:t>
            </a:r>
            <a:endParaRPr/>
          </a:p>
        </p:txBody>
      </p:sp>
      <p:sp>
        <p:nvSpPr>
          <p:cNvPr id="826" name="Google Shape;826;p86"/>
          <p:cNvSpPr txBox="1"/>
          <p:nvPr/>
        </p:nvSpPr>
        <p:spPr>
          <a:xfrm>
            <a:off x="2335750" y="1654400"/>
            <a:ext cx="17709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Loss margin.</a:t>
            </a:r>
            <a:endParaRPr/>
          </a:p>
          <a:p>
            <a:pPr indent="0" lvl="0" marL="0" rtl="0" algn="l">
              <a:spcBef>
                <a:spcPts val="0"/>
              </a:spcBef>
              <a:spcAft>
                <a:spcPts val="0"/>
              </a:spcAft>
              <a:buNone/>
            </a:pPr>
            <a:r>
              <a:rPr lang="en"/>
              <a:t>Difference in loss between lasing mode and sidemode (units 1/length)</a:t>
            </a:r>
            <a:endParaRPr/>
          </a:p>
        </p:txBody>
      </p:sp>
      <p:cxnSp>
        <p:nvCxnSpPr>
          <p:cNvPr id="827" name="Google Shape;827;p86"/>
          <p:cNvCxnSpPr/>
          <p:nvPr/>
        </p:nvCxnSpPr>
        <p:spPr>
          <a:xfrm>
            <a:off x="3724750" y="2377975"/>
            <a:ext cx="359700" cy="359700"/>
          </a:xfrm>
          <a:prstGeom prst="straightConnector1">
            <a:avLst/>
          </a:prstGeom>
          <a:noFill/>
          <a:ln cap="flat" cmpd="sng" w="9525">
            <a:solidFill>
              <a:schemeClr val="dk2"/>
            </a:solidFill>
            <a:prstDash val="solid"/>
            <a:round/>
            <a:headEnd len="med" w="med" type="none"/>
            <a:tailEnd len="med" w="med" type="triangle"/>
          </a:ln>
        </p:spPr>
      </p:cxnSp>
      <p:pic>
        <p:nvPicPr>
          <p:cNvPr id="828" name="Google Shape;828;p86"/>
          <p:cNvPicPr preferRelativeResize="0"/>
          <p:nvPr/>
        </p:nvPicPr>
        <p:blipFill>
          <a:blip r:embed="rId8">
            <a:alphaModFix/>
          </a:blip>
          <a:stretch>
            <a:fillRect/>
          </a:stretch>
        </p:blipFill>
        <p:spPr>
          <a:xfrm>
            <a:off x="6584404" y="384050"/>
            <a:ext cx="2573222" cy="1745112"/>
          </a:xfrm>
          <a:prstGeom prst="rect">
            <a:avLst/>
          </a:prstGeom>
          <a:noFill/>
          <a:ln>
            <a:noFill/>
          </a:ln>
        </p:spPr>
      </p:pic>
      <p:sp>
        <p:nvSpPr>
          <p:cNvPr id="829" name="Google Shape;829;p86"/>
          <p:cNvSpPr txBox="1"/>
          <p:nvPr/>
        </p:nvSpPr>
        <p:spPr>
          <a:xfrm>
            <a:off x="5251100" y="1455725"/>
            <a:ext cx="17709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Modal gain margin.</a:t>
            </a:r>
            <a:endParaRPr/>
          </a:p>
          <a:p>
            <a:pPr indent="0" lvl="0" marL="0" rtl="0" algn="l">
              <a:spcBef>
                <a:spcPts val="0"/>
              </a:spcBef>
              <a:spcAft>
                <a:spcPts val="0"/>
              </a:spcAft>
              <a:buNone/>
            </a:pPr>
            <a:r>
              <a:rPr lang="en"/>
              <a:t>Difference in gain between lasing mode and sidemode (units 1/length)</a:t>
            </a:r>
            <a:endParaRPr/>
          </a:p>
        </p:txBody>
      </p:sp>
      <p:cxnSp>
        <p:nvCxnSpPr>
          <p:cNvPr id="830" name="Google Shape;830;p86"/>
          <p:cNvCxnSpPr/>
          <p:nvPr/>
        </p:nvCxnSpPr>
        <p:spPr>
          <a:xfrm rot="10800000">
            <a:off x="4353375" y="3820200"/>
            <a:ext cx="0" cy="322800"/>
          </a:xfrm>
          <a:prstGeom prst="straightConnector1">
            <a:avLst/>
          </a:prstGeom>
          <a:noFill/>
          <a:ln cap="flat" cmpd="sng" w="9525">
            <a:solidFill>
              <a:schemeClr val="dk2"/>
            </a:solidFill>
            <a:prstDash val="solid"/>
            <a:round/>
            <a:headEnd len="med" w="med" type="none"/>
            <a:tailEnd len="med" w="med" type="triangle"/>
          </a:ln>
        </p:spPr>
      </p:cxnSp>
      <p:pic>
        <p:nvPicPr>
          <p:cNvPr id="831" name="Google Shape;831;p86"/>
          <p:cNvPicPr preferRelativeResize="0"/>
          <p:nvPr/>
        </p:nvPicPr>
        <p:blipFill>
          <a:blip r:embed="rId9">
            <a:alphaModFix/>
          </a:blip>
          <a:stretch>
            <a:fillRect/>
          </a:stretch>
        </p:blipFill>
        <p:spPr>
          <a:xfrm>
            <a:off x="5205525" y="4142993"/>
            <a:ext cx="3681876" cy="309075"/>
          </a:xfrm>
          <a:prstGeom prst="rect">
            <a:avLst/>
          </a:prstGeom>
          <a:noFill/>
          <a:ln>
            <a:noFill/>
          </a:ln>
        </p:spPr>
      </p:pic>
      <p:cxnSp>
        <p:nvCxnSpPr>
          <p:cNvPr id="832" name="Google Shape;832;p86"/>
          <p:cNvCxnSpPr/>
          <p:nvPr/>
        </p:nvCxnSpPr>
        <p:spPr>
          <a:xfrm>
            <a:off x="4508825" y="3712700"/>
            <a:ext cx="697800" cy="402900"/>
          </a:xfrm>
          <a:prstGeom prst="straightConnector1">
            <a:avLst/>
          </a:prstGeom>
          <a:noFill/>
          <a:ln cap="flat" cmpd="sng" w="9525">
            <a:solidFill>
              <a:srgbClr val="FF3300"/>
            </a:solidFill>
            <a:prstDash val="solid"/>
            <a:round/>
            <a:headEnd len="med" w="med" type="none"/>
            <a:tailEnd len="med" w="med" type="triangle"/>
          </a:ln>
        </p:spPr>
      </p:cxnSp>
      <p:pic>
        <p:nvPicPr>
          <p:cNvPr id="833" name="Google Shape;833;p86"/>
          <p:cNvPicPr preferRelativeResize="0"/>
          <p:nvPr/>
        </p:nvPicPr>
        <p:blipFill>
          <a:blip r:embed="rId10">
            <a:alphaModFix/>
          </a:blip>
          <a:stretch>
            <a:fillRect/>
          </a:stretch>
        </p:blipFill>
        <p:spPr>
          <a:xfrm>
            <a:off x="55350" y="3048398"/>
            <a:ext cx="2213576" cy="219400"/>
          </a:xfrm>
          <a:prstGeom prst="rect">
            <a:avLst/>
          </a:prstGeom>
          <a:noFill/>
          <a:ln>
            <a:noFill/>
          </a:ln>
        </p:spPr>
      </p:pic>
      <p:cxnSp>
        <p:nvCxnSpPr>
          <p:cNvPr id="834" name="Google Shape;834;p86"/>
          <p:cNvCxnSpPr/>
          <p:nvPr/>
        </p:nvCxnSpPr>
        <p:spPr>
          <a:xfrm rot="10800000">
            <a:off x="2320900" y="3175875"/>
            <a:ext cx="1537500" cy="24600"/>
          </a:xfrm>
          <a:prstGeom prst="straightConnector1">
            <a:avLst/>
          </a:prstGeom>
          <a:noFill/>
          <a:ln cap="flat" cmpd="sng" w="9525">
            <a:solidFill>
              <a:srgbClr val="FF3300"/>
            </a:solidFill>
            <a:prstDash val="solid"/>
            <a:round/>
            <a:headEnd len="med" w="med" type="none"/>
            <a:tailEnd len="med" w="med" type="triangle"/>
          </a:ln>
        </p:spPr>
      </p:cxnSp>
      <p:pic>
        <p:nvPicPr>
          <p:cNvPr id="835" name="Google Shape;835;p86"/>
          <p:cNvPicPr preferRelativeResize="0"/>
          <p:nvPr/>
        </p:nvPicPr>
        <p:blipFill>
          <a:blip r:embed="rId11">
            <a:alphaModFix/>
          </a:blip>
          <a:stretch>
            <a:fillRect/>
          </a:stretch>
        </p:blipFill>
        <p:spPr>
          <a:xfrm>
            <a:off x="6544425" y="2875100"/>
            <a:ext cx="2522626" cy="227800"/>
          </a:xfrm>
          <a:prstGeom prst="rect">
            <a:avLst/>
          </a:prstGeom>
          <a:noFill/>
          <a:ln>
            <a:noFill/>
          </a:ln>
        </p:spPr>
      </p:pic>
      <p:cxnSp>
        <p:nvCxnSpPr>
          <p:cNvPr id="836" name="Google Shape;836;p86"/>
          <p:cNvCxnSpPr/>
          <p:nvPr/>
        </p:nvCxnSpPr>
        <p:spPr>
          <a:xfrm flipH="1" rot="10800000">
            <a:off x="4746800" y="2982175"/>
            <a:ext cx="1657200" cy="140100"/>
          </a:xfrm>
          <a:prstGeom prst="straightConnector1">
            <a:avLst/>
          </a:prstGeom>
          <a:noFill/>
          <a:ln cap="flat" cmpd="sng" w="9525">
            <a:solidFill>
              <a:srgbClr val="FF3300"/>
            </a:solidFill>
            <a:prstDash val="solid"/>
            <a:round/>
            <a:headEnd len="med" w="med" type="none"/>
            <a:tailEnd len="med" w="med" type="triangle"/>
          </a:ln>
        </p:spPr>
      </p:cxn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0" name="Shape 840"/>
        <p:cNvGrpSpPr/>
        <p:nvPr/>
      </p:nvGrpSpPr>
      <p:grpSpPr>
        <a:xfrm>
          <a:off x="0" y="0"/>
          <a:ext cx="0" cy="0"/>
          <a:chOff x="0" y="0"/>
          <a:chExt cx="0" cy="0"/>
        </a:xfrm>
      </p:grpSpPr>
      <p:sp>
        <p:nvSpPr>
          <p:cNvPr id="841" name="Google Shape;841;p87"/>
          <p:cNvSpPr txBox="1"/>
          <p:nvPr>
            <p:ph type="title"/>
          </p:nvPr>
        </p:nvSpPr>
        <p:spPr>
          <a:xfrm>
            <a:off x="774075" y="0"/>
            <a:ext cx="7030500" cy="444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rPr>
              <a:t>Calculating SMSR</a:t>
            </a:r>
            <a:endParaRPr/>
          </a:p>
        </p:txBody>
      </p:sp>
      <p:sp>
        <p:nvSpPr>
          <p:cNvPr id="842" name="Google Shape;842;p87"/>
          <p:cNvSpPr txBox="1"/>
          <p:nvPr>
            <p:ph idx="1" type="body"/>
          </p:nvPr>
        </p:nvSpPr>
        <p:spPr>
          <a:xfrm>
            <a:off x="774075" y="569025"/>
            <a:ext cx="3773100" cy="396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After some math…</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843" name="Google Shape;843;p87"/>
          <p:cNvPicPr preferRelativeResize="0"/>
          <p:nvPr/>
        </p:nvPicPr>
        <p:blipFill>
          <a:blip r:embed="rId3">
            <a:alphaModFix/>
          </a:blip>
          <a:stretch>
            <a:fillRect/>
          </a:stretch>
        </p:blipFill>
        <p:spPr>
          <a:xfrm>
            <a:off x="4984005" y="1308163"/>
            <a:ext cx="4009374" cy="2527176"/>
          </a:xfrm>
          <a:prstGeom prst="rect">
            <a:avLst/>
          </a:prstGeom>
          <a:noFill/>
          <a:ln>
            <a:noFill/>
          </a:ln>
        </p:spPr>
      </p:pic>
      <p:pic>
        <p:nvPicPr>
          <p:cNvPr id="844" name="Google Shape;844;p87"/>
          <p:cNvPicPr preferRelativeResize="0"/>
          <p:nvPr/>
        </p:nvPicPr>
        <p:blipFill>
          <a:blip r:embed="rId4">
            <a:alphaModFix/>
          </a:blip>
          <a:stretch>
            <a:fillRect/>
          </a:stretch>
        </p:blipFill>
        <p:spPr>
          <a:xfrm>
            <a:off x="1509363" y="2342399"/>
            <a:ext cx="2302524" cy="594875"/>
          </a:xfrm>
          <a:prstGeom prst="rect">
            <a:avLst/>
          </a:prstGeom>
          <a:noFill/>
          <a:ln>
            <a:noFill/>
          </a:ln>
        </p:spPr>
      </p:pic>
      <p:cxnSp>
        <p:nvCxnSpPr>
          <p:cNvPr id="845" name="Google Shape;845;p87"/>
          <p:cNvCxnSpPr/>
          <p:nvPr/>
        </p:nvCxnSpPr>
        <p:spPr>
          <a:xfrm flipH="1" rot="10800000">
            <a:off x="1383850" y="2722300"/>
            <a:ext cx="1429200" cy="241200"/>
          </a:xfrm>
          <a:prstGeom prst="straightConnector1">
            <a:avLst/>
          </a:prstGeom>
          <a:noFill/>
          <a:ln cap="flat" cmpd="sng" w="9525">
            <a:solidFill>
              <a:schemeClr val="dk2"/>
            </a:solidFill>
            <a:prstDash val="solid"/>
            <a:round/>
            <a:headEnd len="med" w="med" type="none"/>
            <a:tailEnd len="med" w="med" type="triangle"/>
          </a:ln>
        </p:spPr>
      </p:cxnSp>
      <p:sp>
        <p:nvSpPr>
          <p:cNvPr id="846" name="Google Shape;846;p87"/>
          <p:cNvSpPr txBox="1"/>
          <p:nvPr/>
        </p:nvSpPr>
        <p:spPr>
          <a:xfrm>
            <a:off x="467300" y="2903650"/>
            <a:ext cx="17367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Spontaneous emission factor</a:t>
            </a:r>
            <a:endParaRPr/>
          </a:p>
          <a:p>
            <a:pPr indent="0" lvl="0" marL="0" rtl="0" algn="l">
              <a:spcBef>
                <a:spcPts val="0"/>
              </a:spcBef>
              <a:spcAft>
                <a:spcPts val="0"/>
              </a:spcAft>
              <a:buNone/>
            </a:pPr>
            <a:r>
              <a:rPr lang="en"/>
              <a:t>~10</a:t>
            </a:r>
            <a:r>
              <a:rPr baseline="30000" lang="en"/>
              <a:t>-4</a:t>
            </a:r>
            <a:endParaRPr/>
          </a:p>
        </p:txBody>
      </p:sp>
      <p:sp>
        <p:nvSpPr>
          <p:cNvPr id="847" name="Google Shape;847;p87"/>
          <p:cNvSpPr txBox="1"/>
          <p:nvPr/>
        </p:nvSpPr>
        <p:spPr>
          <a:xfrm>
            <a:off x="1792275" y="3091775"/>
            <a:ext cx="1736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Radiation efficiency</a:t>
            </a:r>
            <a:endParaRPr/>
          </a:p>
          <a:p>
            <a:pPr indent="0" lvl="0" marL="0" rtl="0" algn="l">
              <a:spcBef>
                <a:spcPts val="0"/>
              </a:spcBef>
              <a:spcAft>
                <a:spcPts val="0"/>
              </a:spcAft>
              <a:buNone/>
            </a:pPr>
            <a:r>
              <a:rPr lang="en"/>
              <a:t>~80%</a:t>
            </a:r>
            <a:endParaRPr/>
          </a:p>
        </p:txBody>
      </p:sp>
      <p:cxnSp>
        <p:nvCxnSpPr>
          <p:cNvPr id="848" name="Google Shape;848;p87"/>
          <p:cNvCxnSpPr>
            <a:stCxn id="847" idx="0"/>
          </p:cNvCxnSpPr>
          <p:nvPr/>
        </p:nvCxnSpPr>
        <p:spPr>
          <a:xfrm flipH="1" rot="10800000">
            <a:off x="2660625" y="2705975"/>
            <a:ext cx="437700" cy="385800"/>
          </a:xfrm>
          <a:prstGeom prst="straightConnector1">
            <a:avLst/>
          </a:prstGeom>
          <a:noFill/>
          <a:ln cap="flat" cmpd="sng" w="9525">
            <a:solidFill>
              <a:schemeClr val="dk2"/>
            </a:solidFill>
            <a:prstDash val="solid"/>
            <a:round/>
            <a:headEnd len="med" w="med" type="none"/>
            <a:tailEnd len="med" w="med" type="triangle"/>
          </a:ln>
        </p:spPr>
      </p:cxnSp>
      <p:cxnSp>
        <p:nvCxnSpPr>
          <p:cNvPr id="849" name="Google Shape;849;p87"/>
          <p:cNvCxnSpPr/>
          <p:nvPr/>
        </p:nvCxnSpPr>
        <p:spPr>
          <a:xfrm rot="10800000">
            <a:off x="3486100" y="2903650"/>
            <a:ext cx="836400" cy="334200"/>
          </a:xfrm>
          <a:prstGeom prst="straightConnector1">
            <a:avLst/>
          </a:prstGeom>
          <a:noFill/>
          <a:ln cap="flat" cmpd="sng" w="9525">
            <a:solidFill>
              <a:schemeClr val="dk2"/>
            </a:solidFill>
            <a:prstDash val="solid"/>
            <a:round/>
            <a:headEnd len="med" w="med" type="none"/>
            <a:tailEnd len="med" w="med" type="triangle"/>
          </a:ln>
        </p:spPr>
      </p:cxnSp>
      <p:sp>
        <p:nvSpPr>
          <p:cNvPr id="850" name="Google Shape;850;p87"/>
          <p:cNvSpPr txBox="1"/>
          <p:nvPr/>
        </p:nvSpPr>
        <p:spPr>
          <a:xfrm>
            <a:off x="3451125" y="3119350"/>
            <a:ext cx="1736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SOA current vs </a:t>
            </a:r>
            <a:r>
              <a:rPr lang="en"/>
              <a:t>threshold</a:t>
            </a:r>
            <a:r>
              <a:rPr lang="en"/>
              <a:t> current</a:t>
            </a:r>
            <a:endParaRPr/>
          </a:p>
        </p:txBody>
      </p:sp>
      <p:cxnSp>
        <p:nvCxnSpPr>
          <p:cNvPr id="851" name="Google Shape;851;p87"/>
          <p:cNvCxnSpPr/>
          <p:nvPr/>
        </p:nvCxnSpPr>
        <p:spPr>
          <a:xfrm>
            <a:off x="1754700" y="2017000"/>
            <a:ext cx="310500" cy="452400"/>
          </a:xfrm>
          <a:prstGeom prst="straightConnector1">
            <a:avLst/>
          </a:prstGeom>
          <a:noFill/>
          <a:ln cap="flat" cmpd="sng" w="9525">
            <a:solidFill>
              <a:schemeClr val="dk2"/>
            </a:solidFill>
            <a:prstDash val="solid"/>
            <a:round/>
            <a:headEnd len="med" w="med" type="none"/>
            <a:tailEnd len="med" w="med" type="triangle"/>
          </a:ln>
        </p:spPr>
      </p:cxnSp>
      <p:cxnSp>
        <p:nvCxnSpPr>
          <p:cNvPr id="852" name="Google Shape;852;p87"/>
          <p:cNvCxnSpPr/>
          <p:nvPr/>
        </p:nvCxnSpPr>
        <p:spPr>
          <a:xfrm flipH="1">
            <a:off x="7208850" y="2629050"/>
            <a:ext cx="204900" cy="729600"/>
          </a:xfrm>
          <a:prstGeom prst="straightConnector1">
            <a:avLst/>
          </a:prstGeom>
          <a:noFill/>
          <a:ln cap="flat" cmpd="sng" w="9525">
            <a:solidFill>
              <a:schemeClr val="dk2"/>
            </a:solidFill>
            <a:prstDash val="solid"/>
            <a:round/>
            <a:headEnd len="med" w="med" type="none"/>
            <a:tailEnd len="med" w="med" type="triangle"/>
          </a:ln>
        </p:spPr>
      </p:cxnSp>
      <p:sp>
        <p:nvSpPr>
          <p:cNvPr id="853" name="Google Shape;853;p87"/>
          <p:cNvSpPr txBox="1"/>
          <p:nvPr/>
        </p:nvSpPr>
        <p:spPr>
          <a:xfrm>
            <a:off x="6563575" y="1797750"/>
            <a:ext cx="17367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Lasing mode @ 1310nm has SMSR=1</a:t>
            </a:r>
            <a:endParaRPr/>
          </a:p>
        </p:txBody>
      </p:sp>
      <p:sp>
        <p:nvSpPr>
          <p:cNvPr id="854" name="Google Shape;854;p87"/>
          <p:cNvSpPr txBox="1"/>
          <p:nvPr/>
        </p:nvSpPr>
        <p:spPr>
          <a:xfrm>
            <a:off x="731950" y="1616800"/>
            <a:ext cx="2081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Internal loss of 7.6 cm</a:t>
            </a:r>
            <a:r>
              <a:rPr baseline="30000" lang="en"/>
              <a:t>-1</a:t>
            </a:r>
            <a:endParaRPr baseline="30000"/>
          </a:p>
        </p:txBody>
      </p:sp>
      <p:sp>
        <p:nvSpPr>
          <p:cNvPr id="855" name="Google Shape;855;p87"/>
          <p:cNvSpPr txBox="1"/>
          <p:nvPr/>
        </p:nvSpPr>
        <p:spPr>
          <a:xfrm>
            <a:off x="1422900" y="1130025"/>
            <a:ext cx="2081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Mirror loss</a:t>
            </a:r>
            <a:endParaRPr baseline="30000"/>
          </a:p>
        </p:txBody>
      </p:sp>
      <p:pic>
        <p:nvPicPr>
          <p:cNvPr id="856" name="Google Shape;856;p87"/>
          <p:cNvPicPr preferRelativeResize="0"/>
          <p:nvPr/>
        </p:nvPicPr>
        <p:blipFill>
          <a:blip r:embed="rId5">
            <a:alphaModFix/>
          </a:blip>
          <a:stretch>
            <a:fillRect/>
          </a:stretch>
        </p:blipFill>
        <p:spPr>
          <a:xfrm>
            <a:off x="2556675" y="1130025"/>
            <a:ext cx="2533700" cy="431625"/>
          </a:xfrm>
          <a:prstGeom prst="rect">
            <a:avLst/>
          </a:prstGeom>
          <a:noFill/>
          <a:ln>
            <a:noFill/>
          </a:ln>
        </p:spPr>
      </p:pic>
      <p:cxnSp>
        <p:nvCxnSpPr>
          <p:cNvPr id="857" name="Google Shape;857;p87"/>
          <p:cNvCxnSpPr>
            <a:stCxn id="856" idx="2"/>
            <a:endCxn id="844" idx="0"/>
          </p:cNvCxnSpPr>
          <p:nvPr/>
        </p:nvCxnSpPr>
        <p:spPr>
          <a:xfrm rot="5400000">
            <a:off x="2851825" y="1370550"/>
            <a:ext cx="780600" cy="1162800"/>
          </a:xfrm>
          <a:prstGeom prst="bentConnector3">
            <a:avLst>
              <a:gd fmla="val 50010" name="adj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1" name="Shape 861"/>
        <p:cNvGrpSpPr/>
        <p:nvPr/>
      </p:nvGrpSpPr>
      <p:grpSpPr>
        <a:xfrm>
          <a:off x="0" y="0"/>
          <a:ext cx="0" cy="0"/>
          <a:chOff x="0" y="0"/>
          <a:chExt cx="0" cy="0"/>
        </a:xfrm>
      </p:grpSpPr>
      <p:sp>
        <p:nvSpPr>
          <p:cNvPr id="862" name="Google Shape;862;p88"/>
          <p:cNvSpPr txBox="1"/>
          <p:nvPr>
            <p:ph type="title"/>
          </p:nvPr>
        </p:nvSpPr>
        <p:spPr>
          <a:xfrm>
            <a:off x="774075" y="0"/>
            <a:ext cx="7030500" cy="444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Relating Cavity SMSR to Laser SMSR</a:t>
            </a:r>
            <a:endParaRPr/>
          </a:p>
        </p:txBody>
      </p:sp>
      <p:sp>
        <p:nvSpPr>
          <p:cNvPr id="863" name="Google Shape;863;p88"/>
          <p:cNvSpPr txBox="1"/>
          <p:nvPr>
            <p:ph idx="1" type="body"/>
          </p:nvPr>
        </p:nvSpPr>
        <p:spPr>
          <a:xfrm>
            <a:off x="774075" y="569025"/>
            <a:ext cx="3798000" cy="396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Using equations from previous two </a:t>
            </a:r>
            <a:r>
              <a:rPr lang="en"/>
              <a:t>slides</a:t>
            </a:r>
            <a:r>
              <a:rPr lang="en"/>
              <a:t>, I’m plotting the cavity SMSR (can represent either Vernier or Longitudinal) vs what Laser SMSR it </a:t>
            </a:r>
            <a:r>
              <a:rPr lang="en"/>
              <a:t>gives.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Here, I’m assuming:</a:t>
            </a:r>
            <a:endParaRPr/>
          </a:p>
          <a:p>
            <a:pPr indent="0" lvl="0" marL="0" rtl="0" algn="l">
              <a:spcBef>
                <a:spcPts val="0"/>
              </a:spcBef>
              <a:spcAft>
                <a:spcPts val="0"/>
              </a:spcAft>
              <a:buNone/>
            </a:pPr>
            <a:r>
              <a:rPr lang="en"/>
              <a:t>𝛽</a:t>
            </a:r>
            <a:r>
              <a:rPr baseline="-25000" lang="en"/>
              <a:t>sp</a:t>
            </a:r>
            <a:r>
              <a:rPr lang="en"/>
              <a:t>=10</a:t>
            </a:r>
            <a:r>
              <a:rPr baseline="30000" lang="en"/>
              <a:t>-4</a:t>
            </a:r>
            <a:endParaRPr/>
          </a:p>
          <a:p>
            <a:pPr indent="0" lvl="0" marL="0" rtl="0" algn="l">
              <a:spcBef>
                <a:spcPts val="0"/>
              </a:spcBef>
              <a:spcAft>
                <a:spcPts val="0"/>
              </a:spcAft>
              <a:buNone/>
            </a:pPr>
            <a:r>
              <a:rPr lang="en"/>
              <a:t>𝜂=0.8</a:t>
            </a:r>
            <a:endParaRPr/>
          </a:p>
          <a:p>
            <a:pPr indent="0" lvl="0" marL="0" rtl="0" algn="l">
              <a:spcBef>
                <a:spcPts val="0"/>
              </a:spcBef>
              <a:spcAft>
                <a:spcPts val="0"/>
              </a:spcAft>
              <a:buNone/>
            </a:pPr>
            <a:r>
              <a:rPr lang="en"/>
              <a:t>𝛼</a:t>
            </a:r>
            <a:r>
              <a:rPr baseline="-25000" lang="en"/>
              <a:t>i</a:t>
            </a:r>
            <a:r>
              <a:rPr lang="en"/>
              <a:t>=760 m</a:t>
            </a:r>
            <a:r>
              <a:rPr baseline="30000" lang="en"/>
              <a:t>-1</a:t>
            </a:r>
            <a:endParaRPr/>
          </a:p>
          <a:p>
            <a:pPr indent="0" lvl="0" marL="0" rtl="0" algn="l">
              <a:spcBef>
                <a:spcPts val="0"/>
              </a:spcBef>
              <a:spcAft>
                <a:spcPts val="0"/>
              </a:spcAft>
              <a:buNone/>
            </a:pPr>
            <a:r>
              <a:rPr lang="en"/>
              <a:t>L</a:t>
            </a:r>
            <a:r>
              <a:rPr baseline="-25000" lang="en"/>
              <a:t>SOA</a:t>
            </a:r>
            <a:r>
              <a:rPr lang="en"/>
              <a:t>=1.1mm</a:t>
            </a:r>
            <a:endParaRPr/>
          </a:p>
          <a:p>
            <a:pPr indent="0" lvl="0" marL="0" rtl="0" algn="l">
              <a:spcBef>
                <a:spcPts val="0"/>
              </a:spcBef>
              <a:spcAft>
                <a:spcPts val="0"/>
              </a:spcAft>
              <a:buNone/>
            </a:pPr>
            <a:r>
              <a:rPr lang="en"/>
              <a:t>I/I</a:t>
            </a:r>
            <a:r>
              <a:rPr baseline="-25000" lang="en"/>
              <a:t>th</a:t>
            </a:r>
            <a:r>
              <a:rPr lang="en"/>
              <a:t>=3</a:t>
            </a:r>
            <a:endParaRPr/>
          </a:p>
          <a:p>
            <a:pPr indent="0" lvl="0" marL="0" rtl="0" algn="l">
              <a:spcBef>
                <a:spcPts val="0"/>
              </a:spcBef>
              <a:spcAft>
                <a:spcPts val="0"/>
              </a:spcAft>
              <a:buNone/>
            </a:pPr>
            <a:r>
              <a:t/>
            </a:r>
            <a:endParaRPr/>
          </a:p>
          <a:p>
            <a:pPr indent="0" lvl="0" marL="0" rtl="0" algn="l">
              <a:spcBef>
                <a:spcPts val="0"/>
              </a:spcBef>
              <a:spcAft>
                <a:spcPts val="0"/>
              </a:spcAft>
              <a:buNone/>
            </a:pPr>
            <a:r>
              <a:rPr lang="en">
                <a:solidFill>
                  <a:srgbClr val="FF3300"/>
                </a:solidFill>
              </a:rPr>
              <a:t>Guidance from Openlight, use literature values for AlGaInAs</a:t>
            </a:r>
            <a:endParaRPr>
              <a:solidFill>
                <a:srgbClr val="FF3300"/>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
              <a:t>A big picture take away: </a:t>
            </a:r>
            <a:endParaRPr/>
          </a:p>
          <a:p>
            <a:pPr indent="0" lvl="0" marL="0" rtl="0" algn="l">
              <a:spcBef>
                <a:spcPts val="0"/>
              </a:spcBef>
              <a:spcAft>
                <a:spcPts val="0"/>
              </a:spcAft>
              <a:buNone/>
            </a:pPr>
            <a:r>
              <a:rPr lang="en"/>
              <a:t>Beyond 3.05 dB cavity SMSR a 1dB increase in cavity SMSR gives &lt;1 dB increase in laser SMSR.</a:t>
            </a:r>
            <a:endParaRPr/>
          </a:p>
        </p:txBody>
      </p:sp>
      <p:pic>
        <p:nvPicPr>
          <p:cNvPr id="864" name="Google Shape;864;p88"/>
          <p:cNvPicPr preferRelativeResize="0"/>
          <p:nvPr/>
        </p:nvPicPr>
        <p:blipFill>
          <a:blip r:embed="rId3">
            <a:alphaModFix/>
          </a:blip>
          <a:stretch>
            <a:fillRect/>
          </a:stretch>
        </p:blipFill>
        <p:spPr>
          <a:xfrm>
            <a:off x="5229475" y="491500"/>
            <a:ext cx="3550000" cy="2237600"/>
          </a:xfrm>
          <a:prstGeom prst="rect">
            <a:avLst/>
          </a:prstGeom>
          <a:noFill/>
          <a:ln>
            <a:noFill/>
          </a:ln>
        </p:spPr>
      </p:pic>
      <p:pic>
        <p:nvPicPr>
          <p:cNvPr id="865" name="Google Shape;865;p88"/>
          <p:cNvPicPr preferRelativeResize="0"/>
          <p:nvPr/>
        </p:nvPicPr>
        <p:blipFill>
          <a:blip r:embed="rId4">
            <a:alphaModFix/>
          </a:blip>
          <a:stretch>
            <a:fillRect/>
          </a:stretch>
        </p:blipFill>
        <p:spPr>
          <a:xfrm>
            <a:off x="5229483" y="2815525"/>
            <a:ext cx="3549980" cy="2237600"/>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9" name="Shape 869"/>
        <p:cNvGrpSpPr/>
        <p:nvPr/>
      </p:nvGrpSpPr>
      <p:grpSpPr>
        <a:xfrm>
          <a:off x="0" y="0"/>
          <a:ext cx="0" cy="0"/>
          <a:chOff x="0" y="0"/>
          <a:chExt cx="0" cy="0"/>
        </a:xfrm>
      </p:grpSpPr>
      <p:pic>
        <p:nvPicPr>
          <p:cNvPr id="870" name="Google Shape;870;p89"/>
          <p:cNvPicPr preferRelativeResize="0"/>
          <p:nvPr/>
        </p:nvPicPr>
        <p:blipFill>
          <a:blip r:embed="rId3">
            <a:alphaModFix/>
          </a:blip>
          <a:stretch>
            <a:fillRect/>
          </a:stretch>
        </p:blipFill>
        <p:spPr>
          <a:xfrm>
            <a:off x="5322564" y="569025"/>
            <a:ext cx="3258526" cy="2074350"/>
          </a:xfrm>
          <a:prstGeom prst="rect">
            <a:avLst/>
          </a:prstGeom>
          <a:noFill/>
          <a:ln>
            <a:noFill/>
          </a:ln>
        </p:spPr>
      </p:pic>
      <p:sp>
        <p:nvSpPr>
          <p:cNvPr id="871" name="Google Shape;871;p89"/>
          <p:cNvSpPr txBox="1"/>
          <p:nvPr>
            <p:ph type="title"/>
          </p:nvPr>
        </p:nvSpPr>
        <p:spPr>
          <a:xfrm>
            <a:off x="774075" y="0"/>
            <a:ext cx="7030500" cy="444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Relating Vernier SMSR to Quality Factor</a:t>
            </a:r>
            <a:endParaRPr/>
          </a:p>
        </p:txBody>
      </p:sp>
      <p:sp>
        <p:nvSpPr>
          <p:cNvPr id="872" name="Google Shape;872;p89"/>
          <p:cNvSpPr txBox="1"/>
          <p:nvPr>
            <p:ph idx="1" type="body"/>
          </p:nvPr>
        </p:nvSpPr>
        <p:spPr>
          <a:xfrm>
            <a:off x="629275" y="569025"/>
            <a:ext cx="4464300" cy="396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Ring transfer function is: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 want to know how far apart the first vernier resonances need to be to get sufficient side mode </a:t>
            </a:r>
            <a:r>
              <a:rPr lang="en"/>
              <a:t>suppression</a:t>
            </a:r>
            <a:endParaRPr/>
          </a:p>
          <a:p>
            <a:pPr indent="0" lvl="0" marL="0" rtl="0" algn="l">
              <a:spcBef>
                <a:spcPts val="0"/>
              </a:spcBef>
              <a:spcAft>
                <a:spcPts val="0"/>
              </a:spcAft>
              <a:buNone/>
            </a:pPr>
            <a:r>
              <a:t/>
            </a:r>
            <a:endParaRPr baseline="-25000">
              <a:solidFill>
                <a:schemeClr val="dk1"/>
              </a:solidFill>
            </a:endParaRPr>
          </a:p>
          <a:p>
            <a:pPr indent="0" lvl="0" marL="0" rtl="0" algn="l">
              <a:spcBef>
                <a:spcPts val="0"/>
              </a:spcBef>
              <a:spcAft>
                <a:spcPts val="0"/>
              </a:spcAft>
              <a:buNone/>
            </a:pPr>
            <a:r>
              <a:t/>
            </a:r>
            <a:endParaRPr>
              <a:solidFill>
                <a:schemeClr val="dk1"/>
              </a:solidFill>
            </a:endParaRPr>
          </a:p>
        </p:txBody>
      </p:sp>
      <p:cxnSp>
        <p:nvCxnSpPr>
          <p:cNvPr id="873" name="Google Shape;873;p89"/>
          <p:cNvCxnSpPr/>
          <p:nvPr/>
        </p:nvCxnSpPr>
        <p:spPr>
          <a:xfrm rot="10800000">
            <a:off x="6818650" y="720500"/>
            <a:ext cx="403500" cy="0"/>
          </a:xfrm>
          <a:prstGeom prst="straightConnector1">
            <a:avLst/>
          </a:prstGeom>
          <a:noFill/>
          <a:ln cap="flat" cmpd="sng" w="9525">
            <a:solidFill>
              <a:schemeClr val="dk2"/>
            </a:solidFill>
            <a:prstDash val="solid"/>
            <a:round/>
            <a:headEnd len="med" w="med" type="triangle"/>
            <a:tailEnd len="med" w="med" type="triangle"/>
          </a:ln>
        </p:spPr>
      </p:cxnSp>
      <p:sp>
        <p:nvSpPr>
          <p:cNvPr id="874" name="Google Shape;874;p89"/>
          <p:cNvSpPr txBox="1"/>
          <p:nvPr/>
        </p:nvSpPr>
        <p:spPr>
          <a:xfrm>
            <a:off x="6636100" y="683900"/>
            <a:ext cx="7314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t>ΔFSR</a:t>
            </a:r>
            <a:endParaRPr sz="1000"/>
          </a:p>
        </p:txBody>
      </p:sp>
      <p:cxnSp>
        <p:nvCxnSpPr>
          <p:cNvPr id="875" name="Google Shape;875;p89"/>
          <p:cNvCxnSpPr/>
          <p:nvPr/>
        </p:nvCxnSpPr>
        <p:spPr>
          <a:xfrm rot="10800000">
            <a:off x="7095400" y="1510675"/>
            <a:ext cx="272100" cy="6900"/>
          </a:xfrm>
          <a:prstGeom prst="straightConnector1">
            <a:avLst/>
          </a:prstGeom>
          <a:noFill/>
          <a:ln cap="flat" cmpd="sng" w="9525">
            <a:solidFill>
              <a:schemeClr val="dk2"/>
            </a:solidFill>
            <a:prstDash val="solid"/>
            <a:round/>
            <a:headEnd len="med" w="med" type="triangle"/>
            <a:tailEnd len="med" w="med" type="triangle"/>
          </a:ln>
        </p:spPr>
      </p:cxnSp>
      <p:sp>
        <p:nvSpPr>
          <p:cNvPr id="876" name="Google Shape;876;p89"/>
          <p:cNvSpPr txBox="1"/>
          <p:nvPr/>
        </p:nvSpPr>
        <p:spPr>
          <a:xfrm>
            <a:off x="6854000" y="1546975"/>
            <a:ext cx="7314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t>FWHM</a:t>
            </a:r>
            <a:endParaRPr sz="1000"/>
          </a:p>
        </p:txBody>
      </p:sp>
      <p:sp>
        <p:nvSpPr>
          <p:cNvPr id="877" name="Google Shape;877;p89"/>
          <p:cNvSpPr txBox="1"/>
          <p:nvPr/>
        </p:nvSpPr>
        <p:spPr>
          <a:xfrm>
            <a:off x="7621750" y="1700900"/>
            <a:ext cx="7314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t>1/SMSR</a:t>
            </a:r>
            <a:endParaRPr sz="1000"/>
          </a:p>
        </p:txBody>
      </p:sp>
      <p:cxnSp>
        <p:nvCxnSpPr>
          <p:cNvPr id="878" name="Google Shape;878;p89"/>
          <p:cNvCxnSpPr/>
          <p:nvPr/>
        </p:nvCxnSpPr>
        <p:spPr>
          <a:xfrm flipH="1">
            <a:off x="7231450" y="1870250"/>
            <a:ext cx="466500" cy="242700"/>
          </a:xfrm>
          <a:prstGeom prst="straightConnector1">
            <a:avLst/>
          </a:prstGeom>
          <a:noFill/>
          <a:ln cap="flat" cmpd="sng" w="9525">
            <a:solidFill>
              <a:schemeClr val="dk2"/>
            </a:solidFill>
            <a:prstDash val="solid"/>
            <a:round/>
            <a:headEnd len="med" w="med" type="none"/>
            <a:tailEnd len="med" w="med" type="triangle"/>
          </a:ln>
        </p:spPr>
      </p:cxnSp>
      <p:pic>
        <p:nvPicPr>
          <p:cNvPr id="879" name="Google Shape;879;p89"/>
          <p:cNvPicPr preferRelativeResize="0"/>
          <p:nvPr/>
        </p:nvPicPr>
        <p:blipFill>
          <a:blip r:embed="rId4">
            <a:alphaModFix/>
          </a:blip>
          <a:stretch>
            <a:fillRect/>
          </a:stretch>
        </p:blipFill>
        <p:spPr>
          <a:xfrm>
            <a:off x="2829073" y="642873"/>
            <a:ext cx="1603701" cy="730425"/>
          </a:xfrm>
          <a:prstGeom prst="rect">
            <a:avLst/>
          </a:prstGeom>
          <a:noFill/>
          <a:ln>
            <a:noFill/>
          </a:ln>
        </p:spPr>
      </p:pic>
      <p:pic>
        <p:nvPicPr>
          <p:cNvPr id="880" name="Google Shape;880;p89"/>
          <p:cNvPicPr preferRelativeResize="0"/>
          <p:nvPr/>
        </p:nvPicPr>
        <p:blipFill>
          <a:blip r:embed="rId5">
            <a:alphaModFix/>
          </a:blip>
          <a:stretch>
            <a:fillRect/>
          </a:stretch>
        </p:blipFill>
        <p:spPr>
          <a:xfrm>
            <a:off x="5210388" y="2768400"/>
            <a:ext cx="3482905" cy="2195325"/>
          </a:xfrm>
          <a:prstGeom prst="rect">
            <a:avLst/>
          </a:prstGeom>
          <a:noFill/>
          <a:ln>
            <a:noFill/>
          </a:ln>
        </p:spPr>
      </p:pic>
      <p:graphicFrame>
        <p:nvGraphicFramePr>
          <p:cNvPr id="881" name="Google Shape;881;p89"/>
          <p:cNvGraphicFramePr/>
          <p:nvPr/>
        </p:nvGraphicFramePr>
        <p:xfrm>
          <a:off x="714175" y="2262175"/>
          <a:ext cx="3000000" cy="3000000"/>
        </p:xfrm>
        <a:graphic>
          <a:graphicData uri="http://schemas.openxmlformats.org/drawingml/2006/table">
            <a:tbl>
              <a:tblPr>
                <a:noFill/>
                <a:tableStyleId>{70E08C8F-F654-49D9-BCD7-6CD6A8E65E17}</a:tableStyleId>
              </a:tblPr>
              <a:tblGrid>
                <a:gridCol w="1859300"/>
                <a:gridCol w="1859300"/>
              </a:tblGrid>
              <a:tr h="381000">
                <a:tc>
                  <a:txBody>
                    <a:bodyPr/>
                    <a:lstStyle/>
                    <a:p>
                      <a:pPr indent="0" lvl="0" marL="0" rtl="0" algn="l">
                        <a:spcBef>
                          <a:spcPts val="0"/>
                        </a:spcBef>
                        <a:spcAft>
                          <a:spcPts val="0"/>
                        </a:spcAft>
                        <a:buNone/>
                      </a:pPr>
                      <a:r>
                        <a:rPr lang="en"/>
                        <a:t>Vernier SMSR (dB)</a:t>
                      </a:r>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
                          <a:solidFill>
                            <a:schemeClr val="dk1"/>
                          </a:solidFill>
                        </a:rPr>
                        <a:t>ΔFSR/FWHM</a:t>
                      </a:r>
                      <a:r>
                        <a:rPr baseline="-25000" lang="en">
                          <a:solidFill>
                            <a:schemeClr val="dk1"/>
                          </a:solidFill>
                        </a:rPr>
                        <a:t>single ring</a:t>
                      </a:r>
                      <a:endParaRPr/>
                    </a:p>
                  </a:txBody>
                  <a:tcPr marT="91425" marB="91425" marR="91425" marL="91425"/>
                </a:tc>
              </a:tr>
              <a:tr h="381000">
                <a:tc>
                  <a:txBody>
                    <a:bodyPr/>
                    <a:lstStyle/>
                    <a:p>
                      <a:pPr indent="0" lvl="0" marL="0" rtl="0" algn="l">
                        <a:spcBef>
                          <a:spcPts val="0"/>
                        </a:spcBef>
                        <a:spcAft>
                          <a:spcPts val="0"/>
                        </a:spcAft>
                        <a:buNone/>
                      </a:pPr>
                      <a:r>
                        <a:rPr lang="en"/>
                        <a:t>3</a:t>
                      </a:r>
                      <a:endParaRPr/>
                    </a:p>
                  </a:txBody>
                  <a:tcPr marT="91425" marB="91425" marR="91425" marL="91425"/>
                </a:tc>
                <a:tc>
                  <a:txBody>
                    <a:bodyPr/>
                    <a:lstStyle/>
                    <a:p>
                      <a:pPr indent="0" lvl="0" marL="0" rtl="0" algn="l">
                        <a:spcBef>
                          <a:spcPts val="0"/>
                        </a:spcBef>
                        <a:spcAft>
                          <a:spcPts val="0"/>
                        </a:spcAft>
                        <a:buNone/>
                      </a:pPr>
                      <a:r>
                        <a:rPr lang="en"/>
                        <a:t>0.657</a:t>
                      </a:r>
                      <a:endParaRPr/>
                    </a:p>
                  </a:txBody>
                  <a:tcPr marT="91425" marB="91425" marR="91425" marL="91425"/>
                </a:tc>
              </a:tr>
              <a:tr h="381000">
                <a:tc>
                  <a:txBody>
                    <a:bodyPr/>
                    <a:lstStyle/>
                    <a:p>
                      <a:pPr indent="0" lvl="0" marL="0" rtl="0" algn="l">
                        <a:spcBef>
                          <a:spcPts val="0"/>
                        </a:spcBef>
                        <a:spcAft>
                          <a:spcPts val="0"/>
                        </a:spcAft>
                        <a:buNone/>
                      </a:pPr>
                      <a:r>
                        <a:rPr lang="en"/>
                        <a:t>5</a:t>
                      </a:r>
                      <a:endParaRPr/>
                    </a:p>
                  </a:txBody>
                  <a:tcPr marT="91425" marB="91425" marR="91425" marL="91425"/>
                </a:tc>
                <a:tc>
                  <a:txBody>
                    <a:bodyPr/>
                    <a:lstStyle/>
                    <a:p>
                      <a:pPr indent="0" lvl="0" marL="0" rtl="0" algn="l">
                        <a:spcBef>
                          <a:spcPts val="0"/>
                        </a:spcBef>
                        <a:spcAft>
                          <a:spcPts val="0"/>
                        </a:spcAft>
                        <a:buNone/>
                      </a:pPr>
                      <a:r>
                        <a:rPr lang="en"/>
                        <a:t>0.859</a:t>
                      </a:r>
                      <a:endParaRPr/>
                    </a:p>
                  </a:txBody>
                  <a:tcPr marT="91425" marB="91425" marR="91425" marL="91425"/>
                </a:tc>
              </a:tr>
              <a:tr h="381000">
                <a:tc>
                  <a:txBody>
                    <a:bodyPr/>
                    <a:lstStyle/>
                    <a:p>
                      <a:pPr indent="0" lvl="0" marL="0" rtl="0" algn="l">
                        <a:spcBef>
                          <a:spcPts val="0"/>
                        </a:spcBef>
                        <a:spcAft>
                          <a:spcPts val="0"/>
                        </a:spcAft>
                        <a:buNone/>
                      </a:pPr>
                      <a:r>
                        <a:rPr lang="en"/>
                        <a:t>7.5</a:t>
                      </a:r>
                      <a:endParaRPr/>
                    </a:p>
                  </a:txBody>
                  <a:tcPr marT="91425" marB="91425" marR="91425" marL="91425"/>
                </a:tc>
                <a:tc>
                  <a:txBody>
                    <a:bodyPr/>
                    <a:lstStyle/>
                    <a:p>
                      <a:pPr indent="0" lvl="0" marL="0" rtl="0" algn="l">
                        <a:spcBef>
                          <a:spcPts val="0"/>
                        </a:spcBef>
                        <a:spcAft>
                          <a:spcPts val="0"/>
                        </a:spcAft>
                        <a:buNone/>
                      </a:pPr>
                      <a:r>
                        <a:rPr lang="en"/>
                        <a:t>1.16</a:t>
                      </a:r>
                      <a:endParaRPr/>
                    </a:p>
                  </a:txBody>
                  <a:tcPr marT="91425" marB="91425" marR="91425" marL="91425"/>
                </a:tc>
              </a:tr>
              <a:tr h="381000">
                <a:tc>
                  <a:txBody>
                    <a:bodyPr/>
                    <a:lstStyle/>
                    <a:p>
                      <a:pPr indent="0" lvl="0" marL="0" rtl="0" algn="l">
                        <a:spcBef>
                          <a:spcPts val="0"/>
                        </a:spcBef>
                        <a:spcAft>
                          <a:spcPts val="0"/>
                        </a:spcAft>
                        <a:buNone/>
                      </a:pPr>
                      <a:r>
                        <a:rPr lang="en"/>
                        <a:t>10</a:t>
                      </a:r>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
                          <a:solidFill>
                            <a:schemeClr val="dk1"/>
                          </a:solidFill>
                        </a:rPr>
                        <a:t>1.57</a:t>
                      </a:r>
                      <a:endParaRPr/>
                    </a:p>
                  </a:txBody>
                  <a:tcPr marT="91425" marB="91425" marR="91425" marL="91425"/>
                </a:tc>
              </a:tr>
            </a:tbl>
          </a:graphicData>
        </a:graphic>
      </p:graphicFrame>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5" name="Shape 885"/>
        <p:cNvGrpSpPr/>
        <p:nvPr/>
      </p:nvGrpSpPr>
      <p:grpSpPr>
        <a:xfrm>
          <a:off x="0" y="0"/>
          <a:ext cx="0" cy="0"/>
          <a:chOff x="0" y="0"/>
          <a:chExt cx="0" cy="0"/>
        </a:xfrm>
      </p:grpSpPr>
      <p:pic>
        <p:nvPicPr>
          <p:cNvPr id="886" name="Google Shape;886;p90"/>
          <p:cNvPicPr preferRelativeResize="0"/>
          <p:nvPr/>
        </p:nvPicPr>
        <p:blipFill>
          <a:blip r:embed="rId3">
            <a:alphaModFix/>
          </a:blip>
          <a:stretch>
            <a:fillRect/>
          </a:stretch>
        </p:blipFill>
        <p:spPr>
          <a:xfrm>
            <a:off x="5091887" y="529300"/>
            <a:ext cx="3240352" cy="2042450"/>
          </a:xfrm>
          <a:prstGeom prst="rect">
            <a:avLst/>
          </a:prstGeom>
          <a:noFill/>
          <a:ln>
            <a:noFill/>
          </a:ln>
        </p:spPr>
      </p:pic>
      <p:sp>
        <p:nvSpPr>
          <p:cNvPr id="887" name="Google Shape;887;p90"/>
          <p:cNvSpPr txBox="1"/>
          <p:nvPr>
            <p:ph type="title"/>
          </p:nvPr>
        </p:nvSpPr>
        <p:spPr>
          <a:xfrm>
            <a:off x="774075" y="0"/>
            <a:ext cx="7030500" cy="444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Relating Longitudinal SMSR to Quality Factor</a:t>
            </a:r>
            <a:endParaRPr/>
          </a:p>
        </p:txBody>
      </p:sp>
      <p:sp>
        <p:nvSpPr>
          <p:cNvPr id="888" name="Google Shape;888;p90"/>
          <p:cNvSpPr txBox="1"/>
          <p:nvPr>
            <p:ph idx="1" type="body"/>
          </p:nvPr>
        </p:nvSpPr>
        <p:spPr>
          <a:xfrm>
            <a:off x="774075" y="569025"/>
            <a:ext cx="3798000" cy="396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Ring transfer function is: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u="sng">
                <a:solidFill>
                  <a:schemeClr val="hlink"/>
                </a:solidFill>
                <a:hlinkClick r:id="rId4"/>
              </a:rPr>
              <a:t>Quick sanity check</a:t>
            </a:r>
            <a:endParaRPr>
              <a:solidFill>
                <a:schemeClr val="dk1"/>
              </a:solidFill>
            </a:endParaRPr>
          </a:p>
        </p:txBody>
      </p:sp>
      <p:cxnSp>
        <p:nvCxnSpPr>
          <p:cNvPr id="889" name="Google Shape;889;p90"/>
          <p:cNvCxnSpPr/>
          <p:nvPr/>
        </p:nvCxnSpPr>
        <p:spPr>
          <a:xfrm rot="10800000">
            <a:off x="6732385" y="623384"/>
            <a:ext cx="143100" cy="0"/>
          </a:xfrm>
          <a:prstGeom prst="straightConnector1">
            <a:avLst/>
          </a:prstGeom>
          <a:noFill/>
          <a:ln cap="flat" cmpd="sng" w="19050">
            <a:solidFill>
              <a:srgbClr val="FF3300"/>
            </a:solidFill>
            <a:prstDash val="solid"/>
            <a:round/>
            <a:headEnd len="med" w="med" type="none"/>
            <a:tailEnd len="med" w="med" type="none"/>
          </a:ln>
        </p:spPr>
      </p:cxnSp>
      <p:sp>
        <p:nvSpPr>
          <p:cNvPr id="890" name="Google Shape;890;p90"/>
          <p:cNvSpPr txBox="1"/>
          <p:nvPr/>
        </p:nvSpPr>
        <p:spPr>
          <a:xfrm>
            <a:off x="6388350" y="245875"/>
            <a:ext cx="9498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rgbClr val="FF3300"/>
                </a:solidFill>
              </a:rPr>
              <a:t>ΔFSR</a:t>
            </a:r>
            <a:r>
              <a:rPr baseline="-25000" lang="en" sz="1000">
                <a:solidFill>
                  <a:srgbClr val="FF3300"/>
                </a:solidFill>
              </a:rPr>
              <a:t>longitudinal</a:t>
            </a:r>
            <a:endParaRPr baseline="-25000" sz="1000">
              <a:solidFill>
                <a:srgbClr val="FF3300"/>
              </a:solidFill>
            </a:endParaRPr>
          </a:p>
        </p:txBody>
      </p:sp>
      <p:cxnSp>
        <p:nvCxnSpPr>
          <p:cNvPr id="891" name="Google Shape;891;p90"/>
          <p:cNvCxnSpPr/>
          <p:nvPr/>
        </p:nvCxnSpPr>
        <p:spPr>
          <a:xfrm rot="10800000">
            <a:off x="6727211" y="811788"/>
            <a:ext cx="272100" cy="6900"/>
          </a:xfrm>
          <a:prstGeom prst="straightConnector1">
            <a:avLst/>
          </a:prstGeom>
          <a:noFill/>
          <a:ln cap="flat" cmpd="sng" w="9525">
            <a:solidFill>
              <a:schemeClr val="accent5"/>
            </a:solidFill>
            <a:prstDash val="solid"/>
            <a:round/>
            <a:headEnd len="med" w="med" type="triangle"/>
            <a:tailEnd len="med" w="med" type="triangle"/>
          </a:ln>
        </p:spPr>
      </p:cxnSp>
      <p:sp>
        <p:nvSpPr>
          <p:cNvPr id="892" name="Google Shape;892;p90"/>
          <p:cNvSpPr txBox="1"/>
          <p:nvPr/>
        </p:nvSpPr>
        <p:spPr>
          <a:xfrm>
            <a:off x="6497550" y="770239"/>
            <a:ext cx="7314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chemeClr val="accent5"/>
                </a:solidFill>
              </a:rPr>
              <a:t>FWHM</a:t>
            </a:r>
            <a:endParaRPr sz="1000">
              <a:solidFill>
                <a:schemeClr val="accent5"/>
              </a:solidFill>
            </a:endParaRPr>
          </a:p>
        </p:txBody>
      </p:sp>
      <p:sp>
        <p:nvSpPr>
          <p:cNvPr id="893" name="Google Shape;893;p90"/>
          <p:cNvSpPr txBox="1"/>
          <p:nvPr/>
        </p:nvSpPr>
        <p:spPr>
          <a:xfrm>
            <a:off x="8403425" y="845250"/>
            <a:ext cx="7314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t>1/SMSR</a:t>
            </a:r>
            <a:endParaRPr sz="1000"/>
          </a:p>
        </p:txBody>
      </p:sp>
      <p:cxnSp>
        <p:nvCxnSpPr>
          <p:cNvPr id="894" name="Google Shape;894;p90"/>
          <p:cNvCxnSpPr/>
          <p:nvPr/>
        </p:nvCxnSpPr>
        <p:spPr>
          <a:xfrm rot="10800000">
            <a:off x="7045925" y="838200"/>
            <a:ext cx="1357500" cy="202800"/>
          </a:xfrm>
          <a:prstGeom prst="straightConnector1">
            <a:avLst/>
          </a:prstGeom>
          <a:noFill/>
          <a:ln cap="flat" cmpd="sng" w="9525">
            <a:solidFill>
              <a:schemeClr val="dk2"/>
            </a:solidFill>
            <a:prstDash val="solid"/>
            <a:round/>
            <a:headEnd len="med" w="med" type="none"/>
            <a:tailEnd len="med" w="med" type="triangle"/>
          </a:ln>
        </p:spPr>
      </p:cxnSp>
      <p:pic>
        <p:nvPicPr>
          <p:cNvPr id="895" name="Google Shape;895;p90"/>
          <p:cNvPicPr preferRelativeResize="0"/>
          <p:nvPr/>
        </p:nvPicPr>
        <p:blipFill>
          <a:blip r:embed="rId5">
            <a:alphaModFix/>
          </a:blip>
          <a:stretch>
            <a:fillRect/>
          </a:stretch>
        </p:blipFill>
        <p:spPr>
          <a:xfrm>
            <a:off x="5046463" y="2777625"/>
            <a:ext cx="3464825" cy="2183926"/>
          </a:xfrm>
          <a:prstGeom prst="rect">
            <a:avLst/>
          </a:prstGeom>
          <a:noFill/>
          <a:ln>
            <a:noFill/>
          </a:ln>
        </p:spPr>
      </p:pic>
      <p:pic>
        <p:nvPicPr>
          <p:cNvPr id="896" name="Google Shape;896;p90"/>
          <p:cNvPicPr preferRelativeResize="0"/>
          <p:nvPr/>
        </p:nvPicPr>
        <p:blipFill>
          <a:blip r:embed="rId6">
            <a:alphaModFix/>
          </a:blip>
          <a:stretch>
            <a:fillRect/>
          </a:stretch>
        </p:blipFill>
        <p:spPr>
          <a:xfrm>
            <a:off x="2829073" y="642873"/>
            <a:ext cx="1603701" cy="730425"/>
          </a:xfrm>
          <a:prstGeom prst="rect">
            <a:avLst/>
          </a:prstGeom>
          <a:noFill/>
          <a:ln>
            <a:noFill/>
          </a:ln>
        </p:spPr>
      </p:pic>
      <p:graphicFrame>
        <p:nvGraphicFramePr>
          <p:cNvPr id="897" name="Google Shape;897;p90"/>
          <p:cNvGraphicFramePr/>
          <p:nvPr/>
        </p:nvGraphicFramePr>
        <p:xfrm>
          <a:off x="747100" y="1956200"/>
          <a:ext cx="3000000" cy="3000000"/>
        </p:xfrm>
        <a:graphic>
          <a:graphicData uri="http://schemas.openxmlformats.org/drawingml/2006/table">
            <a:tbl>
              <a:tblPr>
                <a:noFill/>
                <a:tableStyleId>{70E08C8F-F654-49D9-BCD7-6CD6A8E65E17}</a:tableStyleId>
              </a:tblPr>
              <a:tblGrid>
                <a:gridCol w="2239150"/>
                <a:gridCol w="1999325"/>
              </a:tblGrid>
              <a:tr h="381000">
                <a:tc>
                  <a:txBody>
                    <a:bodyPr/>
                    <a:lstStyle/>
                    <a:p>
                      <a:pPr indent="0" lvl="0" marL="0" rtl="0" algn="l">
                        <a:spcBef>
                          <a:spcPts val="0"/>
                        </a:spcBef>
                        <a:spcAft>
                          <a:spcPts val="0"/>
                        </a:spcAft>
                        <a:buNone/>
                      </a:pPr>
                      <a:r>
                        <a:rPr lang="en" sz="1200"/>
                        <a:t>Longitudinal </a:t>
                      </a:r>
                      <a:r>
                        <a:rPr lang="en" sz="1200"/>
                        <a:t>SMSR (dB)</a:t>
                      </a:r>
                      <a:endParaRPr sz="1200"/>
                    </a:p>
                  </a:txBody>
                  <a:tcPr marT="91425" marB="91425" marR="91425" marL="91425"/>
                </a:tc>
                <a:tc>
                  <a:txBody>
                    <a:bodyPr/>
                    <a:lstStyle/>
                    <a:p>
                      <a:pPr indent="0" lvl="0" marL="0" rtl="0" algn="l">
                        <a:spcBef>
                          <a:spcPts val="0"/>
                        </a:spcBef>
                        <a:spcAft>
                          <a:spcPts val="0"/>
                        </a:spcAft>
                        <a:buNone/>
                      </a:pPr>
                      <a:r>
                        <a:rPr lang="en" sz="1200">
                          <a:solidFill>
                            <a:schemeClr val="dk1"/>
                          </a:solidFill>
                        </a:rPr>
                        <a:t>ΔFSR</a:t>
                      </a:r>
                      <a:r>
                        <a:rPr baseline="-25000" lang="en" sz="1200">
                          <a:solidFill>
                            <a:schemeClr val="dk1"/>
                          </a:solidFill>
                        </a:rPr>
                        <a:t>longitudinal</a:t>
                      </a:r>
                      <a:r>
                        <a:rPr lang="en" sz="1200">
                          <a:solidFill>
                            <a:schemeClr val="dk1"/>
                          </a:solidFill>
                        </a:rPr>
                        <a:t>/FWHM</a:t>
                      </a:r>
                      <a:r>
                        <a:rPr baseline="-25000" lang="en" sz="1200">
                          <a:solidFill>
                            <a:schemeClr val="dk1"/>
                          </a:solidFill>
                        </a:rPr>
                        <a:t>single ring</a:t>
                      </a:r>
                      <a:endParaRPr sz="1200"/>
                    </a:p>
                  </a:txBody>
                  <a:tcPr marT="91425" marB="91425" marR="91425" marL="91425"/>
                </a:tc>
              </a:tr>
              <a:tr h="381000">
                <a:tc>
                  <a:txBody>
                    <a:bodyPr/>
                    <a:lstStyle/>
                    <a:p>
                      <a:pPr indent="0" lvl="0" marL="0" rtl="0" algn="l">
                        <a:spcBef>
                          <a:spcPts val="0"/>
                        </a:spcBef>
                        <a:spcAft>
                          <a:spcPts val="0"/>
                        </a:spcAft>
                        <a:buNone/>
                      </a:pPr>
                      <a:r>
                        <a:rPr lang="en"/>
                        <a:t>3</a:t>
                      </a:r>
                      <a:endParaRPr/>
                    </a:p>
                  </a:txBody>
                  <a:tcPr marT="91425" marB="91425" marR="91425" marL="91425"/>
                </a:tc>
                <a:tc>
                  <a:txBody>
                    <a:bodyPr/>
                    <a:lstStyle/>
                    <a:p>
                      <a:pPr indent="0" lvl="0" marL="0" rtl="0" algn="l">
                        <a:spcBef>
                          <a:spcPts val="0"/>
                        </a:spcBef>
                        <a:spcAft>
                          <a:spcPts val="0"/>
                        </a:spcAft>
                        <a:buNone/>
                      </a:pPr>
                      <a:r>
                        <a:rPr lang="en"/>
                        <a:t>0.321</a:t>
                      </a:r>
                      <a:endParaRPr/>
                    </a:p>
                  </a:txBody>
                  <a:tcPr marT="91425" marB="91425" marR="91425" marL="91425"/>
                </a:tc>
              </a:tr>
              <a:tr h="381000">
                <a:tc>
                  <a:txBody>
                    <a:bodyPr/>
                    <a:lstStyle/>
                    <a:p>
                      <a:pPr indent="0" lvl="0" marL="0" rtl="0" algn="l">
                        <a:spcBef>
                          <a:spcPts val="0"/>
                        </a:spcBef>
                        <a:spcAft>
                          <a:spcPts val="0"/>
                        </a:spcAft>
                        <a:buNone/>
                      </a:pPr>
                      <a:r>
                        <a:rPr lang="en"/>
                        <a:t>5</a:t>
                      </a:r>
                      <a:endParaRPr/>
                    </a:p>
                  </a:txBody>
                  <a:tcPr marT="91425" marB="91425" marR="91425" marL="91425"/>
                </a:tc>
                <a:tc>
                  <a:txBody>
                    <a:bodyPr/>
                    <a:lstStyle/>
                    <a:p>
                      <a:pPr indent="0" lvl="0" marL="0" rtl="0" algn="l">
                        <a:spcBef>
                          <a:spcPts val="0"/>
                        </a:spcBef>
                        <a:spcAft>
                          <a:spcPts val="0"/>
                        </a:spcAft>
                        <a:buNone/>
                      </a:pPr>
                      <a:r>
                        <a:rPr lang="en"/>
                        <a:t>0.441</a:t>
                      </a:r>
                      <a:endParaRPr/>
                    </a:p>
                  </a:txBody>
                  <a:tcPr marT="91425" marB="91425" marR="91425" marL="91425"/>
                </a:tc>
              </a:tr>
              <a:tr h="381000">
                <a:tc>
                  <a:txBody>
                    <a:bodyPr/>
                    <a:lstStyle/>
                    <a:p>
                      <a:pPr indent="0" lvl="0" marL="0" rtl="0" algn="l">
                        <a:spcBef>
                          <a:spcPts val="0"/>
                        </a:spcBef>
                        <a:spcAft>
                          <a:spcPts val="0"/>
                        </a:spcAft>
                        <a:buNone/>
                      </a:pPr>
                      <a:r>
                        <a:rPr lang="en"/>
                        <a:t>7.5</a:t>
                      </a:r>
                      <a:endParaRPr/>
                    </a:p>
                  </a:txBody>
                  <a:tcPr marT="91425" marB="91425" marR="91425" marL="91425"/>
                </a:tc>
                <a:tc>
                  <a:txBody>
                    <a:bodyPr/>
                    <a:lstStyle/>
                    <a:p>
                      <a:pPr indent="0" lvl="0" marL="0" rtl="0" algn="l">
                        <a:spcBef>
                          <a:spcPts val="0"/>
                        </a:spcBef>
                        <a:spcAft>
                          <a:spcPts val="0"/>
                        </a:spcAft>
                        <a:buNone/>
                      </a:pPr>
                      <a:r>
                        <a:rPr lang="en"/>
                        <a:t>0.585</a:t>
                      </a:r>
                      <a:endParaRPr/>
                    </a:p>
                  </a:txBody>
                  <a:tcPr marT="91425" marB="91425" marR="91425" marL="91425"/>
                </a:tc>
              </a:tr>
              <a:tr h="381000">
                <a:tc>
                  <a:txBody>
                    <a:bodyPr/>
                    <a:lstStyle/>
                    <a:p>
                      <a:pPr indent="0" lvl="0" marL="0" rtl="0" algn="l">
                        <a:spcBef>
                          <a:spcPts val="0"/>
                        </a:spcBef>
                        <a:spcAft>
                          <a:spcPts val="0"/>
                        </a:spcAft>
                        <a:buNone/>
                      </a:pPr>
                      <a:r>
                        <a:rPr lang="en"/>
                        <a:t>10</a:t>
                      </a:r>
                      <a:endParaRPr/>
                    </a:p>
                  </a:txBody>
                  <a:tcPr marT="91425" marB="91425" marR="91425" marL="91425"/>
                </a:tc>
                <a:tc>
                  <a:txBody>
                    <a:bodyPr/>
                    <a:lstStyle/>
                    <a:p>
                      <a:pPr indent="0" lvl="0" marL="0" rtl="0" algn="l">
                        <a:spcBef>
                          <a:spcPts val="0"/>
                        </a:spcBef>
                        <a:spcAft>
                          <a:spcPts val="0"/>
                        </a:spcAft>
                        <a:buNone/>
                      </a:pPr>
                      <a:r>
                        <a:rPr lang="en">
                          <a:solidFill>
                            <a:schemeClr val="dk1"/>
                          </a:solidFill>
                        </a:rPr>
                        <a:t>0.753</a:t>
                      </a:r>
                      <a:endParaRPr/>
                    </a:p>
                  </a:txBody>
                  <a:tcPr marT="91425" marB="91425" marR="91425" marL="91425"/>
                </a:tc>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8"/>
          <p:cNvSpPr txBox="1"/>
          <p:nvPr>
            <p:ph type="title"/>
          </p:nvPr>
        </p:nvSpPr>
        <p:spPr>
          <a:xfrm>
            <a:off x="774075" y="0"/>
            <a:ext cx="7030500" cy="444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SOA Model</a:t>
            </a:r>
            <a:endParaRPr/>
          </a:p>
        </p:txBody>
      </p:sp>
      <p:sp>
        <p:nvSpPr>
          <p:cNvPr id="177" name="Google Shape;177;p28"/>
          <p:cNvSpPr txBox="1"/>
          <p:nvPr>
            <p:ph idx="1" type="body"/>
          </p:nvPr>
        </p:nvSpPr>
        <p:spPr>
          <a:xfrm>
            <a:off x="774075" y="569025"/>
            <a:ext cx="7560300" cy="396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From Tower SOA document: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Use Newton method (taken from </a:t>
            </a:r>
            <a:r>
              <a:rPr lang="en" u="sng">
                <a:solidFill>
                  <a:schemeClr val="hlink"/>
                </a:solidFill>
                <a:hlinkClick r:id="rId3"/>
              </a:rPr>
              <a:t>Tower SOA Application Note</a:t>
            </a:r>
            <a:r>
              <a:rPr lang="en"/>
              <a: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baseline="-25000"/>
          </a:p>
          <a:p>
            <a:pPr indent="0" lvl="0" marL="0" rtl="0" algn="l">
              <a:spcBef>
                <a:spcPts val="0"/>
              </a:spcBef>
              <a:spcAft>
                <a:spcPts val="0"/>
              </a:spcAft>
              <a:buNone/>
            </a:pPr>
            <a:r>
              <a:t/>
            </a:r>
            <a:endParaRPr/>
          </a:p>
        </p:txBody>
      </p:sp>
      <p:pic>
        <p:nvPicPr>
          <p:cNvPr id="178" name="Google Shape;178;p28"/>
          <p:cNvPicPr preferRelativeResize="0"/>
          <p:nvPr/>
        </p:nvPicPr>
        <p:blipFill>
          <a:blip r:embed="rId4">
            <a:alphaModFix/>
          </a:blip>
          <a:stretch>
            <a:fillRect/>
          </a:stretch>
        </p:blipFill>
        <p:spPr>
          <a:xfrm>
            <a:off x="3301742" y="569017"/>
            <a:ext cx="2083075" cy="482375"/>
          </a:xfrm>
          <a:prstGeom prst="rect">
            <a:avLst/>
          </a:prstGeom>
          <a:noFill/>
          <a:ln>
            <a:noFill/>
          </a:ln>
        </p:spPr>
      </p:pic>
      <p:pic>
        <p:nvPicPr>
          <p:cNvPr id="179" name="Google Shape;179;p28"/>
          <p:cNvPicPr preferRelativeResize="0"/>
          <p:nvPr/>
        </p:nvPicPr>
        <p:blipFill>
          <a:blip r:embed="rId5">
            <a:alphaModFix/>
          </a:blip>
          <a:stretch>
            <a:fillRect/>
          </a:stretch>
        </p:blipFill>
        <p:spPr>
          <a:xfrm>
            <a:off x="2763750" y="1360500"/>
            <a:ext cx="3616499" cy="3433998"/>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1" name="Shape 901"/>
        <p:cNvGrpSpPr/>
        <p:nvPr/>
      </p:nvGrpSpPr>
      <p:grpSpPr>
        <a:xfrm>
          <a:off x="0" y="0"/>
          <a:ext cx="0" cy="0"/>
          <a:chOff x="0" y="0"/>
          <a:chExt cx="0" cy="0"/>
        </a:xfrm>
      </p:grpSpPr>
      <p:sp>
        <p:nvSpPr>
          <p:cNvPr id="902" name="Google Shape;902;p91"/>
          <p:cNvSpPr txBox="1"/>
          <p:nvPr>
            <p:ph type="title"/>
          </p:nvPr>
        </p:nvSpPr>
        <p:spPr>
          <a:xfrm>
            <a:off x="774075" y="0"/>
            <a:ext cx="7030500" cy="444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Python Model of Laser Tradeoff Space</a:t>
            </a:r>
            <a:endParaRPr/>
          </a:p>
        </p:txBody>
      </p:sp>
      <p:sp>
        <p:nvSpPr>
          <p:cNvPr id="903" name="Google Shape;903;p91"/>
          <p:cNvSpPr txBox="1"/>
          <p:nvPr>
            <p:ph idx="1" type="body"/>
          </p:nvPr>
        </p:nvSpPr>
        <p:spPr>
          <a:xfrm>
            <a:off x="774075" y="569025"/>
            <a:ext cx="3798000" cy="396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Use equations from </a:t>
            </a:r>
            <a:r>
              <a:rPr lang="en" u="sng">
                <a:solidFill>
                  <a:schemeClr val="hlink"/>
                </a:solidFill>
                <a:hlinkClick r:id="rId3"/>
              </a:rPr>
              <a:t>W. Bogaerts ring resonator review paper</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Assume equal drop and bus coupling.</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Additional longitudinal length from ring mirrors added </a:t>
            </a:r>
            <a:r>
              <a:rPr lang="en" u="sng">
                <a:solidFill>
                  <a:schemeClr val="hlink"/>
                </a:solidFill>
                <a:hlinkClick r:id="rId4"/>
              </a:rPr>
              <a:t>according to equations from Bowers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Longitudinal cavity modeled by equation from </a:t>
            </a:r>
            <a:r>
              <a:rPr lang="en" u="sng">
                <a:solidFill>
                  <a:schemeClr val="hlink"/>
                </a:solidFill>
                <a:hlinkClick r:id="rId5"/>
              </a:rPr>
              <a:t>Wikipedia</a:t>
            </a:r>
            <a:endParaRPr>
              <a:solidFill>
                <a:schemeClr val="dk1"/>
              </a:solidFill>
            </a:endParaRPr>
          </a:p>
        </p:txBody>
      </p:sp>
      <p:pic>
        <p:nvPicPr>
          <p:cNvPr id="904" name="Google Shape;904;p91"/>
          <p:cNvPicPr preferRelativeResize="0"/>
          <p:nvPr/>
        </p:nvPicPr>
        <p:blipFill>
          <a:blip r:embed="rId6">
            <a:alphaModFix/>
          </a:blip>
          <a:stretch>
            <a:fillRect/>
          </a:stretch>
        </p:blipFill>
        <p:spPr>
          <a:xfrm>
            <a:off x="4724400" y="57200"/>
            <a:ext cx="2382775" cy="470075"/>
          </a:xfrm>
          <a:prstGeom prst="rect">
            <a:avLst/>
          </a:prstGeom>
          <a:noFill/>
          <a:ln>
            <a:noFill/>
          </a:ln>
        </p:spPr>
      </p:pic>
      <p:pic>
        <p:nvPicPr>
          <p:cNvPr id="905" name="Google Shape;905;p91"/>
          <p:cNvPicPr preferRelativeResize="0"/>
          <p:nvPr/>
        </p:nvPicPr>
        <p:blipFill>
          <a:blip r:embed="rId7">
            <a:alphaModFix/>
          </a:blip>
          <a:stretch>
            <a:fillRect/>
          </a:stretch>
        </p:blipFill>
        <p:spPr>
          <a:xfrm>
            <a:off x="4724400" y="1273425"/>
            <a:ext cx="1771380" cy="470075"/>
          </a:xfrm>
          <a:prstGeom prst="rect">
            <a:avLst/>
          </a:prstGeom>
          <a:noFill/>
          <a:ln>
            <a:noFill/>
          </a:ln>
        </p:spPr>
      </p:pic>
      <p:pic>
        <p:nvPicPr>
          <p:cNvPr id="906" name="Google Shape;906;p91"/>
          <p:cNvPicPr preferRelativeResize="0"/>
          <p:nvPr/>
        </p:nvPicPr>
        <p:blipFill>
          <a:blip r:embed="rId8">
            <a:alphaModFix/>
          </a:blip>
          <a:stretch>
            <a:fillRect/>
          </a:stretch>
        </p:blipFill>
        <p:spPr>
          <a:xfrm>
            <a:off x="3260500" y="2989900"/>
            <a:ext cx="5694606" cy="307275"/>
          </a:xfrm>
          <a:prstGeom prst="rect">
            <a:avLst/>
          </a:prstGeom>
          <a:noFill/>
          <a:ln>
            <a:noFill/>
          </a:ln>
        </p:spPr>
      </p:pic>
      <p:pic>
        <p:nvPicPr>
          <p:cNvPr id="907" name="Google Shape;907;p91"/>
          <p:cNvPicPr preferRelativeResize="0"/>
          <p:nvPr/>
        </p:nvPicPr>
        <p:blipFill>
          <a:blip r:embed="rId9">
            <a:alphaModFix/>
          </a:blip>
          <a:stretch>
            <a:fillRect/>
          </a:stretch>
        </p:blipFill>
        <p:spPr>
          <a:xfrm>
            <a:off x="4598700" y="2502475"/>
            <a:ext cx="1448350" cy="422025"/>
          </a:xfrm>
          <a:prstGeom prst="rect">
            <a:avLst/>
          </a:prstGeom>
          <a:noFill/>
          <a:ln>
            <a:noFill/>
          </a:ln>
        </p:spPr>
      </p:pic>
      <p:sp>
        <p:nvSpPr>
          <p:cNvPr id="908" name="Google Shape;908;p91"/>
          <p:cNvSpPr/>
          <p:nvPr/>
        </p:nvSpPr>
        <p:spPr>
          <a:xfrm rot="5400000">
            <a:off x="5217725" y="1893425"/>
            <a:ext cx="210300" cy="2216700"/>
          </a:xfrm>
          <a:prstGeom prst="leftBrace">
            <a:avLst>
              <a:gd fmla="val 50000" name="adj1"/>
              <a:gd fmla="val 50000" name="adj2"/>
            </a:avLst>
          </a:prstGeom>
          <a:noFill/>
          <a:ln cap="flat" cmpd="sng" w="9525">
            <a:solidFill>
              <a:srgbClr val="FF33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3300"/>
              </a:solidFill>
            </a:endParaRPr>
          </a:p>
        </p:txBody>
      </p:sp>
      <p:sp>
        <p:nvSpPr>
          <p:cNvPr id="909" name="Google Shape;909;p91"/>
          <p:cNvSpPr txBox="1"/>
          <p:nvPr/>
        </p:nvSpPr>
        <p:spPr>
          <a:xfrm>
            <a:off x="6453000" y="4743300"/>
            <a:ext cx="26910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u="sng">
                <a:solidFill>
                  <a:schemeClr val="hlink"/>
                </a:solidFill>
                <a:hlinkClick r:id="rId10"/>
              </a:rPr>
              <a:t>Python classes found here</a:t>
            </a:r>
            <a:endParaRPr sz="1000"/>
          </a:p>
        </p:txBody>
      </p:sp>
      <p:pic>
        <p:nvPicPr>
          <p:cNvPr id="910" name="Google Shape;910;p91"/>
          <p:cNvPicPr preferRelativeResize="0"/>
          <p:nvPr/>
        </p:nvPicPr>
        <p:blipFill>
          <a:blip r:embed="rId11">
            <a:alphaModFix/>
          </a:blip>
          <a:stretch>
            <a:fillRect/>
          </a:stretch>
        </p:blipFill>
        <p:spPr>
          <a:xfrm>
            <a:off x="1063375" y="4109400"/>
            <a:ext cx="1948766" cy="422025"/>
          </a:xfrm>
          <a:prstGeom prst="rect">
            <a:avLst/>
          </a:prstGeom>
          <a:noFill/>
          <a:ln>
            <a:noFill/>
          </a:ln>
        </p:spPr>
      </p:pic>
      <p:pic>
        <p:nvPicPr>
          <p:cNvPr id="911" name="Google Shape;911;p91"/>
          <p:cNvPicPr preferRelativeResize="0"/>
          <p:nvPr/>
        </p:nvPicPr>
        <p:blipFill>
          <a:blip r:embed="rId12">
            <a:alphaModFix/>
          </a:blip>
          <a:stretch>
            <a:fillRect/>
          </a:stretch>
        </p:blipFill>
        <p:spPr>
          <a:xfrm>
            <a:off x="3486127" y="3625750"/>
            <a:ext cx="5243348" cy="964950"/>
          </a:xfrm>
          <a:prstGeom prst="rect">
            <a:avLst/>
          </a:prstGeom>
          <a:noFill/>
          <a:ln>
            <a:noFill/>
          </a:ln>
        </p:spPr>
      </p:pic>
      <p:pic>
        <p:nvPicPr>
          <p:cNvPr id="912" name="Google Shape;912;p91"/>
          <p:cNvPicPr preferRelativeResize="0"/>
          <p:nvPr/>
        </p:nvPicPr>
        <p:blipFill>
          <a:blip r:embed="rId13">
            <a:alphaModFix/>
          </a:blip>
          <a:stretch>
            <a:fillRect/>
          </a:stretch>
        </p:blipFill>
        <p:spPr>
          <a:xfrm>
            <a:off x="4702243" y="595868"/>
            <a:ext cx="2811100" cy="552950"/>
          </a:xfrm>
          <a:prstGeom prst="rect">
            <a:avLst/>
          </a:prstGeom>
          <a:noFill/>
          <a:ln>
            <a:noFill/>
          </a:ln>
        </p:spPr>
      </p:pic>
      <p:pic>
        <p:nvPicPr>
          <p:cNvPr id="913" name="Google Shape;913;p91"/>
          <p:cNvPicPr preferRelativeResize="0"/>
          <p:nvPr/>
        </p:nvPicPr>
        <p:blipFill>
          <a:blip r:embed="rId14">
            <a:alphaModFix/>
          </a:blip>
          <a:stretch>
            <a:fillRect/>
          </a:stretch>
        </p:blipFill>
        <p:spPr>
          <a:xfrm>
            <a:off x="4702250" y="1849038"/>
            <a:ext cx="2980249" cy="547900"/>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7" name="Shape 917"/>
        <p:cNvGrpSpPr/>
        <p:nvPr/>
      </p:nvGrpSpPr>
      <p:grpSpPr>
        <a:xfrm>
          <a:off x="0" y="0"/>
          <a:ext cx="0" cy="0"/>
          <a:chOff x="0" y="0"/>
          <a:chExt cx="0" cy="0"/>
        </a:xfrm>
      </p:grpSpPr>
      <p:sp>
        <p:nvSpPr>
          <p:cNvPr id="918" name="Google Shape;918;p9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Pure SiN Vernier Mirror Laser</a:t>
            </a:r>
            <a:endParaRPr/>
          </a:p>
        </p:txBody>
      </p:sp>
      <p:sp>
        <p:nvSpPr>
          <p:cNvPr id="919" name="Google Shape;919;p92"/>
          <p:cNvSpPr txBox="1"/>
          <p:nvPr>
            <p:ph idx="1" type="subTitle"/>
          </p:nvPr>
        </p:nvSpPr>
        <p:spPr>
          <a:xfrm>
            <a:off x="311700" y="2834125"/>
            <a:ext cx="8520600" cy="792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3" name="Shape 923"/>
        <p:cNvGrpSpPr/>
        <p:nvPr/>
      </p:nvGrpSpPr>
      <p:grpSpPr>
        <a:xfrm>
          <a:off x="0" y="0"/>
          <a:ext cx="0" cy="0"/>
          <a:chOff x="0" y="0"/>
          <a:chExt cx="0" cy="0"/>
        </a:xfrm>
      </p:grpSpPr>
      <p:sp>
        <p:nvSpPr>
          <p:cNvPr id="924" name="Google Shape;924;p93"/>
          <p:cNvSpPr txBox="1"/>
          <p:nvPr>
            <p:ph type="title"/>
          </p:nvPr>
        </p:nvSpPr>
        <p:spPr>
          <a:xfrm>
            <a:off x="774075" y="0"/>
            <a:ext cx="7030500" cy="444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Pure SiN Vernier Mirror Laser</a:t>
            </a:r>
            <a:endParaRPr/>
          </a:p>
        </p:txBody>
      </p:sp>
      <p:sp>
        <p:nvSpPr>
          <p:cNvPr id="925" name="Google Shape;925;p93"/>
          <p:cNvSpPr txBox="1"/>
          <p:nvPr>
            <p:ph idx="1" type="body"/>
          </p:nvPr>
        </p:nvSpPr>
        <p:spPr>
          <a:xfrm>
            <a:off x="774075" y="569025"/>
            <a:ext cx="3798000" cy="317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Design composed of only nitride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L</a:t>
            </a:r>
            <a:r>
              <a:rPr baseline="-25000" lang="en"/>
              <a:t>SiN</a:t>
            </a:r>
            <a:r>
              <a:rPr lang="en"/>
              <a:t> = length of longitudinal cavity if material converted to silicon nitride and ignoring the extra “length” added by Vernier rings</a:t>
            </a:r>
            <a:endParaRPr/>
          </a:p>
        </p:txBody>
      </p:sp>
      <p:pic>
        <p:nvPicPr>
          <p:cNvPr id="926" name="Google Shape;926;p93"/>
          <p:cNvPicPr preferRelativeResize="0"/>
          <p:nvPr/>
        </p:nvPicPr>
        <p:blipFill>
          <a:blip r:embed="rId3">
            <a:alphaModFix/>
          </a:blip>
          <a:stretch>
            <a:fillRect/>
          </a:stretch>
        </p:blipFill>
        <p:spPr>
          <a:xfrm>
            <a:off x="4467288" y="1346613"/>
            <a:ext cx="4267126" cy="2450264"/>
          </a:xfrm>
          <a:prstGeom prst="rect">
            <a:avLst/>
          </a:prstGeom>
          <a:noFill/>
          <a:ln>
            <a:noFill/>
          </a:ln>
        </p:spPr>
      </p:pic>
      <p:sp>
        <p:nvSpPr>
          <p:cNvPr id="927" name="Google Shape;927;p93"/>
          <p:cNvSpPr txBox="1"/>
          <p:nvPr/>
        </p:nvSpPr>
        <p:spPr>
          <a:xfrm>
            <a:off x="4653375" y="1190825"/>
            <a:ext cx="15879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t>Tower + Openlight die</a:t>
            </a:r>
            <a:endParaRPr sz="1200"/>
          </a:p>
        </p:txBody>
      </p:sp>
      <p:sp>
        <p:nvSpPr>
          <p:cNvPr id="928" name="Google Shape;928;p93"/>
          <p:cNvSpPr txBox="1"/>
          <p:nvPr/>
        </p:nvSpPr>
        <p:spPr>
          <a:xfrm>
            <a:off x="6594800" y="1190825"/>
            <a:ext cx="15879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t>45CLO die</a:t>
            </a:r>
            <a:endParaRPr sz="1200"/>
          </a:p>
        </p:txBody>
      </p:sp>
      <p:cxnSp>
        <p:nvCxnSpPr>
          <p:cNvPr id="929" name="Google Shape;929;p93"/>
          <p:cNvCxnSpPr/>
          <p:nvPr/>
        </p:nvCxnSpPr>
        <p:spPr>
          <a:xfrm>
            <a:off x="4521475" y="1930175"/>
            <a:ext cx="3591600" cy="0"/>
          </a:xfrm>
          <a:prstGeom prst="straightConnector1">
            <a:avLst/>
          </a:prstGeom>
          <a:noFill/>
          <a:ln cap="flat" cmpd="sng" w="9525">
            <a:solidFill>
              <a:srgbClr val="FF3300"/>
            </a:solidFill>
            <a:prstDash val="solid"/>
            <a:round/>
            <a:headEnd len="med" w="med" type="stealth"/>
            <a:tailEnd len="med" w="med" type="stealth"/>
          </a:ln>
        </p:spPr>
      </p:cxnSp>
      <p:sp>
        <p:nvSpPr>
          <p:cNvPr id="930" name="Google Shape;930;p93"/>
          <p:cNvSpPr txBox="1"/>
          <p:nvPr/>
        </p:nvSpPr>
        <p:spPr>
          <a:xfrm>
            <a:off x="6322563" y="1591475"/>
            <a:ext cx="4074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FF3300"/>
                </a:solidFill>
              </a:rPr>
              <a:t>L</a:t>
            </a:r>
            <a:r>
              <a:rPr baseline="-25000" lang="en" sz="1000">
                <a:solidFill>
                  <a:srgbClr val="FF3300"/>
                </a:solidFill>
              </a:rPr>
              <a:t>SiN</a:t>
            </a:r>
            <a:endParaRPr sz="1000">
              <a:solidFill>
                <a:srgbClr val="FF3300"/>
              </a:solidFill>
            </a:endParaRPr>
          </a:p>
        </p:txBody>
      </p:sp>
      <p:sp>
        <p:nvSpPr>
          <p:cNvPr id="931" name="Google Shape;931;p93"/>
          <p:cNvSpPr txBox="1"/>
          <p:nvPr/>
        </p:nvSpPr>
        <p:spPr>
          <a:xfrm>
            <a:off x="6443400" y="4743300"/>
            <a:ext cx="2700600" cy="400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u="sng">
                <a:solidFill>
                  <a:schemeClr val="hlink"/>
                </a:solidFill>
                <a:hlinkClick r:id="rId4"/>
              </a:rPr>
              <a:t>Design notebook here</a:t>
            </a:r>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5" name="Shape 935"/>
        <p:cNvGrpSpPr/>
        <p:nvPr/>
      </p:nvGrpSpPr>
      <p:grpSpPr>
        <a:xfrm>
          <a:off x="0" y="0"/>
          <a:ext cx="0" cy="0"/>
          <a:chOff x="0" y="0"/>
          <a:chExt cx="0" cy="0"/>
        </a:xfrm>
      </p:grpSpPr>
      <p:pic>
        <p:nvPicPr>
          <p:cNvPr id="936" name="Google Shape;936;p94"/>
          <p:cNvPicPr preferRelativeResize="0"/>
          <p:nvPr/>
        </p:nvPicPr>
        <p:blipFill>
          <a:blip r:embed="rId3">
            <a:alphaModFix/>
          </a:blip>
          <a:stretch>
            <a:fillRect/>
          </a:stretch>
        </p:blipFill>
        <p:spPr>
          <a:xfrm>
            <a:off x="774075" y="679475"/>
            <a:ext cx="5367352" cy="3595700"/>
          </a:xfrm>
          <a:prstGeom prst="rect">
            <a:avLst/>
          </a:prstGeom>
          <a:noFill/>
          <a:ln>
            <a:noFill/>
          </a:ln>
        </p:spPr>
      </p:pic>
      <p:sp>
        <p:nvSpPr>
          <p:cNvPr id="937" name="Google Shape;937;p94"/>
          <p:cNvSpPr txBox="1"/>
          <p:nvPr>
            <p:ph type="title"/>
          </p:nvPr>
        </p:nvSpPr>
        <p:spPr>
          <a:xfrm>
            <a:off x="774075" y="0"/>
            <a:ext cx="7030500" cy="444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Ring Coupling Tradeoff Space. Design 1</a:t>
            </a:r>
            <a:endParaRPr/>
          </a:p>
        </p:txBody>
      </p:sp>
      <p:sp>
        <p:nvSpPr>
          <p:cNvPr id="938" name="Google Shape;938;p94"/>
          <p:cNvSpPr txBox="1"/>
          <p:nvPr>
            <p:ph idx="1" type="body"/>
          </p:nvPr>
        </p:nvSpPr>
        <p:spPr>
          <a:xfrm>
            <a:off x="6411075" y="569025"/>
            <a:ext cx="2634900" cy="396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Allowed coupling strengths in range </a:t>
            </a:r>
            <a:endParaRPr/>
          </a:p>
          <a:p>
            <a:pPr indent="0" lvl="0" marL="0" rtl="0" algn="l">
              <a:spcBef>
                <a:spcPts val="0"/>
              </a:spcBef>
              <a:spcAft>
                <a:spcPts val="0"/>
              </a:spcAft>
              <a:buNone/>
            </a:pPr>
            <a:r>
              <a:rPr lang="en">
                <a:solidFill>
                  <a:schemeClr val="dk1"/>
                </a:solidFill>
              </a:rPr>
              <a:t>𝜅</a:t>
            </a:r>
            <a:r>
              <a:rPr baseline="30000" lang="en">
                <a:solidFill>
                  <a:schemeClr val="dk1"/>
                </a:solidFill>
              </a:rPr>
              <a:t>2</a:t>
            </a:r>
            <a:r>
              <a:rPr lang="en">
                <a:solidFill>
                  <a:schemeClr val="dk1"/>
                </a:solidFill>
              </a:rPr>
              <a:t> = [0.056,0.07] @ L</a:t>
            </a:r>
            <a:r>
              <a:rPr baseline="-25000" lang="en">
                <a:solidFill>
                  <a:schemeClr val="dk1"/>
                </a:solidFill>
              </a:rPr>
              <a:t>SiN</a:t>
            </a:r>
            <a:r>
              <a:rPr lang="en">
                <a:solidFill>
                  <a:schemeClr val="dk1"/>
                </a:solidFill>
              </a:rPr>
              <a:t>=4mm</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Assume 68.8 dB/m nitride loss</a:t>
            </a:r>
            <a:endParaRPr/>
          </a:p>
          <a:p>
            <a:pPr indent="0" lvl="0" marL="0" rtl="0" algn="l">
              <a:spcBef>
                <a:spcPts val="0"/>
              </a:spcBef>
              <a:spcAft>
                <a:spcPts val="0"/>
              </a:spcAft>
              <a:buNone/>
            </a:pPr>
            <a:r>
              <a:rPr lang="en" u="sng">
                <a:solidFill>
                  <a:schemeClr val="hlink"/>
                </a:solidFill>
                <a:hlinkClick r:id="rId4"/>
              </a:rPr>
              <a:t>Values comes from Dione</a:t>
            </a:r>
            <a:r>
              <a:rPr lang="en"/>
              <a:t> max_curv </a:t>
            </a:r>
            <a:r>
              <a:rPr lang="en" u="sng">
                <a:solidFill>
                  <a:schemeClr val="hlink"/>
                </a:solidFill>
                <a:hlinkClick r:id="rId5"/>
              </a:rPr>
              <a:t>0.03 corner bend loss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Targeting 10dB Vernier and 10dB longitudinal SMSR </a:t>
            </a:r>
            <a:endParaRPr/>
          </a:p>
        </p:txBody>
      </p:sp>
      <p:cxnSp>
        <p:nvCxnSpPr>
          <p:cNvPr id="939" name="Google Shape;939;p94"/>
          <p:cNvCxnSpPr/>
          <p:nvPr/>
        </p:nvCxnSpPr>
        <p:spPr>
          <a:xfrm rot="10800000">
            <a:off x="6305600" y="1677000"/>
            <a:ext cx="393900" cy="0"/>
          </a:xfrm>
          <a:prstGeom prst="straightConnector1">
            <a:avLst/>
          </a:prstGeom>
          <a:noFill/>
          <a:ln cap="flat" cmpd="sng" w="9525">
            <a:solidFill>
              <a:schemeClr val="dk2"/>
            </a:solidFill>
            <a:prstDash val="solid"/>
            <a:round/>
            <a:headEnd len="med" w="med" type="none"/>
            <a:tailEnd len="med" w="med" type="triangle"/>
          </a:ln>
        </p:spPr>
      </p:cxnSp>
      <p:sp>
        <p:nvSpPr>
          <p:cNvPr id="940" name="Google Shape;940;p94"/>
          <p:cNvSpPr txBox="1"/>
          <p:nvPr/>
        </p:nvSpPr>
        <p:spPr>
          <a:xfrm>
            <a:off x="6699500" y="1507650"/>
            <a:ext cx="19725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t>Vernier SMSR tradeoff space</a:t>
            </a:r>
            <a:endParaRPr sz="1000"/>
          </a:p>
        </p:txBody>
      </p:sp>
      <p:sp>
        <p:nvSpPr>
          <p:cNvPr id="941" name="Google Shape;941;p94"/>
          <p:cNvSpPr txBox="1"/>
          <p:nvPr/>
        </p:nvSpPr>
        <p:spPr>
          <a:xfrm>
            <a:off x="6443400" y="4743300"/>
            <a:ext cx="2700600" cy="400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u="sng">
                <a:solidFill>
                  <a:schemeClr val="hlink"/>
                </a:solidFill>
                <a:hlinkClick r:id="rId6"/>
              </a:rPr>
              <a:t>Design notebook here</a:t>
            </a:r>
            <a:endParaRPr/>
          </a:p>
        </p:txBody>
      </p:sp>
      <p:cxnSp>
        <p:nvCxnSpPr>
          <p:cNvPr id="942" name="Google Shape;942;p94"/>
          <p:cNvCxnSpPr/>
          <p:nvPr/>
        </p:nvCxnSpPr>
        <p:spPr>
          <a:xfrm rot="10800000">
            <a:off x="6305800" y="3686125"/>
            <a:ext cx="393900" cy="0"/>
          </a:xfrm>
          <a:prstGeom prst="straightConnector1">
            <a:avLst/>
          </a:prstGeom>
          <a:noFill/>
          <a:ln cap="flat" cmpd="sng" w="9525">
            <a:solidFill>
              <a:schemeClr val="dk2"/>
            </a:solidFill>
            <a:prstDash val="solid"/>
            <a:round/>
            <a:headEnd len="med" w="med" type="none"/>
            <a:tailEnd len="med" w="med" type="triangle"/>
          </a:ln>
        </p:spPr>
      </p:cxnSp>
      <p:sp>
        <p:nvSpPr>
          <p:cNvPr id="943" name="Google Shape;943;p94"/>
          <p:cNvSpPr txBox="1"/>
          <p:nvPr/>
        </p:nvSpPr>
        <p:spPr>
          <a:xfrm>
            <a:off x="6700700" y="3516775"/>
            <a:ext cx="21225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t>Longitudinal </a:t>
            </a:r>
            <a:r>
              <a:rPr lang="en" sz="1000"/>
              <a:t>SMSR tradeoff space</a:t>
            </a:r>
            <a:endParaRPr sz="1000"/>
          </a:p>
        </p:txBody>
      </p:sp>
      <p:cxnSp>
        <p:nvCxnSpPr>
          <p:cNvPr id="944" name="Google Shape;944;p94"/>
          <p:cNvCxnSpPr/>
          <p:nvPr/>
        </p:nvCxnSpPr>
        <p:spPr>
          <a:xfrm rot="10800000">
            <a:off x="3312925" y="1646000"/>
            <a:ext cx="239100" cy="0"/>
          </a:xfrm>
          <a:prstGeom prst="straightConnector1">
            <a:avLst/>
          </a:prstGeom>
          <a:noFill/>
          <a:ln cap="flat" cmpd="sng" w="9525">
            <a:solidFill>
              <a:srgbClr val="38761D"/>
            </a:solidFill>
            <a:prstDash val="solid"/>
            <a:round/>
            <a:headEnd len="med" w="med" type="none"/>
            <a:tailEnd len="med" w="med" type="triangle"/>
          </a:ln>
        </p:spPr>
      </p:cxnSp>
      <p:sp>
        <p:nvSpPr>
          <p:cNvPr id="945" name="Google Shape;945;p94"/>
          <p:cNvSpPr txBox="1"/>
          <p:nvPr/>
        </p:nvSpPr>
        <p:spPr>
          <a:xfrm>
            <a:off x="3521009" y="1476650"/>
            <a:ext cx="12750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38761D"/>
                </a:solidFill>
              </a:rPr>
              <a:t>Loss &gt; 0.6dB</a:t>
            </a:r>
            <a:endParaRPr sz="1000">
              <a:solidFill>
                <a:srgbClr val="38761D"/>
              </a:solidFill>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9" name="Shape 949"/>
        <p:cNvGrpSpPr/>
        <p:nvPr/>
      </p:nvGrpSpPr>
      <p:grpSpPr>
        <a:xfrm>
          <a:off x="0" y="0"/>
          <a:ext cx="0" cy="0"/>
          <a:chOff x="0" y="0"/>
          <a:chExt cx="0" cy="0"/>
        </a:xfrm>
      </p:grpSpPr>
      <p:pic>
        <p:nvPicPr>
          <p:cNvPr id="950" name="Google Shape;950;p95"/>
          <p:cNvPicPr preferRelativeResize="0"/>
          <p:nvPr/>
        </p:nvPicPr>
        <p:blipFill>
          <a:blip r:embed="rId3">
            <a:alphaModFix/>
          </a:blip>
          <a:stretch>
            <a:fillRect/>
          </a:stretch>
        </p:blipFill>
        <p:spPr>
          <a:xfrm>
            <a:off x="5598662" y="2891457"/>
            <a:ext cx="2944374" cy="1855875"/>
          </a:xfrm>
          <a:prstGeom prst="rect">
            <a:avLst/>
          </a:prstGeom>
          <a:noFill/>
          <a:ln>
            <a:noFill/>
          </a:ln>
        </p:spPr>
      </p:pic>
      <p:pic>
        <p:nvPicPr>
          <p:cNvPr id="951" name="Google Shape;951;p95"/>
          <p:cNvPicPr preferRelativeResize="0"/>
          <p:nvPr/>
        </p:nvPicPr>
        <p:blipFill>
          <a:blip r:embed="rId4">
            <a:alphaModFix/>
          </a:blip>
          <a:stretch>
            <a:fillRect/>
          </a:stretch>
        </p:blipFill>
        <p:spPr>
          <a:xfrm>
            <a:off x="4675384" y="548975"/>
            <a:ext cx="3621100" cy="2282426"/>
          </a:xfrm>
          <a:prstGeom prst="rect">
            <a:avLst/>
          </a:prstGeom>
          <a:noFill/>
          <a:ln>
            <a:noFill/>
          </a:ln>
        </p:spPr>
      </p:pic>
      <p:sp>
        <p:nvSpPr>
          <p:cNvPr id="952" name="Google Shape;952;p95"/>
          <p:cNvSpPr txBox="1"/>
          <p:nvPr>
            <p:ph type="title"/>
          </p:nvPr>
        </p:nvSpPr>
        <p:spPr>
          <a:xfrm>
            <a:off x="774075" y="0"/>
            <a:ext cx="7030500" cy="444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rPr>
              <a:t>Pure SiN Vernier Mirror Laser Loss, </a:t>
            </a:r>
            <a:r>
              <a:rPr lang="en" sz="1400">
                <a:solidFill>
                  <a:schemeClr val="dk1"/>
                </a:solidFill>
              </a:rPr>
              <a:t>L</a:t>
            </a:r>
            <a:r>
              <a:rPr baseline="-25000" lang="en" sz="1400">
                <a:solidFill>
                  <a:schemeClr val="dk1"/>
                </a:solidFill>
              </a:rPr>
              <a:t>SiN</a:t>
            </a:r>
            <a:r>
              <a:rPr lang="en" sz="1400">
                <a:solidFill>
                  <a:schemeClr val="dk1"/>
                </a:solidFill>
              </a:rPr>
              <a:t> = 4mm</a:t>
            </a:r>
            <a:r>
              <a:rPr lang="en">
                <a:solidFill>
                  <a:schemeClr val="dk1"/>
                </a:solidFill>
              </a:rPr>
              <a:t>. Design 1</a:t>
            </a:r>
            <a:endParaRPr/>
          </a:p>
        </p:txBody>
      </p:sp>
      <p:sp>
        <p:nvSpPr>
          <p:cNvPr id="953" name="Google Shape;953;p95"/>
          <p:cNvSpPr txBox="1"/>
          <p:nvPr>
            <p:ph idx="1" type="body"/>
          </p:nvPr>
        </p:nvSpPr>
        <p:spPr>
          <a:xfrm>
            <a:off x="573600" y="569025"/>
            <a:ext cx="3998400" cy="189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data created assuming</a:t>
            </a:r>
            <a:endParaRPr/>
          </a:p>
          <a:p>
            <a:pPr indent="0" lvl="0" marL="0" rtl="0" algn="l">
              <a:spcBef>
                <a:spcPts val="0"/>
              </a:spcBef>
              <a:spcAft>
                <a:spcPts val="0"/>
              </a:spcAft>
              <a:buNone/>
            </a:pPr>
            <a:r>
              <a:rPr lang="en"/>
              <a:t>L</a:t>
            </a:r>
            <a:r>
              <a:rPr baseline="-25000" lang="en"/>
              <a:t>SiN</a:t>
            </a:r>
            <a:r>
              <a:rPr lang="en"/>
              <a:t> = 4mm, n</a:t>
            </a:r>
            <a:r>
              <a:rPr baseline="-25000" lang="en"/>
              <a:t>g</a:t>
            </a:r>
            <a:r>
              <a:rPr lang="en"/>
              <a:t>=1.98 </a:t>
            </a:r>
            <a:endParaRPr/>
          </a:p>
          <a:p>
            <a:pPr indent="0" lvl="0" marL="0" rtl="0" algn="l">
              <a:spcBef>
                <a:spcPts val="0"/>
              </a:spcBef>
              <a:spcAft>
                <a:spcPts val="0"/>
              </a:spcAft>
              <a:buNone/>
            </a:pPr>
            <a:r>
              <a:rPr lang="en"/>
              <a:t>R</a:t>
            </a:r>
            <a:r>
              <a:rPr baseline="-25000" lang="en"/>
              <a:t>1</a:t>
            </a:r>
            <a:r>
              <a:rPr lang="en"/>
              <a:t> = 40um, R</a:t>
            </a:r>
            <a:r>
              <a:rPr baseline="-25000" lang="en"/>
              <a:t>2</a:t>
            </a:r>
            <a:r>
              <a:rPr lang="en"/>
              <a:t>=1.05*R</a:t>
            </a:r>
            <a:r>
              <a:rPr baseline="-25000" lang="en"/>
              <a:t>1</a:t>
            </a:r>
            <a:r>
              <a:rPr lang="en"/>
              <a:t> = 42um</a:t>
            </a:r>
            <a:endParaRPr/>
          </a:p>
          <a:p>
            <a:pPr indent="0" lvl="0" marL="0" rtl="0" algn="l">
              <a:spcBef>
                <a:spcPts val="0"/>
              </a:spcBef>
              <a:spcAft>
                <a:spcPts val="0"/>
              </a:spcAft>
              <a:buNone/>
            </a:pPr>
            <a:r>
              <a:rPr lang="en"/>
              <a:t>𝜅</a:t>
            </a:r>
            <a:r>
              <a:rPr baseline="30000" lang="en"/>
              <a:t>2</a:t>
            </a:r>
            <a:r>
              <a:rPr lang="en"/>
              <a:t> = 0.06</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Transmission through Vernier rings: -0.564 dB</a:t>
            </a:r>
            <a:endParaRPr/>
          </a:p>
          <a:p>
            <a:pPr indent="0" lvl="0" marL="0" rtl="0" algn="l">
              <a:spcBef>
                <a:spcPts val="0"/>
              </a:spcBef>
              <a:spcAft>
                <a:spcPts val="0"/>
              </a:spcAft>
              <a:buNone/>
            </a:pPr>
            <a:r>
              <a:rPr lang="en"/>
              <a:t>Ring Q ~ 18.6k, FSR = 3.45nm, Finesse = 49.2</a:t>
            </a:r>
            <a:endParaRPr/>
          </a:p>
          <a:p>
            <a:pPr indent="0" lvl="0" marL="0" rtl="0" algn="l">
              <a:spcBef>
                <a:spcPts val="0"/>
              </a:spcBef>
              <a:spcAft>
                <a:spcPts val="0"/>
              </a:spcAft>
              <a:buClr>
                <a:schemeClr val="dk1"/>
              </a:buClr>
              <a:buSzPts val="1100"/>
              <a:buFont typeface="Arial"/>
              <a:buNone/>
            </a:pPr>
            <a:r>
              <a:rPr lang="en">
                <a:solidFill>
                  <a:schemeClr val="dk1"/>
                </a:solidFill>
              </a:rPr>
              <a:t>Vernier SMSR (dB) = 13.6</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Longitudinal SMSR (dB) = 10.6</a:t>
            </a:r>
            <a:endParaRPr/>
          </a:p>
        </p:txBody>
      </p:sp>
      <p:sp>
        <p:nvSpPr>
          <p:cNvPr id="954" name="Google Shape;954;p95"/>
          <p:cNvSpPr txBox="1"/>
          <p:nvPr/>
        </p:nvSpPr>
        <p:spPr>
          <a:xfrm>
            <a:off x="6443400" y="4743300"/>
            <a:ext cx="2700600" cy="400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u="sng">
                <a:solidFill>
                  <a:schemeClr val="hlink"/>
                </a:solidFill>
                <a:hlinkClick r:id="rId5"/>
              </a:rPr>
              <a:t>Design notebook here</a:t>
            </a:r>
            <a:endParaRPr/>
          </a:p>
        </p:txBody>
      </p:sp>
      <p:sp>
        <p:nvSpPr>
          <p:cNvPr id="955" name="Google Shape;955;p95"/>
          <p:cNvSpPr/>
          <p:nvPr/>
        </p:nvSpPr>
        <p:spPr>
          <a:xfrm>
            <a:off x="6650125" y="772075"/>
            <a:ext cx="103200" cy="1767600"/>
          </a:xfrm>
          <a:prstGeom prst="rect">
            <a:avLst/>
          </a:prstGeom>
          <a:noFill/>
          <a:ln cap="flat" cmpd="sng" w="9525">
            <a:solidFill>
              <a:srgbClr val="FF33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95"/>
          <p:cNvSpPr/>
          <p:nvPr/>
        </p:nvSpPr>
        <p:spPr>
          <a:xfrm>
            <a:off x="5600450" y="2867750"/>
            <a:ext cx="2951700" cy="1891200"/>
          </a:xfrm>
          <a:prstGeom prst="rect">
            <a:avLst/>
          </a:prstGeom>
          <a:noFill/>
          <a:ln cap="flat" cmpd="sng" w="9525">
            <a:solidFill>
              <a:srgbClr val="FF33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57" name="Google Shape;957;p95"/>
          <p:cNvCxnSpPr>
            <a:stCxn id="955" idx="2"/>
            <a:endCxn id="956" idx="0"/>
          </p:cNvCxnSpPr>
          <p:nvPr/>
        </p:nvCxnSpPr>
        <p:spPr>
          <a:xfrm>
            <a:off x="6701725" y="2539675"/>
            <a:ext cx="374700" cy="328200"/>
          </a:xfrm>
          <a:prstGeom prst="straightConnector1">
            <a:avLst/>
          </a:prstGeom>
          <a:noFill/>
          <a:ln cap="flat" cmpd="sng" w="9525">
            <a:solidFill>
              <a:srgbClr val="FF3300"/>
            </a:solidFill>
            <a:prstDash val="solid"/>
            <a:round/>
            <a:headEnd len="med" w="med" type="none"/>
            <a:tailEnd len="med" w="med" type="triangle"/>
          </a:ln>
        </p:spPr>
      </p:cxnSp>
      <p:pic>
        <p:nvPicPr>
          <p:cNvPr id="958" name="Google Shape;958;p95"/>
          <p:cNvPicPr preferRelativeResize="0"/>
          <p:nvPr/>
        </p:nvPicPr>
        <p:blipFill>
          <a:blip r:embed="rId6">
            <a:alphaModFix/>
          </a:blip>
          <a:stretch>
            <a:fillRect/>
          </a:stretch>
        </p:blipFill>
        <p:spPr>
          <a:xfrm>
            <a:off x="686063" y="2609075"/>
            <a:ext cx="3773475" cy="2378475"/>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2" name="Shape 962"/>
        <p:cNvGrpSpPr/>
        <p:nvPr/>
      </p:nvGrpSpPr>
      <p:grpSpPr>
        <a:xfrm>
          <a:off x="0" y="0"/>
          <a:ext cx="0" cy="0"/>
          <a:chOff x="0" y="0"/>
          <a:chExt cx="0" cy="0"/>
        </a:xfrm>
      </p:grpSpPr>
      <p:pic>
        <p:nvPicPr>
          <p:cNvPr id="963" name="Google Shape;963;p96"/>
          <p:cNvPicPr preferRelativeResize="0"/>
          <p:nvPr/>
        </p:nvPicPr>
        <p:blipFill>
          <a:blip r:embed="rId3">
            <a:alphaModFix/>
          </a:blip>
          <a:stretch>
            <a:fillRect/>
          </a:stretch>
        </p:blipFill>
        <p:spPr>
          <a:xfrm>
            <a:off x="5395855" y="2924550"/>
            <a:ext cx="2964300" cy="1868451"/>
          </a:xfrm>
          <a:prstGeom prst="rect">
            <a:avLst/>
          </a:prstGeom>
          <a:noFill/>
          <a:ln>
            <a:noFill/>
          </a:ln>
        </p:spPr>
      </p:pic>
      <p:pic>
        <p:nvPicPr>
          <p:cNvPr id="964" name="Google Shape;964;p96"/>
          <p:cNvPicPr preferRelativeResize="0"/>
          <p:nvPr/>
        </p:nvPicPr>
        <p:blipFill>
          <a:blip r:embed="rId4">
            <a:alphaModFix/>
          </a:blip>
          <a:stretch>
            <a:fillRect/>
          </a:stretch>
        </p:blipFill>
        <p:spPr>
          <a:xfrm>
            <a:off x="4955381" y="671288"/>
            <a:ext cx="3124101" cy="1969175"/>
          </a:xfrm>
          <a:prstGeom prst="rect">
            <a:avLst/>
          </a:prstGeom>
          <a:noFill/>
          <a:ln>
            <a:noFill/>
          </a:ln>
        </p:spPr>
      </p:pic>
      <p:sp>
        <p:nvSpPr>
          <p:cNvPr id="965" name="Google Shape;965;p96"/>
          <p:cNvSpPr txBox="1"/>
          <p:nvPr>
            <p:ph type="title"/>
          </p:nvPr>
        </p:nvSpPr>
        <p:spPr>
          <a:xfrm>
            <a:off x="774075" y="0"/>
            <a:ext cx="7030500" cy="444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rPr>
              <a:t>Pure SiN Vernier Mirror Laser Loss, </a:t>
            </a:r>
            <a:r>
              <a:rPr lang="en" sz="1400">
                <a:solidFill>
                  <a:schemeClr val="dk1"/>
                </a:solidFill>
              </a:rPr>
              <a:t>L</a:t>
            </a:r>
            <a:r>
              <a:rPr baseline="-25000" lang="en" sz="1400">
                <a:solidFill>
                  <a:schemeClr val="dk1"/>
                </a:solidFill>
              </a:rPr>
              <a:t>SiN</a:t>
            </a:r>
            <a:r>
              <a:rPr lang="en" sz="1400">
                <a:solidFill>
                  <a:schemeClr val="dk1"/>
                </a:solidFill>
              </a:rPr>
              <a:t> = 5mm</a:t>
            </a:r>
            <a:r>
              <a:rPr lang="en">
                <a:solidFill>
                  <a:schemeClr val="dk1"/>
                </a:solidFill>
              </a:rPr>
              <a:t>. Design 1</a:t>
            </a:r>
            <a:endParaRPr/>
          </a:p>
        </p:txBody>
      </p:sp>
      <p:sp>
        <p:nvSpPr>
          <p:cNvPr id="966" name="Google Shape;966;p96"/>
          <p:cNvSpPr txBox="1"/>
          <p:nvPr>
            <p:ph idx="1" type="body"/>
          </p:nvPr>
        </p:nvSpPr>
        <p:spPr>
          <a:xfrm>
            <a:off x="587500" y="569025"/>
            <a:ext cx="3984600" cy="189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data created assuming</a:t>
            </a:r>
            <a:endParaRPr/>
          </a:p>
          <a:p>
            <a:pPr indent="0" lvl="0" marL="0" rtl="0" algn="l">
              <a:spcBef>
                <a:spcPts val="0"/>
              </a:spcBef>
              <a:spcAft>
                <a:spcPts val="0"/>
              </a:spcAft>
              <a:buNone/>
            </a:pPr>
            <a:r>
              <a:rPr lang="en"/>
              <a:t>L</a:t>
            </a:r>
            <a:r>
              <a:rPr baseline="-25000" lang="en"/>
              <a:t>SiN</a:t>
            </a:r>
            <a:r>
              <a:rPr lang="en"/>
              <a:t> = 5mm, n</a:t>
            </a:r>
            <a:r>
              <a:rPr baseline="-25000" lang="en"/>
              <a:t>g</a:t>
            </a:r>
            <a:r>
              <a:rPr lang="en"/>
              <a:t>=1.98 </a:t>
            </a:r>
            <a:endParaRPr/>
          </a:p>
          <a:p>
            <a:pPr indent="0" lvl="0" marL="0" rtl="0" algn="l">
              <a:spcBef>
                <a:spcPts val="0"/>
              </a:spcBef>
              <a:spcAft>
                <a:spcPts val="0"/>
              </a:spcAft>
              <a:buNone/>
            </a:pPr>
            <a:r>
              <a:rPr lang="en"/>
              <a:t>R</a:t>
            </a:r>
            <a:r>
              <a:rPr baseline="-25000" lang="en"/>
              <a:t>1</a:t>
            </a:r>
            <a:r>
              <a:rPr lang="en"/>
              <a:t> = 40um, R</a:t>
            </a:r>
            <a:r>
              <a:rPr baseline="-25000" lang="en"/>
              <a:t>2</a:t>
            </a:r>
            <a:r>
              <a:rPr lang="en"/>
              <a:t>=1.05*R</a:t>
            </a:r>
            <a:r>
              <a:rPr baseline="-25000" lang="en"/>
              <a:t>1</a:t>
            </a:r>
            <a:r>
              <a:rPr lang="en"/>
              <a:t> = 42um</a:t>
            </a:r>
            <a:endParaRPr/>
          </a:p>
          <a:p>
            <a:pPr indent="0" lvl="0" marL="0" rtl="0" algn="l">
              <a:spcBef>
                <a:spcPts val="0"/>
              </a:spcBef>
              <a:spcAft>
                <a:spcPts val="0"/>
              </a:spcAft>
              <a:buNone/>
            </a:pPr>
            <a:r>
              <a:rPr lang="en"/>
              <a:t>𝜅</a:t>
            </a:r>
            <a:r>
              <a:rPr baseline="30000" lang="en"/>
              <a:t>2</a:t>
            </a:r>
            <a:r>
              <a:rPr lang="en"/>
              <a:t> = 0.056</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Transmission through Vernier rings: -0.605 dB</a:t>
            </a:r>
            <a:endParaRPr/>
          </a:p>
          <a:p>
            <a:pPr indent="0" lvl="0" marL="0" rtl="0" algn="l">
              <a:spcBef>
                <a:spcPts val="0"/>
              </a:spcBef>
              <a:spcAft>
                <a:spcPts val="0"/>
              </a:spcAft>
              <a:buNone/>
            </a:pPr>
            <a:r>
              <a:rPr lang="en"/>
              <a:t>Ring Q ~ 20.0k, FSR = 3.45nm, Finesse = 52.7</a:t>
            </a:r>
            <a:endParaRPr/>
          </a:p>
          <a:p>
            <a:pPr indent="0" lvl="0" marL="0" rtl="0" algn="l">
              <a:spcBef>
                <a:spcPts val="0"/>
              </a:spcBef>
              <a:spcAft>
                <a:spcPts val="0"/>
              </a:spcAft>
              <a:buClr>
                <a:schemeClr val="dk1"/>
              </a:buClr>
              <a:buSzPts val="1100"/>
              <a:buFont typeface="Arial"/>
              <a:buNone/>
            </a:pPr>
            <a:r>
              <a:rPr lang="en">
                <a:solidFill>
                  <a:schemeClr val="dk1"/>
                </a:solidFill>
              </a:rPr>
              <a:t>Vernier SMSR (dB) = 14.4</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Longitudinal SMSR (dB) = 9.68</a:t>
            </a:r>
            <a:endParaRPr/>
          </a:p>
        </p:txBody>
      </p:sp>
      <p:sp>
        <p:nvSpPr>
          <p:cNvPr id="967" name="Google Shape;967;p96"/>
          <p:cNvSpPr txBox="1"/>
          <p:nvPr/>
        </p:nvSpPr>
        <p:spPr>
          <a:xfrm>
            <a:off x="6443400" y="4743300"/>
            <a:ext cx="2700600" cy="400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u="sng">
                <a:solidFill>
                  <a:schemeClr val="hlink"/>
                </a:solidFill>
                <a:hlinkClick r:id="rId5"/>
              </a:rPr>
              <a:t>Design notebook here</a:t>
            </a:r>
            <a:endParaRPr/>
          </a:p>
        </p:txBody>
      </p:sp>
      <p:sp>
        <p:nvSpPr>
          <p:cNvPr id="968" name="Google Shape;968;p96"/>
          <p:cNvSpPr/>
          <p:nvPr/>
        </p:nvSpPr>
        <p:spPr>
          <a:xfrm>
            <a:off x="6650125" y="772075"/>
            <a:ext cx="103200" cy="1767600"/>
          </a:xfrm>
          <a:prstGeom prst="rect">
            <a:avLst/>
          </a:prstGeom>
          <a:noFill/>
          <a:ln cap="flat" cmpd="sng" w="9525">
            <a:solidFill>
              <a:srgbClr val="FF33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96"/>
          <p:cNvSpPr/>
          <p:nvPr/>
        </p:nvSpPr>
        <p:spPr>
          <a:xfrm>
            <a:off x="5406650" y="2913175"/>
            <a:ext cx="2951700" cy="1891200"/>
          </a:xfrm>
          <a:prstGeom prst="rect">
            <a:avLst/>
          </a:prstGeom>
          <a:noFill/>
          <a:ln cap="flat" cmpd="sng" w="9525">
            <a:solidFill>
              <a:srgbClr val="FF33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70" name="Google Shape;970;p96"/>
          <p:cNvCxnSpPr>
            <a:stCxn id="968" idx="2"/>
            <a:endCxn id="969" idx="0"/>
          </p:cNvCxnSpPr>
          <p:nvPr/>
        </p:nvCxnSpPr>
        <p:spPr>
          <a:xfrm>
            <a:off x="6701725" y="2539675"/>
            <a:ext cx="180900" cy="373500"/>
          </a:xfrm>
          <a:prstGeom prst="straightConnector1">
            <a:avLst/>
          </a:prstGeom>
          <a:noFill/>
          <a:ln cap="flat" cmpd="sng" w="9525">
            <a:solidFill>
              <a:srgbClr val="FF3300"/>
            </a:solidFill>
            <a:prstDash val="solid"/>
            <a:round/>
            <a:headEnd len="med" w="med" type="none"/>
            <a:tailEnd len="med" w="med" type="triangle"/>
          </a:ln>
        </p:spPr>
      </p:cxnSp>
      <p:pic>
        <p:nvPicPr>
          <p:cNvPr id="971" name="Google Shape;971;p96"/>
          <p:cNvPicPr preferRelativeResize="0"/>
          <p:nvPr/>
        </p:nvPicPr>
        <p:blipFill>
          <a:blip r:embed="rId6">
            <a:alphaModFix/>
          </a:blip>
          <a:stretch>
            <a:fillRect/>
          </a:stretch>
        </p:blipFill>
        <p:spPr>
          <a:xfrm>
            <a:off x="610950" y="2578300"/>
            <a:ext cx="3773475" cy="2378475"/>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5" name="Shape 975"/>
        <p:cNvGrpSpPr/>
        <p:nvPr/>
      </p:nvGrpSpPr>
      <p:grpSpPr>
        <a:xfrm>
          <a:off x="0" y="0"/>
          <a:ext cx="0" cy="0"/>
          <a:chOff x="0" y="0"/>
          <a:chExt cx="0" cy="0"/>
        </a:xfrm>
      </p:grpSpPr>
      <p:pic>
        <p:nvPicPr>
          <p:cNvPr id="976" name="Google Shape;976;p97"/>
          <p:cNvPicPr preferRelativeResize="0"/>
          <p:nvPr/>
        </p:nvPicPr>
        <p:blipFill>
          <a:blip r:embed="rId3">
            <a:alphaModFix/>
          </a:blip>
          <a:stretch>
            <a:fillRect/>
          </a:stretch>
        </p:blipFill>
        <p:spPr>
          <a:xfrm>
            <a:off x="4814268" y="578448"/>
            <a:ext cx="3352327" cy="2113024"/>
          </a:xfrm>
          <a:prstGeom prst="rect">
            <a:avLst/>
          </a:prstGeom>
          <a:noFill/>
          <a:ln>
            <a:noFill/>
          </a:ln>
        </p:spPr>
      </p:pic>
      <p:sp>
        <p:nvSpPr>
          <p:cNvPr id="977" name="Google Shape;977;p97"/>
          <p:cNvSpPr txBox="1"/>
          <p:nvPr>
            <p:ph type="title"/>
          </p:nvPr>
        </p:nvSpPr>
        <p:spPr>
          <a:xfrm>
            <a:off x="774075" y="0"/>
            <a:ext cx="7030500" cy="444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rPr>
              <a:t>Pure SiN Vernier Mirror Laser Loss, </a:t>
            </a:r>
            <a:r>
              <a:rPr lang="en" sz="1400">
                <a:solidFill>
                  <a:schemeClr val="dk1"/>
                </a:solidFill>
              </a:rPr>
              <a:t>L</a:t>
            </a:r>
            <a:r>
              <a:rPr baseline="-25000" lang="en" sz="1400">
                <a:solidFill>
                  <a:schemeClr val="dk1"/>
                </a:solidFill>
              </a:rPr>
              <a:t>SiN</a:t>
            </a:r>
            <a:r>
              <a:rPr lang="en" sz="1400">
                <a:solidFill>
                  <a:schemeClr val="dk1"/>
                </a:solidFill>
              </a:rPr>
              <a:t> = 6mm</a:t>
            </a:r>
            <a:r>
              <a:rPr lang="en">
                <a:solidFill>
                  <a:schemeClr val="dk1"/>
                </a:solidFill>
              </a:rPr>
              <a:t>. Design 1</a:t>
            </a:r>
            <a:endParaRPr/>
          </a:p>
        </p:txBody>
      </p:sp>
      <p:sp>
        <p:nvSpPr>
          <p:cNvPr id="978" name="Google Shape;978;p97"/>
          <p:cNvSpPr txBox="1"/>
          <p:nvPr>
            <p:ph idx="1" type="body"/>
          </p:nvPr>
        </p:nvSpPr>
        <p:spPr>
          <a:xfrm>
            <a:off x="676850" y="569025"/>
            <a:ext cx="3895200" cy="189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data created assuming</a:t>
            </a:r>
            <a:endParaRPr/>
          </a:p>
          <a:p>
            <a:pPr indent="0" lvl="0" marL="0" rtl="0" algn="l">
              <a:spcBef>
                <a:spcPts val="0"/>
              </a:spcBef>
              <a:spcAft>
                <a:spcPts val="0"/>
              </a:spcAft>
              <a:buNone/>
            </a:pPr>
            <a:r>
              <a:rPr lang="en"/>
              <a:t>L</a:t>
            </a:r>
            <a:r>
              <a:rPr baseline="-25000" lang="en"/>
              <a:t>SiN</a:t>
            </a:r>
            <a:r>
              <a:rPr lang="en"/>
              <a:t> = 6mm, n</a:t>
            </a:r>
            <a:r>
              <a:rPr baseline="-25000" lang="en"/>
              <a:t>g</a:t>
            </a:r>
            <a:r>
              <a:rPr lang="en"/>
              <a:t>=1.98 </a:t>
            </a:r>
            <a:endParaRPr/>
          </a:p>
          <a:p>
            <a:pPr indent="0" lvl="0" marL="0" rtl="0" algn="l">
              <a:spcBef>
                <a:spcPts val="0"/>
              </a:spcBef>
              <a:spcAft>
                <a:spcPts val="0"/>
              </a:spcAft>
              <a:buNone/>
            </a:pPr>
            <a:r>
              <a:rPr lang="en"/>
              <a:t>R</a:t>
            </a:r>
            <a:r>
              <a:rPr baseline="-25000" lang="en"/>
              <a:t>1</a:t>
            </a:r>
            <a:r>
              <a:rPr lang="en"/>
              <a:t> = 40um, R</a:t>
            </a:r>
            <a:r>
              <a:rPr baseline="-25000" lang="en"/>
              <a:t>2</a:t>
            </a:r>
            <a:r>
              <a:rPr lang="en"/>
              <a:t>=1.05*R</a:t>
            </a:r>
            <a:r>
              <a:rPr baseline="-25000" lang="en"/>
              <a:t>1</a:t>
            </a:r>
            <a:r>
              <a:rPr lang="en"/>
              <a:t> = 42um</a:t>
            </a:r>
            <a:endParaRPr/>
          </a:p>
          <a:p>
            <a:pPr indent="0" lvl="0" marL="0" rtl="0" algn="l">
              <a:spcBef>
                <a:spcPts val="0"/>
              </a:spcBef>
              <a:spcAft>
                <a:spcPts val="0"/>
              </a:spcAft>
              <a:buNone/>
            </a:pPr>
            <a:r>
              <a:rPr lang="en"/>
              <a:t>𝜅</a:t>
            </a:r>
            <a:r>
              <a:rPr baseline="30000" lang="en"/>
              <a:t>2</a:t>
            </a:r>
            <a:r>
              <a:rPr lang="en"/>
              <a:t> = 0.056</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Transmission through Vernier rings: -0.605 dB</a:t>
            </a:r>
            <a:endParaRPr/>
          </a:p>
          <a:p>
            <a:pPr indent="0" lvl="0" marL="0" rtl="0" algn="l">
              <a:spcBef>
                <a:spcPts val="0"/>
              </a:spcBef>
              <a:spcAft>
                <a:spcPts val="0"/>
              </a:spcAft>
              <a:buNone/>
            </a:pPr>
            <a:r>
              <a:rPr lang="en"/>
              <a:t>Ring Q ~ 20.0k, FSR = 3.45nm, Finesse = 52.7</a:t>
            </a:r>
            <a:endParaRPr/>
          </a:p>
          <a:p>
            <a:pPr indent="0" lvl="0" marL="0" rtl="0" algn="l">
              <a:spcBef>
                <a:spcPts val="0"/>
              </a:spcBef>
              <a:spcAft>
                <a:spcPts val="0"/>
              </a:spcAft>
              <a:buClr>
                <a:schemeClr val="dk1"/>
              </a:buClr>
              <a:buSzPts val="1100"/>
              <a:buFont typeface="Arial"/>
              <a:buNone/>
            </a:pPr>
            <a:r>
              <a:rPr lang="en">
                <a:solidFill>
                  <a:schemeClr val="dk1"/>
                </a:solidFill>
              </a:rPr>
              <a:t>Vernier SMSR (dB) = 14.1</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Longitudinal SMSR (dB) = 8.55</a:t>
            </a:r>
            <a:endParaRPr/>
          </a:p>
        </p:txBody>
      </p:sp>
      <p:sp>
        <p:nvSpPr>
          <p:cNvPr id="979" name="Google Shape;979;p97"/>
          <p:cNvSpPr txBox="1"/>
          <p:nvPr/>
        </p:nvSpPr>
        <p:spPr>
          <a:xfrm>
            <a:off x="6443400" y="4743300"/>
            <a:ext cx="2700600" cy="400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u="sng">
                <a:solidFill>
                  <a:schemeClr val="hlink"/>
                </a:solidFill>
                <a:hlinkClick r:id="rId4"/>
              </a:rPr>
              <a:t>Design notebook here</a:t>
            </a:r>
            <a:endParaRPr/>
          </a:p>
        </p:txBody>
      </p:sp>
      <p:sp>
        <p:nvSpPr>
          <p:cNvPr id="980" name="Google Shape;980;p97"/>
          <p:cNvSpPr/>
          <p:nvPr/>
        </p:nvSpPr>
        <p:spPr>
          <a:xfrm>
            <a:off x="6650125" y="772075"/>
            <a:ext cx="103200" cy="1767600"/>
          </a:xfrm>
          <a:prstGeom prst="rect">
            <a:avLst/>
          </a:prstGeom>
          <a:noFill/>
          <a:ln cap="flat" cmpd="sng" w="9525">
            <a:solidFill>
              <a:srgbClr val="FF33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97"/>
          <p:cNvSpPr/>
          <p:nvPr/>
        </p:nvSpPr>
        <p:spPr>
          <a:xfrm>
            <a:off x="5461250" y="2897850"/>
            <a:ext cx="3000300" cy="1891200"/>
          </a:xfrm>
          <a:prstGeom prst="rect">
            <a:avLst/>
          </a:prstGeom>
          <a:noFill/>
          <a:ln cap="flat" cmpd="sng" w="9525">
            <a:solidFill>
              <a:srgbClr val="FF33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82" name="Google Shape;982;p97"/>
          <p:cNvCxnSpPr>
            <a:stCxn id="980" idx="2"/>
            <a:endCxn id="981" idx="0"/>
          </p:cNvCxnSpPr>
          <p:nvPr/>
        </p:nvCxnSpPr>
        <p:spPr>
          <a:xfrm>
            <a:off x="6701725" y="2539675"/>
            <a:ext cx="259800" cy="358200"/>
          </a:xfrm>
          <a:prstGeom prst="straightConnector1">
            <a:avLst/>
          </a:prstGeom>
          <a:noFill/>
          <a:ln cap="flat" cmpd="sng" w="9525">
            <a:solidFill>
              <a:srgbClr val="FF3300"/>
            </a:solidFill>
            <a:prstDash val="solid"/>
            <a:round/>
            <a:headEnd len="med" w="med" type="none"/>
            <a:tailEnd len="med" w="med" type="triangle"/>
          </a:ln>
        </p:spPr>
      </p:cxnSp>
      <p:pic>
        <p:nvPicPr>
          <p:cNvPr id="983" name="Google Shape;983;p97"/>
          <p:cNvPicPr preferRelativeResize="0"/>
          <p:nvPr/>
        </p:nvPicPr>
        <p:blipFill>
          <a:blip r:embed="rId5">
            <a:alphaModFix/>
          </a:blip>
          <a:stretch>
            <a:fillRect/>
          </a:stretch>
        </p:blipFill>
        <p:spPr>
          <a:xfrm>
            <a:off x="714350" y="2580275"/>
            <a:ext cx="3773475" cy="2378475"/>
          </a:xfrm>
          <a:prstGeom prst="rect">
            <a:avLst/>
          </a:prstGeom>
          <a:noFill/>
          <a:ln>
            <a:noFill/>
          </a:ln>
        </p:spPr>
      </p:pic>
      <p:pic>
        <p:nvPicPr>
          <p:cNvPr id="984" name="Google Shape;984;p97"/>
          <p:cNvPicPr preferRelativeResize="0"/>
          <p:nvPr/>
        </p:nvPicPr>
        <p:blipFill>
          <a:blip r:embed="rId6">
            <a:alphaModFix/>
          </a:blip>
          <a:stretch>
            <a:fillRect/>
          </a:stretch>
        </p:blipFill>
        <p:spPr>
          <a:xfrm>
            <a:off x="5487887" y="2914675"/>
            <a:ext cx="2947023" cy="1857551"/>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8" name="Shape 988"/>
        <p:cNvGrpSpPr/>
        <p:nvPr/>
      </p:nvGrpSpPr>
      <p:grpSpPr>
        <a:xfrm>
          <a:off x="0" y="0"/>
          <a:ext cx="0" cy="0"/>
          <a:chOff x="0" y="0"/>
          <a:chExt cx="0" cy="0"/>
        </a:xfrm>
      </p:grpSpPr>
      <p:sp>
        <p:nvSpPr>
          <p:cNvPr id="989" name="Google Shape;989;p98"/>
          <p:cNvSpPr txBox="1"/>
          <p:nvPr>
            <p:ph type="title"/>
          </p:nvPr>
        </p:nvSpPr>
        <p:spPr>
          <a:xfrm>
            <a:off x="774075" y="0"/>
            <a:ext cx="7030500" cy="444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Matching Cadence Sims and Python</a:t>
            </a:r>
            <a:r>
              <a:rPr lang="en">
                <a:solidFill>
                  <a:schemeClr val="dk1"/>
                </a:solidFill>
              </a:rPr>
              <a:t>. Design 1</a:t>
            </a:r>
            <a:endParaRPr/>
          </a:p>
        </p:txBody>
      </p:sp>
      <p:sp>
        <p:nvSpPr>
          <p:cNvPr id="990" name="Google Shape;990;p98"/>
          <p:cNvSpPr txBox="1"/>
          <p:nvPr>
            <p:ph idx="1" type="body"/>
          </p:nvPr>
        </p:nvSpPr>
        <p:spPr>
          <a:xfrm>
            <a:off x="774075" y="569025"/>
            <a:ext cx="7560300" cy="396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R</a:t>
            </a:r>
            <a:r>
              <a:rPr baseline="-25000" lang="en">
                <a:solidFill>
                  <a:schemeClr val="dk1"/>
                </a:solidFill>
              </a:rPr>
              <a:t>1</a:t>
            </a:r>
            <a:r>
              <a:rPr lang="en">
                <a:solidFill>
                  <a:schemeClr val="dk1"/>
                </a:solidFill>
              </a:rPr>
              <a:t> = 40um, R</a:t>
            </a:r>
            <a:r>
              <a:rPr baseline="-25000" lang="en">
                <a:solidFill>
                  <a:schemeClr val="dk1"/>
                </a:solidFill>
              </a:rPr>
              <a:t>2</a:t>
            </a:r>
            <a:r>
              <a:rPr lang="en">
                <a:solidFill>
                  <a:schemeClr val="dk1"/>
                </a:solidFill>
              </a:rPr>
              <a:t>=1.05*R</a:t>
            </a:r>
            <a:r>
              <a:rPr baseline="-25000" lang="en">
                <a:solidFill>
                  <a:schemeClr val="dk1"/>
                </a:solidFill>
              </a:rPr>
              <a:t>1</a:t>
            </a:r>
            <a:r>
              <a:rPr lang="en">
                <a:solidFill>
                  <a:schemeClr val="dk1"/>
                </a:solidFill>
              </a:rPr>
              <a:t> = 42um</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𝜅</a:t>
            </a:r>
            <a:r>
              <a:rPr baseline="30000" lang="en">
                <a:solidFill>
                  <a:schemeClr val="dk1"/>
                </a:solidFill>
              </a:rPr>
              <a:t>2</a:t>
            </a:r>
            <a:r>
              <a:rPr lang="en">
                <a:solidFill>
                  <a:schemeClr val="dk1"/>
                </a:solidFill>
              </a:rPr>
              <a:t> = 0.06</a:t>
            </a:r>
            <a:endParaRPr/>
          </a:p>
        </p:txBody>
      </p:sp>
      <p:pic>
        <p:nvPicPr>
          <p:cNvPr id="991" name="Google Shape;991;p98"/>
          <p:cNvPicPr preferRelativeResize="0"/>
          <p:nvPr/>
        </p:nvPicPr>
        <p:blipFill>
          <a:blip r:embed="rId3">
            <a:alphaModFix/>
          </a:blip>
          <a:stretch>
            <a:fillRect/>
          </a:stretch>
        </p:blipFill>
        <p:spPr>
          <a:xfrm>
            <a:off x="774075" y="1457600"/>
            <a:ext cx="4362898" cy="2028600"/>
          </a:xfrm>
          <a:prstGeom prst="rect">
            <a:avLst/>
          </a:prstGeom>
          <a:noFill/>
          <a:ln>
            <a:noFill/>
          </a:ln>
        </p:spPr>
      </p:pic>
      <p:pic>
        <p:nvPicPr>
          <p:cNvPr id="992" name="Google Shape;992;p98"/>
          <p:cNvPicPr preferRelativeResize="0"/>
          <p:nvPr/>
        </p:nvPicPr>
        <p:blipFill rotWithShape="1">
          <a:blip r:embed="rId4">
            <a:alphaModFix/>
          </a:blip>
          <a:srcRect b="2380" l="0" r="0" t="2390"/>
          <a:stretch/>
        </p:blipFill>
        <p:spPr>
          <a:xfrm>
            <a:off x="5767977" y="1457600"/>
            <a:ext cx="2566396" cy="2028599"/>
          </a:xfrm>
          <a:prstGeom prst="rect">
            <a:avLst/>
          </a:prstGeom>
          <a:noFill/>
          <a:ln>
            <a:noFill/>
          </a:ln>
        </p:spPr>
      </p:pic>
      <p:sp>
        <p:nvSpPr>
          <p:cNvPr id="993" name="Google Shape;993;p98"/>
          <p:cNvSpPr txBox="1"/>
          <p:nvPr/>
        </p:nvSpPr>
        <p:spPr>
          <a:xfrm rot="-5400000">
            <a:off x="4805125" y="2287238"/>
            <a:ext cx="15564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t>Transmission</a:t>
            </a:r>
            <a:endParaRPr sz="1200"/>
          </a:p>
        </p:txBody>
      </p:sp>
      <p:sp>
        <p:nvSpPr>
          <p:cNvPr id="994" name="Google Shape;994;p98"/>
          <p:cNvSpPr txBox="1"/>
          <p:nvPr/>
        </p:nvSpPr>
        <p:spPr>
          <a:xfrm>
            <a:off x="6041216" y="3486206"/>
            <a:ext cx="20199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t>Wavelength (um)</a:t>
            </a:r>
            <a:endParaRPr sz="1200"/>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8" name="Shape 998"/>
        <p:cNvGrpSpPr/>
        <p:nvPr/>
      </p:nvGrpSpPr>
      <p:grpSpPr>
        <a:xfrm>
          <a:off x="0" y="0"/>
          <a:ext cx="0" cy="0"/>
          <a:chOff x="0" y="0"/>
          <a:chExt cx="0" cy="0"/>
        </a:xfrm>
      </p:grpSpPr>
      <p:sp>
        <p:nvSpPr>
          <p:cNvPr id="999" name="Google Shape;999;p99"/>
          <p:cNvSpPr txBox="1"/>
          <p:nvPr>
            <p:ph type="title"/>
          </p:nvPr>
        </p:nvSpPr>
        <p:spPr>
          <a:xfrm>
            <a:off x="774075" y="0"/>
            <a:ext cx="7030500" cy="444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Cadence Laser Output Power</a:t>
            </a:r>
            <a:r>
              <a:rPr lang="en">
                <a:solidFill>
                  <a:schemeClr val="dk1"/>
                </a:solidFill>
              </a:rPr>
              <a:t>. Design 1</a:t>
            </a:r>
            <a:endParaRPr/>
          </a:p>
        </p:txBody>
      </p:sp>
      <p:sp>
        <p:nvSpPr>
          <p:cNvPr id="1000" name="Google Shape;1000;p99"/>
          <p:cNvSpPr txBox="1"/>
          <p:nvPr>
            <p:ph idx="1" type="body"/>
          </p:nvPr>
        </p:nvSpPr>
        <p:spPr>
          <a:xfrm>
            <a:off x="774075" y="569025"/>
            <a:ext cx="3798000" cy="396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Max output power 33.6mW at 𝜆=1310nm and P</a:t>
            </a:r>
            <a:r>
              <a:rPr baseline="-25000" lang="en"/>
              <a:t>couple_switch</a:t>
            </a:r>
            <a:r>
              <a:rPr lang="en"/>
              <a:t>=0.523</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Output power measured as sum of output y-junction inputs</a:t>
            </a:r>
            <a:endParaRPr>
              <a:solidFill>
                <a:srgbClr val="FF0000"/>
              </a:solidFill>
            </a:endParaRPr>
          </a:p>
        </p:txBody>
      </p:sp>
      <p:sp>
        <p:nvSpPr>
          <p:cNvPr id="1001" name="Google Shape;1001;p99"/>
          <p:cNvSpPr txBox="1"/>
          <p:nvPr/>
        </p:nvSpPr>
        <p:spPr>
          <a:xfrm rot="-5400000">
            <a:off x="4177250" y="2387100"/>
            <a:ext cx="15564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t>Output Power (mW)</a:t>
            </a:r>
            <a:endParaRPr sz="1200"/>
          </a:p>
        </p:txBody>
      </p:sp>
      <p:sp>
        <p:nvSpPr>
          <p:cNvPr id="1002" name="Google Shape;1002;p99"/>
          <p:cNvSpPr txBox="1"/>
          <p:nvPr/>
        </p:nvSpPr>
        <p:spPr>
          <a:xfrm>
            <a:off x="6120879" y="3843131"/>
            <a:ext cx="20199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t>P</a:t>
            </a:r>
            <a:r>
              <a:rPr baseline="-25000" lang="en" sz="1200"/>
              <a:t>couple_switch</a:t>
            </a:r>
            <a:endParaRPr baseline="-25000" sz="1200"/>
          </a:p>
        </p:txBody>
      </p:sp>
      <p:pic>
        <p:nvPicPr>
          <p:cNvPr id="1003" name="Google Shape;1003;p99"/>
          <p:cNvPicPr preferRelativeResize="0"/>
          <p:nvPr/>
        </p:nvPicPr>
        <p:blipFill>
          <a:blip r:embed="rId3">
            <a:alphaModFix/>
          </a:blip>
          <a:stretch>
            <a:fillRect/>
          </a:stretch>
        </p:blipFill>
        <p:spPr>
          <a:xfrm>
            <a:off x="807600" y="2805850"/>
            <a:ext cx="3730975" cy="1295300"/>
          </a:xfrm>
          <a:prstGeom prst="rect">
            <a:avLst/>
          </a:prstGeom>
          <a:noFill/>
          <a:ln>
            <a:noFill/>
          </a:ln>
        </p:spPr>
      </p:pic>
      <p:pic>
        <p:nvPicPr>
          <p:cNvPr id="1004" name="Google Shape;1004;p99"/>
          <p:cNvPicPr preferRelativeResize="0"/>
          <p:nvPr/>
        </p:nvPicPr>
        <p:blipFill>
          <a:blip r:embed="rId4">
            <a:alphaModFix/>
          </a:blip>
          <a:stretch>
            <a:fillRect/>
          </a:stretch>
        </p:blipFill>
        <p:spPr>
          <a:xfrm>
            <a:off x="5144113" y="1281075"/>
            <a:ext cx="3973426" cy="2581349"/>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8" name="Shape 1008"/>
        <p:cNvGrpSpPr/>
        <p:nvPr/>
      </p:nvGrpSpPr>
      <p:grpSpPr>
        <a:xfrm>
          <a:off x="0" y="0"/>
          <a:ext cx="0" cy="0"/>
          <a:chOff x="0" y="0"/>
          <a:chExt cx="0" cy="0"/>
        </a:xfrm>
      </p:grpSpPr>
      <p:sp>
        <p:nvSpPr>
          <p:cNvPr id="1009" name="Google Shape;1009;p100"/>
          <p:cNvSpPr txBox="1"/>
          <p:nvPr>
            <p:ph type="title"/>
          </p:nvPr>
        </p:nvSpPr>
        <p:spPr>
          <a:xfrm>
            <a:off x="774075" y="0"/>
            <a:ext cx="7030500" cy="444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Power inside of nitride rings</a:t>
            </a:r>
            <a:r>
              <a:rPr lang="en">
                <a:solidFill>
                  <a:schemeClr val="dk1"/>
                </a:solidFill>
              </a:rPr>
              <a:t>. Design 1</a:t>
            </a:r>
            <a:endParaRPr/>
          </a:p>
        </p:txBody>
      </p:sp>
      <p:sp>
        <p:nvSpPr>
          <p:cNvPr id="1010" name="Google Shape;1010;p100"/>
          <p:cNvSpPr txBox="1"/>
          <p:nvPr>
            <p:ph idx="1" type="body"/>
          </p:nvPr>
        </p:nvSpPr>
        <p:spPr>
          <a:xfrm>
            <a:off x="774075" y="569025"/>
            <a:ext cx="3798000" cy="396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Add power monitors inside of rings during cadence sim. Rings tuned on resonance at 1310nm, phase of longitudinal cavity tuned to maximize output light</a:t>
            </a:r>
            <a:endParaRPr>
              <a:solidFill>
                <a:srgbClr val="FF0000"/>
              </a:solidFill>
            </a:endParaRPr>
          </a:p>
        </p:txBody>
      </p:sp>
      <p:pic>
        <p:nvPicPr>
          <p:cNvPr id="1011" name="Google Shape;1011;p100"/>
          <p:cNvPicPr preferRelativeResize="0"/>
          <p:nvPr/>
        </p:nvPicPr>
        <p:blipFill>
          <a:blip r:embed="rId3">
            <a:alphaModFix/>
          </a:blip>
          <a:stretch>
            <a:fillRect/>
          </a:stretch>
        </p:blipFill>
        <p:spPr>
          <a:xfrm>
            <a:off x="774063" y="1790988"/>
            <a:ext cx="4267126" cy="2450264"/>
          </a:xfrm>
          <a:prstGeom prst="rect">
            <a:avLst/>
          </a:prstGeom>
          <a:noFill/>
          <a:ln>
            <a:noFill/>
          </a:ln>
        </p:spPr>
      </p:pic>
      <p:cxnSp>
        <p:nvCxnSpPr>
          <p:cNvPr id="1012" name="Google Shape;1012;p100"/>
          <p:cNvCxnSpPr/>
          <p:nvPr/>
        </p:nvCxnSpPr>
        <p:spPr>
          <a:xfrm flipH="1">
            <a:off x="5040450" y="1280775"/>
            <a:ext cx="914700" cy="854100"/>
          </a:xfrm>
          <a:prstGeom prst="straightConnector1">
            <a:avLst/>
          </a:prstGeom>
          <a:noFill/>
          <a:ln cap="flat" cmpd="sng" w="9525">
            <a:solidFill>
              <a:schemeClr val="dk2"/>
            </a:solidFill>
            <a:prstDash val="solid"/>
            <a:round/>
            <a:headEnd len="med" w="med" type="none"/>
            <a:tailEnd len="med" w="med" type="triangle"/>
          </a:ln>
        </p:spPr>
      </p:cxnSp>
      <p:cxnSp>
        <p:nvCxnSpPr>
          <p:cNvPr id="1013" name="Google Shape;1013;p100"/>
          <p:cNvCxnSpPr/>
          <p:nvPr/>
        </p:nvCxnSpPr>
        <p:spPr>
          <a:xfrm rot="10800000">
            <a:off x="5105600" y="3106100"/>
            <a:ext cx="751500" cy="751500"/>
          </a:xfrm>
          <a:prstGeom prst="straightConnector1">
            <a:avLst/>
          </a:prstGeom>
          <a:noFill/>
          <a:ln cap="flat" cmpd="sng" w="9525">
            <a:solidFill>
              <a:schemeClr val="dk2"/>
            </a:solidFill>
            <a:prstDash val="solid"/>
            <a:round/>
            <a:headEnd len="med" w="med" type="none"/>
            <a:tailEnd len="med" w="med" type="triangle"/>
          </a:ln>
        </p:spPr>
      </p:cxnSp>
      <p:pic>
        <p:nvPicPr>
          <p:cNvPr id="1014" name="Google Shape;1014;p100"/>
          <p:cNvPicPr preferRelativeResize="0"/>
          <p:nvPr/>
        </p:nvPicPr>
        <p:blipFill>
          <a:blip r:embed="rId4">
            <a:alphaModFix/>
          </a:blip>
          <a:stretch>
            <a:fillRect/>
          </a:stretch>
        </p:blipFill>
        <p:spPr>
          <a:xfrm>
            <a:off x="6281850" y="2654098"/>
            <a:ext cx="2361225" cy="2383250"/>
          </a:xfrm>
          <a:prstGeom prst="rect">
            <a:avLst/>
          </a:prstGeom>
          <a:noFill/>
          <a:ln>
            <a:noFill/>
          </a:ln>
        </p:spPr>
      </p:pic>
      <p:pic>
        <p:nvPicPr>
          <p:cNvPr id="1015" name="Google Shape;1015;p100"/>
          <p:cNvPicPr preferRelativeResize="0"/>
          <p:nvPr/>
        </p:nvPicPr>
        <p:blipFill>
          <a:blip r:embed="rId5">
            <a:alphaModFix/>
          </a:blip>
          <a:stretch>
            <a:fillRect/>
          </a:stretch>
        </p:blipFill>
        <p:spPr>
          <a:xfrm>
            <a:off x="6281850" y="70551"/>
            <a:ext cx="2348100" cy="2370150"/>
          </a:xfrm>
          <a:prstGeom prst="rect">
            <a:avLst/>
          </a:prstGeom>
          <a:noFill/>
          <a:ln>
            <a:noFill/>
          </a:ln>
        </p:spPr>
      </p:pic>
      <p:sp>
        <p:nvSpPr>
          <p:cNvPr id="1016" name="Google Shape;1016;p100"/>
          <p:cNvSpPr txBox="1"/>
          <p:nvPr/>
        </p:nvSpPr>
        <p:spPr>
          <a:xfrm>
            <a:off x="6978925" y="3106975"/>
            <a:ext cx="15420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3300"/>
                </a:solidFill>
              </a:rPr>
              <a:t>Forward and reverse propagating waves, 470mW of light inside ring when lasing</a:t>
            </a:r>
            <a:endParaRPr>
              <a:solidFill>
                <a:srgbClr val="FF3300"/>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29"/>
          <p:cNvSpPr txBox="1"/>
          <p:nvPr>
            <p:ph type="title"/>
          </p:nvPr>
        </p:nvSpPr>
        <p:spPr>
          <a:xfrm>
            <a:off x="774075" y="0"/>
            <a:ext cx="7030500" cy="444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Gain vs Pin</a:t>
            </a:r>
            <a:endParaRPr/>
          </a:p>
        </p:txBody>
      </p:sp>
      <p:pic>
        <p:nvPicPr>
          <p:cNvPr id="185" name="Google Shape;185;p29"/>
          <p:cNvPicPr preferRelativeResize="0"/>
          <p:nvPr/>
        </p:nvPicPr>
        <p:blipFill>
          <a:blip r:embed="rId3">
            <a:alphaModFix/>
          </a:blip>
          <a:stretch>
            <a:fillRect/>
          </a:stretch>
        </p:blipFill>
        <p:spPr>
          <a:xfrm>
            <a:off x="1892691" y="882938"/>
            <a:ext cx="5358627" cy="3377624"/>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0" name="Shape 1020"/>
        <p:cNvGrpSpPr/>
        <p:nvPr/>
      </p:nvGrpSpPr>
      <p:grpSpPr>
        <a:xfrm>
          <a:off x="0" y="0"/>
          <a:ext cx="0" cy="0"/>
          <a:chOff x="0" y="0"/>
          <a:chExt cx="0" cy="0"/>
        </a:xfrm>
      </p:grpSpPr>
      <p:sp>
        <p:nvSpPr>
          <p:cNvPr id="1021" name="Google Shape;1021;p101"/>
          <p:cNvSpPr txBox="1"/>
          <p:nvPr>
            <p:ph idx="1" type="body"/>
          </p:nvPr>
        </p:nvSpPr>
        <p:spPr>
          <a:xfrm>
            <a:off x="774075" y="416625"/>
            <a:ext cx="3798000" cy="396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The worst-case tuning range for vernier rings is when:</a:t>
            </a:r>
            <a:endParaRPr sz="1200"/>
          </a:p>
          <a:p>
            <a:pPr indent="-304800" lvl="0" marL="457200" rtl="0" algn="l">
              <a:spcBef>
                <a:spcPts val="0"/>
              </a:spcBef>
              <a:spcAft>
                <a:spcPts val="0"/>
              </a:spcAft>
              <a:buSzPts val="1200"/>
              <a:buChar char="●"/>
            </a:pPr>
            <a:r>
              <a:rPr lang="en" sz="1200">
                <a:solidFill>
                  <a:schemeClr val="dk1"/>
                </a:solidFill>
              </a:rPr>
              <a:t>Both rings come out of fab in-phase with each other, but the desired lasing wavelength is a bit less than 1 FSR away (common mode tuning)</a:t>
            </a:r>
            <a:endParaRPr sz="1200"/>
          </a:p>
          <a:p>
            <a:pPr indent="-304800" lvl="0" marL="457200" rtl="0" algn="l">
              <a:spcBef>
                <a:spcPts val="0"/>
              </a:spcBef>
              <a:spcAft>
                <a:spcPts val="0"/>
              </a:spcAft>
              <a:buSzPts val="1200"/>
              <a:buChar char="●"/>
            </a:pPr>
            <a:r>
              <a:rPr lang="en" sz="1200"/>
              <a:t>The rings need to compensate for full temperature range (10</a:t>
            </a:r>
            <a:r>
              <a:rPr lang="en" sz="1200">
                <a:solidFill>
                  <a:schemeClr val="dk1"/>
                </a:solidFill>
              </a:rPr>
              <a:t>℃</a:t>
            </a:r>
            <a:r>
              <a:rPr lang="en" sz="1200"/>
              <a:t>-70℃) (common mode tuning)</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 sz="1200"/>
              <a:t>For 40um ring radius (design 1), worst case change in temperature needed at the waveguide is 343</a:t>
            </a:r>
            <a:r>
              <a:rPr lang="en" sz="1200">
                <a:solidFill>
                  <a:schemeClr val="dk1"/>
                </a:solidFill>
              </a:rPr>
              <a:t>℃,</a:t>
            </a:r>
            <a:endParaRPr baseline="-25000" sz="1200">
              <a:solidFill>
                <a:schemeClr val="dk1"/>
              </a:solidFill>
            </a:endParaRPr>
          </a:p>
          <a:p>
            <a:pPr indent="0" lvl="0" marL="0" rtl="0" algn="l">
              <a:spcBef>
                <a:spcPts val="0"/>
              </a:spcBef>
              <a:spcAft>
                <a:spcPts val="0"/>
              </a:spcAft>
              <a:buNone/>
            </a:pPr>
            <a:r>
              <a:rPr lang="en" sz="1200">
                <a:solidFill>
                  <a:schemeClr val="dk1"/>
                </a:solidFill>
              </a:rPr>
              <a:t>P</a:t>
            </a:r>
            <a:r>
              <a:rPr baseline="-25000" lang="en" sz="1200">
                <a:solidFill>
                  <a:schemeClr val="dk1"/>
                </a:solidFill>
              </a:rPr>
              <a:t>FSR </a:t>
            </a:r>
            <a:r>
              <a:rPr baseline="30000" lang="en" sz="1200">
                <a:solidFill>
                  <a:schemeClr val="dk1"/>
                </a:solidFill>
              </a:rPr>
              <a:t> </a:t>
            </a:r>
            <a:r>
              <a:rPr lang="en" sz="1200">
                <a:solidFill>
                  <a:schemeClr val="dk1"/>
                </a:solidFill>
              </a:rPr>
              <a:t>= 283mW -&gt; total heater power in both rings ~687 mW assuming R</a:t>
            </a:r>
            <a:r>
              <a:rPr baseline="-25000" lang="en" sz="1200">
                <a:solidFill>
                  <a:schemeClr val="dk1"/>
                </a:solidFill>
              </a:rPr>
              <a:t>therm</a:t>
            </a:r>
            <a:r>
              <a:rPr lang="en" sz="1200">
                <a:solidFill>
                  <a:schemeClr val="dk1"/>
                </a:solidFill>
              </a:rPr>
              <a:t> = 1000℃/W. </a:t>
            </a:r>
            <a:r>
              <a:rPr lang="en" sz="1200" u="sng">
                <a:solidFill>
                  <a:schemeClr val="hlink"/>
                </a:solidFill>
                <a:hlinkClick r:id="rId3"/>
              </a:rPr>
              <a:t>Desmos calculator here.</a:t>
            </a:r>
            <a:endParaRPr sz="1200">
              <a:solidFill>
                <a:schemeClr val="dk1"/>
              </a:solidFill>
            </a:endParaRPr>
          </a:p>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rPr lang="en" sz="1200">
                <a:solidFill>
                  <a:schemeClr val="dk1"/>
                </a:solidFill>
              </a:rPr>
              <a:t>Sanity checks for </a:t>
            </a:r>
            <a:r>
              <a:rPr lang="en" sz="1200" u="sng">
                <a:solidFill>
                  <a:schemeClr val="hlink"/>
                </a:solidFill>
                <a:hlinkClick r:id="rId4"/>
              </a:rPr>
              <a:t>Si</a:t>
            </a:r>
            <a:r>
              <a:rPr lang="en" sz="1200">
                <a:solidFill>
                  <a:schemeClr val="dk1"/>
                </a:solidFill>
              </a:rPr>
              <a:t> and </a:t>
            </a:r>
            <a:r>
              <a:rPr lang="en" sz="1200" u="sng">
                <a:solidFill>
                  <a:schemeClr val="hlink"/>
                </a:solidFill>
                <a:hlinkClick r:id="rId5"/>
              </a:rPr>
              <a:t>SiN</a:t>
            </a:r>
            <a:r>
              <a:rPr lang="en" sz="1200">
                <a:solidFill>
                  <a:schemeClr val="dk1"/>
                </a:solidFill>
              </a:rPr>
              <a:t> temperature</a:t>
            </a:r>
            <a:endParaRPr sz="1200">
              <a:solidFill>
                <a:schemeClr val="dk1"/>
              </a:solidFill>
            </a:endParaRPr>
          </a:p>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rPr lang="en" sz="1200">
                <a:solidFill>
                  <a:schemeClr val="dk1"/>
                </a:solidFill>
              </a:rPr>
              <a:t>Temperature spec can be lowered by increasing ring radius, power would stay the same.</a:t>
            </a:r>
            <a:endParaRPr sz="1200">
              <a:solidFill>
                <a:schemeClr val="dk1"/>
              </a:solidFill>
            </a:endParaRPr>
          </a:p>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rPr lang="en" sz="1200">
                <a:solidFill>
                  <a:schemeClr val="dk1"/>
                </a:solidFill>
              </a:rPr>
              <a:t>Temperature can be lowered through larger radius </a:t>
            </a:r>
            <a:r>
              <a:rPr lang="en" sz="1200" u="sng">
                <a:solidFill>
                  <a:schemeClr val="hlink"/>
                </a:solidFill>
                <a:hlinkClick r:id="rId6"/>
              </a:rPr>
              <a:t>(motivating design 2 which has 60um radius -&gt; 248 degree change worst case temperature).</a:t>
            </a:r>
            <a:endParaRPr sz="1200">
              <a:solidFill>
                <a:schemeClr val="dk1"/>
              </a:solidFill>
            </a:endParaRPr>
          </a:p>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t/>
            </a:r>
            <a:endParaRPr sz="1200">
              <a:solidFill>
                <a:schemeClr val="dk1"/>
              </a:solidFill>
            </a:endParaRPr>
          </a:p>
        </p:txBody>
      </p:sp>
      <p:sp>
        <p:nvSpPr>
          <p:cNvPr id="1022" name="Google Shape;1022;p101"/>
          <p:cNvSpPr txBox="1"/>
          <p:nvPr>
            <p:ph type="title"/>
          </p:nvPr>
        </p:nvSpPr>
        <p:spPr>
          <a:xfrm>
            <a:off x="774075" y="0"/>
            <a:ext cx="7030500" cy="444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Thermal tuning power needed for vernier rings</a:t>
            </a:r>
            <a:endParaRPr/>
          </a:p>
        </p:txBody>
      </p:sp>
      <p:pic>
        <p:nvPicPr>
          <p:cNvPr id="1023" name="Google Shape;1023;p101"/>
          <p:cNvPicPr preferRelativeResize="0"/>
          <p:nvPr/>
        </p:nvPicPr>
        <p:blipFill>
          <a:blip r:embed="rId7">
            <a:alphaModFix/>
          </a:blip>
          <a:stretch>
            <a:fillRect/>
          </a:stretch>
        </p:blipFill>
        <p:spPr>
          <a:xfrm>
            <a:off x="4951388" y="3159123"/>
            <a:ext cx="2233650" cy="509525"/>
          </a:xfrm>
          <a:prstGeom prst="rect">
            <a:avLst/>
          </a:prstGeom>
          <a:noFill/>
          <a:ln>
            <a:noFill/>
          </a:ln>
        </p:spPr>
      </p:pic>
      <p:cxnSp>
        <p:nvCxnSpPr>
          <p:cNvPr id="1024" name="Google Shape;1024;p101"/>
          <p:cNvCxnSpPr/>
          <p:nvPr/>
        </p:nvCxnSpPr>
        <p:spPr>
          <a:xfrm>
            <a:off x="5356075" y="738375"/>
            <a:ext cx="0" cy="584700"/>
          </a:xfrm>
          <a:prstGeom prst="straightConnector1">
            <a:avLst/>
          </a:prstGeom>
          <a:noFill/>
          <a:ln cap="flat" cmpd="sng" w="9525">
            <a:solidFill>
              <a:srgbClr val="FF3300"/>
            </a:solidFill>
            <a:prstDash val="solid"/>
            <a:round/>
            <a:headEnd len="med" w="med" type="none"/>
            <a:tailEnd len="med" w="med" type="none"/>
          </a:ln>
        </p:spPr>
      </p:cxnSp>
      <p:cxnSp>
        <p:nvCxnSpPr>
          <p:cNvPr id="1025" name="Google Shape;1025;p101"/>
          <p:cNvCxnSpPr/>
          <p:nvPr/>
        </p:nvCxnSpPr>
        <p:spPr>
          <a:xfrm>
            <a:off x="5899344" y="738375"/>
            <a:ext cx="0" cy="584700"/>
          </a:xfrm>
          <a:prstGeom prst="straightConnector1">
            <a:avLst/>
          </a:prstGeom>
          <a:noFill/>
          <a:ln cap="flat" cmpd="sng" w="9525">
            <a:solidFill>
              <a:srgbClr val="FF3300"/>
            </a:solidFill>
            <a:prstDash val="solid"/>
            <a:round/>
            <a:headEnd len="med" w="med" type="none"/>
            <a:tailEnd len="med" w="med" type="none"/>
          </a:ln>
        </p:spPr>
      </p:cxnSp>
      <p:cxnSp>
        <p:nvCxnSpPr>
          <p:cNvPr id="1026" name="Google Shape;1026;p101"/>
          <p:cNvCxnSpPr/>
          <p:nvPr/>
        </p:nvCxnSpPr>
        <p:spPr>
          <a:xfrm>
            <a:off x="6442613" y="738375"/>
            <a:ext cx="0" cy="584700"/>
          </a:xfrm>
          <a:prstGeom prst="straightConnector1">
            <a:avLst/>
          </a:prstGeom>
          <a:noFill/>
          <a:ln cap="flat" cmpd="sng" w="9525">
            <a:solidFill>
              <a:srgbClr val="FF3300"/>
            </a:solidFill>
            <a:prstDash val="solid"/>
            <a:round/>
            <a:headEnd len="med" w="med" type="none"/>
            <a:tailEnd len="med" w="med" type="none"/>
          </a:ln>
        </p:spPr>
      </p:cxnSp>
      <p:cxnSp>
        <p:nvCxnSpPr>
          <p:cNvPr id="1027" name="Google Shape;1027;p101"/>
          <p:cNvCxnSpPr/>
          <p:nvPr/>
        </p:nvCxnSpPr>
        <p:spPr>
          <a:xfrm>
            <a:off x="6985881" y="738375"/>
            <a:ext cx="0" cy="584700"/>
          </a:xfrm>
          <a:prstGeom prst="straightConnector1">
            <a:avLst/>
          </a:prstGeom>
          <a:noFill/>
          <a:ln cap="flat" cmpd="sng" w="9525">
            <a:solidFill>
              <a:srgbClr val="FF3300"/>
            </a:solidFill>
            <a:prstDash val="solid"/>
            <a:round/>
            <a:headEnd len="med" w="med" type="none"/>
            <a:tailEnd len="med" w="med" type="none"/>
          </a:ln>
        </p:spPr>
      </p:cxnSp>
      <p:cxnSp>
        <p:nvCxnSpPr>
          <p:cNvPr id="1028" name="Google Shape;1028;p101"/>
          <p:cNvCxnSpPr/>
          <p:nvPr/>
        </p:nvCxnSpPr>
        <p:spPr>
          <a:xfrm>
            <a:off x="7529150" y="738375"/>
            <a:ext cx="0" cy="584700"/>
          </a:xfrm>
          <a:prstGeom prst="straightConnector1">
            <a:avLst/>
          </a:prstGeom>
          <a:noFill/>
          <a:ln cap="flat" cmpd="sng" w="9525">
            <a:solidFill>
              <a:srgbClr val="FF3300"/>
            </a:solidFill>
            <a:prstDash val="solid"/>
            <a:round/>
            <a:headEnd len="med" w="med" type="none"/>
            <a:tailEnd len="med" w="med" type="none"/>
          </a:ln>
        </p:spPr>
      </p:cxnSp>
      <p:cxnSp>
        <p:nvCxnSpPr>
          <p:cNvPr id="1029" name="Google Shape;1029;p101"/>
          <p:cNvCxnSpPr/>
          <p:nvPr/>
        </p:nvCxnSpPr>
        <p:spPr>
          <a:xfrm>
            <a:off x="5203663" y="1411025"/>
            <a:ext cx="0" cy="584700"/>
          </a:xfrm>
          <a:prstGeom prst="straightConnector1">
            <a:avLst/>
          </a:prstGeom>
          <a:noFill/>
          <a:ln cap="flat" cmpd="sng" w="9525">
            <a:solidFill>
              <a:srgbClr val="4A86E8"/>
            </a:solidFill>
            <a:prstDash val="solid"/>
            <a:round/>
            <a:headEnd len="med" w="med" type="none"/>
            <a:tailEnd len="med" w="med" type="none"/>
          </a:ln>
        </p:spPr>
      </p:cxnSp>
      <p:cxnSp>
        <p:nvCxnSpPr>
          <p:cNvPr id="1030" name="Google Shape;1030;p101"/>
          <p:cNvCxnSpPr/>
          <p:nvPr/>
        </p:nvCxnSpPr>
        <p:spPr>
          <a:xfrm>
            <a:off x="5823131" y="1411025"/>
            <a:ext cx="0" cy="584700"/>
          </a:xfrm>
          <a:prstGeom prst="straightConnector1">
            <a:avLst/>
          </a:prstGeom>
          <a:noFill/>
          <a:ln cap="flat" cmpd="sng" w="9525">
            <a:solidFill>
              <a:srgbClr val="4A86E8"/>
            </a:solidFill>
            <a:prstDash val="solid"/>
            <a:round/>
            <a:headEnd len="med" w="med" type="none"/>
            <a:tailEnd len="med" w="med" type="none"/>
          </a:ln>
        </p:spPr>
      </p:cxnSp>
      <p:cxnSp>
        <p:nvCxnSpPr>
          <p:cNvPr id="1031" name="Google Shape;1031;p101"/>
          <p:cNvCxnSpPr/>
          <p:nvPr/>
        </p:nvCxnSpPr>
        <p:spPr>
          <a:xfrm>
            <a:off x="6442600" y="1411025"/>
            <a:ext cx="0" cy="584700"/>
          </a:xfrm>
          <a:prstGeom prst="straightConnector1">
            <a:avLst/>
          </a:prstGeom>
          <a:noFill/>
          <a:ln cap="flat" cmpd="sng" w="9525">
            <a:solidFill>
              <a:srgbClr val="4A86E8"/>
            </a:solidFill>
            <a:prstDash val="solid"/>
            <a:round/>
            <a:headEnd len="med" w="med" type="none"/>
            <a:tailEnd len="med" w="med" type="none"/>
          </a:ln>
        </p:spPr>
      </p:cxnSp>
      <p:cxnSp>
        <p:nvCxnSpPr>
          <p:cNvPr id="1032" name="Google Shape;1032;p101"/>
          <p:cNvCxnSpPr/>
          <p:nvPr/>
        </p:nvCxnSpPr>
        <p:spPr>
          <a:xfrm>
            <a:off x="7062069" y="1411025"/>
            <a:ext cx="0" cy="584700"/>
          </a:xfrm>
          <a:prstGeom prst="straightConnector1">
            <a:avLst/>
          </a:prstGeom>
          <a:noFill/>
          <a:ln cap="flat" cmpd="sng" w="9525">
            <a:solidFill>
              <a:srgbClr val="4A86E8"/>
            </a:solidFill>
            <a:prstDash val="solid"/>
            <a:round/>
            <a:headEnd len="med" w="med" type="none"/>
            <a:tailEnd len="med" w="med" type="none"/>
          </a:ln>
        </p:spPr>
      </p:cxnSp>
      <p:cxnSp>
        <p:nvCxnSpPr>
          <p:cNvPr id="1033" name="Google Shape;1033;p101"/>
          <p:cNvCxnSpPr/>
          <p:nvPr/>
        </p:nvCxnSpPr>
        <p:spPr>
          <a:xfrm>
            <a:off x="7681538" y="1411025"/>
            <a:ext cx="0" cy="584700"/>
          </a:xfrm>
          <a:prstGeom prst="straightConnector1">
            <a:avLst/>
          </a:prstGeom>
          <a:noFill/>
          <a:ln cap="flat" cmpd="sng" w="9525">
            <a:solidFill>
              <a:srgbClr val="4A86E8"/>
            </a:solidFill>
            <a:prstDash val="solid"/>
            <a:round/>
            <a:headEnd len="med" w="med" type="none"/>
            <a:tailEnd len="med" w="med" type="none"/>
          </a:ln>
        </p:spPr>
      </p:cxnSp>
      <p:sp>
        <p:nvSpPr>
          <p:cNvPr id="1034" name="Google Shape;1034;p101"/>
          <p:cNvSpPr txBox="1"/>
          <p:nvPr/>
        </p:nvSpPr>
        <p:spPr>
          <a:xfrm>
            <a:off x="5637088" y="338175"/>
            <a:ext cx="1611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FF3300"/>
                </a:solidFill>
              </a:rPr>
              <a:t>Ring</a:t>
            </a:r>
            <a:r>
              <a:rPr baseline="-25000" lang="en">
                <a:solidFill>
                  <a:srgbClr val="FF3300"/>
                </a:solidFill>
              </a:rPr>
              <a:t>1</a:t>
            </a:r>
            <a:endParaRPr baseline="-25000">
              <a:solidFill>
                <a:srgbClr val="FF3300"/>
              </a:solidFill>
            </a:endParaRPr>
          </a:p>
        </p:txBody>
      </p:sp>
      <p:sp>
        <p:nvSpPr>
          <p:cNvPr id="1035" name="Google Shape;1035;p101"/>
          <p:cNvSpPr txBox="1"/>
          <p:nvPr/>
        </p:nvSpPr>
        <p:spPr>
          <a:xfrm>
            <a:off x="5637125" y="1995725"/>
            <a:ext cx="1611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4A86E8"/>
                </a:solidFill>
              </a:rPr>
              <a:t>Ring</a:t>
            </a:r>
            <a:r>
              <a:rPr baseline="-25000" lang="en">
                <a:solidFill>
                  <a:srgbClr val="4A86E8"/>
                </a:solidFill>
              </a:rPr>
              <a:t>2</a:t>
            </a:r>
            <a:endParaRPr baseline="-25000">
              <a:solidFill>
                <a:srgbClr val="4A86E8"/>
              </a:solidFill>
            </a:endParaRPr>
          </a:p>
        </p:txBody>
      </p:sp>
      <p:cxnSp>
        <p:nvCxnSpPr>
          <p:cNvPr id="1036" name="Google Shape;1036;p101"/>
          <p:cNvCxnSpPr/>
          <p:nvPr/>
        </p:nvCxnSpPr>
        <p:spPr>
          <a:xfrm flipH="1">
            <a:off x="6936200" y="492250"/>
            <a:ext cx="109200" cy="226500"/>
          </a:xfrm>
          <a:prstGeom prst="straightConnector1">
            <a:avLst/>
          </a:prstGeom>
          <a:noFill/>
          <a:ln cap="flat" cmpd="sng" w="9525">
            <a:solidFill>
              <a:schemeClr val="dk2"/>
            </a:solidFill>
            <a:prstDash val="solid"/>
            <a:round/>
            <a:headEnd len="med" w="med" type="none"/>
            <a:tailEnd len="med" w="med" type="triangle"/>
          </a:ln>
        </p:spPr>
      </p:cxnSp>
      <p:sp>
        <p:nvSpPr>
          <p:cNvPr id="1037" name="Google Shape;1037;p101"/>
          <p:cNvSpPr txBox="1"/>
          <p:nvPr/>
        </p:nvSpPr>
        <p:spPr>
          <a:xfrm>
            <a:off x="6946000" y="205525"/>
            <a:ext cx="1611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1"/>
                </a:solidFill>
              </a:rPr>
              <a:t>Want to </a:t>
            </a:r>
            <a:r>
              <a:rPr lang="en">
                <a:solidFill>
                  <a:schemeClr val="dk1"/>
                </a:solidFill>
              </a:rPr>
              <a:t>lase here</a:t>
            </a:r>
            <a:endParaRPr baseline="-25000">
              <a:solidFill>
                <a:schemeClr val="dk1"/>
              </a:solidFill>
            </a:endParaRPr>
          </a:p>
        </p:txBody>
      </p:sp>
      <p:sp>
        <p:nvSpPr>
          <p:cNvPr id="1038" name="Google Shape;1038;p101"/>
          <p:cNvSpPr/>
          <p:nvPr/>
        </p:nvSpPr>
        <p:spPr>
          <a:xfrm rot="-5400000">
            <a:off x="6630675" y="1807625"/>
            <a:ext cx="165000" cy="541200"/>
          </a:xfrm>
          <a:prstGeom prst="leftBrace">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39" name="Google Shape;1039;p101"/>
          <p:cNvCxnSpPr/>
          <p:nvPr/>
        </p:nvCxnSpPr>
        <p:spPr>
          <a:xfrm rot="10800000">
            <a:off x="6768675" y="2190150"/>
            <a:ext cx="385800" cy="282300"/>
          </a:xfrm>
          <a:prstGeom prst="straightConnector1">
            <a:avLst/>
          </a:prstGeom>
          <a:noFill/>
          <a:ln cap="flat" cmpd="sng" w="9525">
            <a:solidFill>
              <a:schemeClr val="dk2"/>
            </a:solidFill>
            <a:prstDash val="solid"/>
            <a:round/>
            <a:headEnd len="med" w="med" type="none"/>
            <a:tailEnd len="med" w="med" type="triangle"/>
          </a:ln>
        </p:spPr>
      </p:cxnSp>
      <p:sp>
        <p:nvSpPr>
          <p:cNvPr id="1040" name="Google Shape;1040;p101"/>
          <p:cNvSpPr txBox="1"/>
          <p:nvPr/>
        </p:nvSpPr>
        <p:spPr>
          <a:xfrm>
            <a:off x="7023025" y="2508825"/>
            <a:ext cx="1611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a:t>
            </a:r>
            <a:r>
              <a:rPr lang="en" sz="1200"/>
              <a:t>1 FSR</a:t>
            </a:r>
            <a:endParaRPr sz="1200"/>
          </a:p>
        </p:txBody>
      </p:sp>
      <p:pic>
        <p:nvPicPr>
          <p:cNvPr id="1041" name="Google Shape;1041;p101"/>
          <p:cNvPicPr preferRelativeResize="0"/>
          <p:nvPr/>
        </p:nvPicPr>
        <p:blipFill>
          <a:blip r:embed="rId8">
            <a:alphaModFix/>
          </a:blip>
          <a:stretch>
            <a:fillRect/>
          </a:stretch>
        </p:blipFill>
        <p:spPr>
          <a:xfrm>
            <a:off x="4572067" y="3681050"/>
            <a:ext cx="2992276" cy="423350"/>
          </a:xfrm>
          <a:prstGeom prst="rect">
            <a:avLst/>
          </a:prstGeom>
          <a:noFill/>
          <a:ln>
            <a:noFill/>
          </a:ln>
        </p:spPr>
      </p:pic>
      <p:sp>
        <p:nvSpPr>
          <p:cNvPr id="1042" name="Google Shape;1042;p101"/>
          <p:cNvSpPr txBox="1"/>
          <p:nvPr/>
        </p:nvSpPr>
        <p:spPr>
          <a:xfrm>
            <a:off x="4520100" y="4781225"/>
            <a:ext cx="46239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a:t>R</a:t>
            </a:r>
            <a:r>
              <a:rPr baseline="-25000" lang="en" sz="1000"/>
              <a:t>therm</a:t>
            </a:r>
            <a:r>
              <a:rPr lang="en" sz="1000"/>
              <a:t> estimate from MRM scales by ratio of radii</a:t>
            </a:r>
            <a:endParaRPr sz="1000"/>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6" name="Shape 1046"/>
        <p:cNvGrpSpPr/>
        <p:nvPr/>
      </p:nvGrpSpPr>
      <p:grpSpPr>
        <a:xfrm>
          <a:off x="0" y="0"/>
          <a:ext cx="0" cy="0"/>
          <a:chOff x="0" y="0"/>
          <a:chExt cx="0" cy="0"/>
        </a:xfrm>
      </p:grpSpPr>
      <p:sp>
        <p:nvSpPr>
          <p:cNvPr id="1047" name="Google Shape;1047;p102"/>
          <p:cNvSpPr txBox="1"/>
          <p:nvPr>
            <p:ph type="title"/>
          </p:nvPr>
        </p:nvSpPr>
        <p:spPr>
          <a:xfrm>
            <a:off x="774075" y="0"/>
            <a:ext cx="7030500" cy="444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Estimating Laser Wall Plug Efficiency - Worst Case Scenario</a:t>
            </a:r>
            <a:endParaRPr/>
          </a:p>
        </p:txBody>
      </p:sp>
      <p:sp>
        <p:nvSpPr>
          <p:cNvPr id="1048" name="Google Shape;1048;p102"/>
          <p:cNvSpPr txBox="1"/>
          <p:nvPr>
            <p:ph idx="1" type="body"/>
          </p:nvPr>
        </p:nvSpPr>
        <p:spPr>
          <a:xfrm>
            <a:off x="774075" y="569025"/>
            <a:ext cx="7560300" cy="396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Largest power consumption comes from SOA, SiN rings</a:t>
            </a:r>
            <a:endParaRPr/>
          </a:p>
          <a:p>
            <a:pPr indent="0" lvl="0" marL="0" rtl="0" algn="l">
              <a:spcBef>
                <a:spcPts val="0"/>
              </a:spcBef>
              <a:spcAft>
                <a:spcPts val="0"/>
              </a:spcAft>
              <a:buNone/>
            </a:pPr>
            <a:r>
              <a:rPr lang="en"/>
              <a:t>Assuming Pure SiN rings:</a:t>
            </a:r>
            <a:endParaRPr/>
          </a:p>
          <a:p>
            <a:pPr indent="0" lvl="0" marL="0" rtl="0" algn="l">
              <a:spcBef>
                <a:spcPts val="0"/>
              </a:spcBef>
              <a:spcAft>
                <a:spcPts val="0"/>
              </a:spcAft>
              <a:buNone/>
            </a:pPr>
            <a:r>
              <a:rPr lang="en"/>
              <a:t>	P</a:t>
            </a:r>
            <a:r>
              <a:rPr baseline="-25000" lang="en"/>
              <a:t>SOA</a:t>
            </a:r>
            <a:r>
              <a:rPr lang="en"/>
              <a:t> = 266mW</a:t>
            </a:r>
            <a:endParaRPr/>
          </a:p>
          <a:p>
            <a:pPr indent="0" lvl="0" marL="0" rtl="0" algn="l">
              <a:spcBef>
                <a:spcPts val="0"/>
              </a:spcBef>
              <a:spcAft>
                <a:spcPts val="0"/>
              </a:spcAft>
              <a:buNone/>
            </a:pPr>
            <a:r>
              <a:rPr lang="en"/>
              <a:t>	P</a:t>
            </a:r>
            <a:r>
              <a:rPr baseline="-25000" lang="en"/>
              <a:t>SiN</a:t>
            </a:r>
            <a:r>
              <a:rPr lang="en"/>
              <a:t>  = 687mW</a:t>
            </a:r>
            <a:endParaRPr/>
          </a:p>
          <a:p>
            <a:pPr indent="0" lvl="0" marL="0" rtl="0" algn="l">
              <a:spcBef>
                <a:spcPts val="0"/>
              </a:spcBef>
              <a:spcAft>
                <a:spcPts val="0"/>
              </a:spcAft>
              <a:buNone/>
            </a:pPr>
            <a:r>
              <a:rPr lang="en"/>
              <a:t>	P</a:t>
            </a:r>
            <a:r>
              <a:rPr baseline="-25000" lang="en"/>
              <a:t>Laser </a:t>
            </a:r>
            <a:r>
              <a:rPr lang="en"/>
              <a:t>= 25mW</a:t>
            </a:r>
            <a:endParaRPr/>
          </a:p>
          <a:p>
            <a:pPr indent="457200" lvl="0" marL="0" rtl="0" algn="l">
              <a:spcBef>
                <a:spcPts val="0"/>
              </a:spcBef>
              <a:spcAft>
                <a:spcPts val="0"/>
              </a:spcAft>
              <a:buNone/>
            </a:pPr>
            <a:r>
              <a:rPr lang="en"/>
              <a:t>WPE	= </a:t>
            </a:r>
            <a:r>
              <a:rPr lang="en">
                <a:solidFill>
                  <a:schemeClr val="dk1"/>
                </a:solidFill>
              </a:rPr>
              <a:t>P</a:t>
            </a:r>
            <a:r>
              <a:rPr baseline="-25000" lang="en">
                <a:solidFill>
                  <a:schemeClr val="dk1"/>
                </a:solidFill>
              </a:rPr>
              <a:t>Laser</a:t>
            </a:r>
            <a:r>
              <a:rPr lang="en">
                <a:solidFill>
                  <a:schemeClr val="dk1"/>
                </a:solidFill>
              </a:rPr>
              <a:t>/(P</a:t>
            </a:r>
            <a:r>
              <a:rPr baseline="-25000" lang="en">
                <a:solidFill>
                  <a:schemeClr val="dk1"/>
                </a:solidFill>
              </a:rPr>
              <a:t>SiN </a:t>
            </a:r>
            <a:r>
              <a:rPr lang="en">
                <a:solidFill>
                  <a:schemeClr val="dk1"/>
                </a:solidFill>
              </a:rPr>
              <a:t>+ 2*P</a:t>
            </a:r>
            <a:r>
              <a:rPr baseline="-25000" lang="en">
                <a:solidFill>
                  <a:schemeClr val="dk1"/>
                </a:solidFill>
              </a:rPr>
              <a:t>SOA</a:t>
            </a:r>
            <a:r>
              <a:rPr lang="en">
                <a:solidFill>
                  <a:schemeClr val="dk1"/>
                </a:solidFill>
              </a:rPr>
              <a:t>) ~ </a:t>
            </a:r>
            <a:r>
              <a:rPr lang="en" u="sng">
                <a:solidFill>
                  <a:schemeClr val="hlink"/>
                </a:solidFill>
                <a:hlinkClick r:id="rId3"/>
              </a:rPr>
              <a:t>2.05%</a:t>
            </a:r>
            <a:endParaRPr>
              <a:solidFill>
                <a:schemeClr val="dk1"/>
              </a:solidFill>
            </a:endParaRPr>
          </a:p>
          <a:p>
            <a:pPr indent="45720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Assuming SiN + XPS rings:</a:t>
            </a:r>
            <a:endParaRPr>
              <a:solidFill>
                <a:schemeClr val="dk1"/>
              </a:solidFill>
            </a:endParaRPr>
          </a:p>
          <a:p>
            <a:pPr indent="0" lvl="0" marL="0" rtl="0" algn="l">
              <a:spcBef>
                <a:spcPts val="0"/>
              </a:spcBef>
              <a:spcAft>
                <a:spcPts val="0"/>
              </a:spcAft>
              <a:buNone/>
            </a:pPr>
            <a:r>
              <a:rPr lang="en">
                <a:solidFill>
                  <a:schemeClr val="dk1"/>
                </a:solidFill>
              </a:rPr>
              <a:t>	P</a:t>
            </a:r>
            <a:r>
              <a:rPr baseline="-25000" lang="en">
                <a:solidFill>
                  <a:schemeClr val="dk1"/>
                </a:solidFill>
              </a:rPr>
              <a:t>SOA</a:t>
            </a:r>
            <a:r>
              <a:rPr lang="en">
                <a:solidFill>
                  <a:schemeClr val="dk1"/>
                </a:solidFill>
              </a:rPr>
              <a:t> = 266mW</a:t>
            </a:r>
            <a:endParaRPr>
              <a:solidFill>
                <a:schemeClr val="dk1"/>
              </a:solidFill>
            </a:endParaRPr>
          </a:p>
          <a:p>
            <a:pPr indent="0" lvl="0" marL="0" rtl="0" algn="l">
              <a:spcBef>
                <a:spcPts val="0"/>
              </a:spcBef>
              <a:spcAft>
                <a:spcPts val="0"/>
              </a:spcAft>
              <a:buNone/>
            </a:pPr>
            <a:r>
              <a:rPr lang="en">
                <a:solidFill>
                  <a:schemeClr val="dk1"/>
                </a:solidFill>
              </a:rPr>
              <a:t>	P</a:t>
            </a:r>
            <a:r>
              <a:rPr baseline="-25000" lang="en">
                <a:solidFill>
                  <a:schemeClr val="dk1"/>
                </a:solidFill>
              </a:rPr>
              <a:t>SiN+XPS rings</a:t>
            </a:r>
            <a:r>
              <a:rPr lang="en">
                <a:solidFill>
                  <a:schemeClr val="dk1"/>
                </a:solidFill>
              </a:rPr>
              <a:t> = </a:t>
            </a:r>
            <a:r>
              <a:rPr lang="en" u="sng">
                <a:solidFill>
                  <a:schemeClr val="hlink"/>
                </a:solidFill>
                <a:hlinkClick r:id="rId4"/>
              </a:rPr>
              <a:t>42.5mW</a:t>
            </a:r>
            <a:endParaRPr>
              <a:solidFill>
                <a:schemeClr val="dk1"/>
              </a:solidFill>
            </a:endParaRPr>
          </a:p>
          <a:p>
            <a:pPr indent="0" lvl="0" marL="0" rtl="0" algn="l">
              <a:spcBef>
                <a:spcPts val="0"/>
              </a:spcBef>
              <a:spcAft>
                <a:spcPts val="0"/>
              </a:spcAft>
              <a:buNone/>
            </a:pPr>
            <a:r>
              <a:rPr lang="en">
                <a:solidFill>
                  <a:schemeClr val="dk1"/>
                </a:solidFill>
              </a:rPr>
              <a:t>	P</a:t>
            </a:r>
            <a:r>
              <a:rPr baseline="-25000" lang="en">
                <a:solidFill>
                  <a:schemeClr val="dk1"/>
                </a:solidFill>
              </a:rPr>
              <a:t>Laser</a:t>
            </a:r>
            <a:r>
              <a:rPr lang="en">
                <a:solidFill>
                  <a:schemeClr val="dk1"/>
                </a:solidFill>
              </a:rPr>
              <a:t> = 25mW</a:t>
            </a:r>
            <a:endParaRPr>
              <a:solidFill>
                <a:schemeClr val="dk1"/>
              </a:solidFill>
            </a:endParaRPr>
          </a:p>
          <a:p>
            <a:pPr indent="0" lvl="0" marL="0" rtl="0" algn="l">
              <a:spcBef>
                <a:spcPts val="0"/>
              </a:spcBef>
              <a:spcAft>
                <a:spcPts val="0"/>
              </a:spcAft>
              <a:buNone/>
            </a:pPr>
            <a:r>
              <a:rPr lang="en">
                <a:solidFill>
                  <a:schemeClr val="dk1"/>
                </a:solidFill>
              </a:rPr>
              <a:t>	WPE	= P</a:t>
            </a:r>
            <a:r>
              <a:rPr baseline="-25000" lang="en">
                <a:solidFill>
                  <a:schemeClr val="dk1"/>
                </a:solidFill>
              </a:rPr>
              <a:t>Laser</a:t>
            </a:r>
            <a:r>
              <a:rPr lang="en">
                <a:solidFill>
                  <a:schemeClr val="dk1"/>
                </a:solidFill>
              </a:rPr>
              <a:t>/(P</a:t>
            </a:r>
            <a:r>
              <a:rPr baseline="-25000" lang="en">
                <a:solidFill>
                  <a:schemeClr val="dk1"/>
                </a:solidFill>
              </a:rPr>
              <a:t>SiN+XPS rings </a:t>
            </a:r>
            <a:r>
              <a:rPr lang="en">
                <a:solidFill>
                  <a:schemeClr val="dk1"/>
                </a:solidFill>
              </a:rPr>
              <a:t>+ 2*P</a:t>
            </a:r>
            <a:r>
              <a:rPr baseline="-25000" lang="en">
                <a:solidFill>
                  <a:schemeClr val="dk1"/>
                </a:solidFill>
              </a:rPr>
              <a:t>SOA</a:t>
            </a:r>
            <a:r>
              <a:rPr lang="en">
                <a:solidFill>
                  <a:schemeClr val="dk1"/>
                </a:solidFill>
              </a:rPr>
              <a:t>) ~ </a:t>
            </a:r>
            <a:r>
              <a:rPr lang="en" u="sng">
                <a:solidFill>
                  <a:schemeClr val="hlink"/>
                </a:solidFill>
                <a:hlinkClick r:id="rId5"/>
              </a:rPr>
              <a:t>4.35%</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Note: This assumes both SOAs fully on, rings in worst-case power scenario.</a:t>
            </a:r>
            <a:endParaRPr>
              <a:solidFill>
                <a:schemeClr val="dk1"/>
              </a:solidFill>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2" name="Shape 1052"/>
        <p:cNvGrpSpPr/>
        <p:nvPr/>
      </p:nvGrpSpPr>
      <p:grpSpPr>
        <a:xfrm>
          <a:off x="0" y="0"/>
          <a:ext cx="0" cy="0"/>
          <a:chOff x="0" y="0"/>
          <a:chExt cx="0" cy="0"/>
        </a:xfrm>
      </p:grpSpPr>
      <p:sp>
        <p:nvSpPr>
          <p:cNvPr id="1053" name="Google Shape;1053;p103"/>
          <p:cNvSpPr txBox="1"/>
          <p:nvPr>
            <p:ph type="title"/>
          </p:nvPr>
        </p:nvSpPr>
        <p:spPr>
          <a:xfrm>
            <a:off x="774075" y="0"/>
            <a:ext cx="7030500" cy="444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Estimating Laser Wall Plug Efficiency - Average Case Scenario</a:t>
            </a:r>
            <a:endParaRPr/>
          </a:p>
        </p:txBody>
      </p:sp>
      <p:sp>
        <p:nvSpPr>
          <p:cNvPr id="1054" name="Google Shape;1054;p103"/>
          <p:cNvSpPr txBox="1"/>
          <p:nvPr>
            <p:ph idx="1" type="body"/>
          </p:nvPr>
        </p:nvSpPr>
        <p:spPr>
          <a:xfrm>
            <a:off x="774075" y="569025"/>
            <a:ext cx="7560300" cy="396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Assume SiN rings have uniform random phase distribution, rings independent.</a:t>
            </a:r>
            <a:endParaRPr/>
          </a:p>
          <a:p>
            <a:pPr indent="0" lvl="0" marL="0" rtl="0" algn="l">
              <a:spcBef>
                <a:spcPts val="0"/>
              </a:spcBef>
              <a:spcAft>
                <a:spcPts val="0"/>
              </a:spcAft>
              <a:buNone/>
            </a:pPr>
            <a:r>
              <a:rPr lang="en"/>
              <a:t>Average power needed is to tune half an FSR + 70 degree range.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Largest power consumption comes from SOA, SiN rings</a:t>
            </a:r>
            <a:endParaRPr/>
          </a:p>
          <a:p>
            <a:pPr indent="0" lvl="0" marL="0" rtl="0" algn="l">
              <a:spcBef>
                <a:spcPts val="0"/>
              </a:spcBef>
              <a:spcAft>
                <a:spcPts val="0"/>
              </a:spcAft>
              <a:buNone/>
            </a:pPr>
            <a:r>
              <a:rPr lang="en"/>
              <a:t>Assuming Pure SiN rings:</a:t>
            </a:r>
            <a:endParaRPr/>
          </a:p>
          <a:p>
            <a:pPr indent="0" lvl="0" marL="0" rtl="0" algn="l">
              <a:spcBef>
                <a:spcPts val="0"/>
              </a:spcBef>
              <a:spcAft>
                <a:spcPts val="0"/>
              </a:spcAft>
              <a:buNone/>
            </a:pPr>
            <a:r>
              <a:rPr lang="en"/>
              <a:t>	P</a:t>
            </a:r>
            <a:r>
              <a:rPr baseline="-25000" lang="en"/>
              <a:t>SOA</a:t>
            </a:r>
            <a:r>
              <a:rPr lang="en"/>
              <a:t> = 266mW</a:t>
            </a:r>
            <a:endParaRPr/>
          </a:p>
          <a:p>
            <a:pPr indent="0" lvl="0" marL="0" rtl="0" algn="l">
              <a:spcBef>
                <a:spcPts val="0"/>
              </a:spcBef>
              <a:spcAft>
                <a:spcPts val="0"/>
              </a:spcAft>
              <a:buNone/>
            </a:pPr>
            <a:r>
              <a:rPr lang="en"/>
              <a:t>	P</a:t>
            </a:r>
            <a:r>
              <a:rPr baseline="-25000" lang="en"/>
              <a:t>SiN</a:t>
            </a:r>
            <a:r>
              <a:rPr lang="en"/>
              <a:t>  = 403mW</a:t>
            </a:r>
            <a:endParaRPr/>
          </a:p>
          <a:p>
            <a:pPr indent="0" lvl="0" marL="0" rtl="0" algn="l">
              <a:spcBef>
                <a:spcPts val="0"/>
              </a:spcBef>
              <a:spcAft>
                <a:spcPts val="0"/>
              </a:spcAft>
              <a:buNone/>
            </a:pPr>
            <a:r>
              <a:rPr lang="en"/>
              <a:t>	P</a:t>
            </a:r>
            <a:r>
              <a:rPr baseline="-25000" lang="en"/>
              <a:t>Laser </a:t>
            </a:r>
            <a:r>
              <a:rPr lang="en"/>
              <a:t>= 25mW</a:t>
            </a:r>
            <a:endParaRPr/>
          </a:p>
          <a:p>
            <a:pPr indent="457200" lvl="0" marL="0" rtl="0" algn="l">
              <a:spcBef>
                <a:spcPts val="0"/>
              </a:spcBef>
              <a:spcAft>
                <a:spcPts val="0"/>
              </a:spcAft>
              <a:buNone/>
            </a:pPr>
            <a:r>
              <a:rPr lang="en"/>
              <a:t>WPE	= </a:t>
            </a:r>
            <a:r>
              <a:rPr lang="en">
                <a:solidFill>
                  <a:schemeClr val="dk1"/>
                </a:solidFill>
              </a:rPr>
              <a:t>P</a:t>
            </a:r>
            <a:r>
              <a:rPr baseline="-25000" lang="en">
                <a:solidFill>
                  <a:schemeClr val="dk1"/>
                </a:solidFill>
              </a:rPr>
              <a:t>Laser</a:t>
            </a:r>
            <a:r>
              <a:rPr lang="en">
                <a:solidFill>
                  <a:schemeClr val="dk1"/>
                </a:solidFill>
              </a:rPr>
              <a:t>/(P</a:t>
            </a:r>
            <a:r>
              <a:rPr baseline="-25000" lang="en">
                <a:solidFill>
                  <a:schemeClr val="dk1"/>
                </a:solidFill>
              </a:rPr>
              <a:t>SiN </a:t>
            </a:r>
            <a:r>
              <a:rPr lang="en">
                <a:solidFill>
                  <a:schemeClr val="dk1"/>
                </a:solidFill>
              </a:rPr>
              <a:t>+ P</a:t>
            </a:r>
            <a:r>
              <a:rPr baseline="-25000" lang="en">
                <a:solidFill>
                  <a:schemeClr val="dk1"/>
                </a:solidFill>
              </a:rPr>
              <a:t>SOA</a:t>
            </a:r>
            <a:r>
              <a:rPr lang="en">
                <a:solidFill>
                  <a:schemeClr val="dk1"/>
                </a:solidFill>
              </a:rPr>
              <a:t>) ~ </a:t>
            </a:r>
            <a:r>
              <a:rPr lang="en" u="sng">
                <a:solidFill>
                  <a:schemeClr val="hlink"/>
                </a:solidFill>
                <a:hlinkClick r:id="rId3"/>
              </a:rPr>
              <a:t>3.73%</a:t>
            </a:r>
            <a:endParaRPr>
              <a:solidFill>
                <a:schemeClr val="dk1"/>
              </a:solidFill>
            </a:endParaRPr>
          </a:p>
          <a:p>
            <a:pPr indent="45720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Assuming SiN + XPS rings:</a:t>
            </a:r>
            <a:endParaRPr>
              <a:solidFill>
                <a:schemeClr val="dk1"/>
              </a:solidFill>
            </a:endParaRPr>
          </a:p>
          <a:p>
            <a:pPr indent="0" lvl="0" marL="0" rtl="0" algn="l">
              <a:spcBef>
                <a:spcPts val="0"/>
              </a:spcBef>
              <a:spcAft>
                <a:spcPts val="0"/>
              </a:spcAft>
              <a:buNone/>
            </a:pPr>
            <a:r>
              <a:rPr lang="en">
                <a:solidFill>
                  <a:schemeClr val="dk1"/>
                </a:solidFill>
              </a:rPr>
              <a:t>	P</a:t>
            </a:r>
            <a:r>
              <a:rPr baseline="-25000" lang="en">
                <a:solidFill>
                  <a:schemeClr val="dk1"/>
                </a:solidFill>
              </a:rPr>
              <a:t>SOA</a:t>
            </a:r>
            <a:r>
              <a:rPr lang="en">
                <a:solidFill>
                  <a:schemeClr val="dk1"/>
                </a:solidFill>
              </a:rPr>
              <a:t> = 266mW</a:t>
            </a:r>
            <a:endParaRPr>
              <a:solidFill>
                <a:schemeClr val="dk1"/>
              </a:solidFill>
            </a:endParaRPr>
          </a:p>
          <a:p>
            <a:pPr indent="0" lvl="0" marL="0" rtl="0" algn="l">
              <a:spcBef>
                <a:spcPts val="0"/>
              </a:spcBef>
              <a:spcAft>
                <a:spcPts val="0"/>
              </a:spcAft>
              <a:buNone/>
            </a:pPr>
            <a:r>
              <a:rPr lang="en">
                <a:solidFill>
                  <a:schemeClr val="dk1"/>
                </a:solidFill>
              </a:rPr>
              <a:t>	P</a:t>
            </a:r>
            <a:r>
              <a:rPr baseline="-25000" lang="en">
                <a:solidFill>
                  <a:schemeClr val="dk1"/>
                </a:solidFill>
              </a:rPr>
              <a:t>SiN+XPS rings</a:t>
            </a:r>
            <a:r>
              <a:rPr lang="en">
                <a:solidFill>
                  <a:schemeClr val="dk1"/>
                </a:solidFill>
              </a:rPr>
              <a:t> = </a:t>
            </a:r>
            <a:r>
              <a:rPr lang="en" u="sng">
                <a:solidFill>
                  <a:schemeClr val="hlink"/>
                </a:solidFill>
                <a:hlinkClick r:id="rId4"/>
              </a:rPr>
              <a:t>25.5mW</a:t>
            </a:r>
            <a:endParaRPr>
              <a:solidFill>
                <a:schemeClr val="dk1"/>
              </a:solidFill>
            </a:endParaRPr>
          </a:p>
          <a:p>
            <a:pPr indent="0" lvl="0" marL="0" rtl="0" algn="l">
              <a:spcBef>
                <a:spcPts val="0"/>
              </a:spcBef>
              <a:spcAft>
                <a:spcPts val="0"/>
              </a:spcAft>
              <a:buNone/>
            </a:pPr>
            <a:r>
              <a:rPr lang="en">
                <a:solidFill>
                  <a:schemeClr val="dk1"/>
                </a:solidFill>
              </a:rPr>
              <a:t>	P</a:t>
            </a:r>
            <a:r>
              <a:rPr baseline="-25000" lang="en">
                <a:solidFill>
                  <a:schemeClr val="dk1"/>
                </a:solidFill>
              </a:rPr>
              <a:t>Laser</a:t>
            </a:r>
            <a:r>
              <a:rPr lang="en">
                <a:solidFill>
                  <a:schemeClr val="dk1"/>
                </a:solidFill>
              </a:rPr>
              <a:t> = 25mW</a:t>
            </a:r>
            <a:endParaRPr>
              <a:solidFill>
                <a:schemeClr val="dk1"/>
              </a:solidFill>
            </a:endParaRPr>
          </a:p>
          <a:p>
            <a:pPr indent="0" lvl="0" marL="0" rtl="0" algn="l">
              <a:spcBef>
                <a:spcPts val="0"/>
              </a:spcBef>
              <a:spcAft>
                <a:spcPts val="0"/>
              </a:spcAft>
              <a:buNone/>
            </a:pPr>
            <a:r>
              <a:rPr lang="en">
                <a:solidFill>
                  <a:schemeClr val="dk1"/>
                </a:solidFill>
              </a:rPr>
              <a:t>	WPE	= P</a:t>
            </a:r>
            <a:r>
              <a:rPr baseline="-25000" lang="en">
                <a:solidFill>
                  <a:schemeClr val="dk1"/>
                </a:solidFill>
              </a:rPr>
              <a:t>Laser</a:t>
            </a:r>
            <a:r>
              <a:rPr lang="en">
                <a:solidFill>
                  <a:schemeClr val="dk1"/>
                </a:solidFill>
              </a:rPr>
              <a:t>/(P</a:t>
            </a:r>
            <a:r>
              <a:rPr baseline="-25000" lang="en">
                <a:solidFill>
                  <a:schemeClr val="dk1"/>
                </a:solidFill>
              </a:rPr>
              <a:t>SiN+XPS rings </a:t>
            </a:r>
            <a:r>
              <a:rPr lang="en">
                <a:solidFill>
                  <a:schemeClr val="dk1"/>
                </a:solidFill>
              </a:rPr>
              <a:t>+ P</a:t>
            </a:r>
            <a:r>
              <a:rPr baseline="-25000" lang="en">
                <a:solidFill>
                  <a:schemeClr val="dk1"/>
                </a:solidFill>
              </a:rPr>
              <a:t>SOA</a:t>
            </a:r>
            <a:r>
              <a:rPr lang="en">
                <a:solidFill>
                  <a:schemeClr val="dk1"/>
                </a:solidFill>
              </a:rPr>
              <a:t>) ~ </a:t>
            </a:r>
            <a:r>
              <a:rPr lang="en" u="sng">
                <a:solidFill>
                  <a:schemeClr val="hlink"/>
                </a:solidFill>
                <a:hlinkClick r:id="rId5"/>
              </a:rPr>
              <a:t>8.57%</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Note: This assumes only using one SOA on average, rings in average-case power scenario.</a:t>
            </a:r>
            <a:endParaRPr>
              <a:solidFill>
                <a:schemeClr val="dk1"/>
              </a:solidFill>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8" name="Shape 1058"/>
        <p:cNvGrpSpPr/>
        <p:nvPr/>
      </p:nvGrpSpPr>
      <p:grpSpPr>
        <a:xfrm>
          <a:off x="0" y="0"/>
          <a:ext cx="0" cy="0"/>
          <a:chOff x="0" y="0"/>
          <a:chExt cx="0" cy="0"/>
        </a:xfrm>
      </p:grpSpPr>
      <p:pic>
        <p:nvPicPr>
          <p:cNvPr id="1059" name="Google Shape;1059;p104"/>
          <p:cNvPicPr preferRelativeResize="0"/>
          <p:nvPr/>
        </p:nvPicPr>
        <p:blipFill>
          <a:blip r:embed="rId3">
            <a:alphaModFix/>
          </a:blip>
          <a:stretch>
            <a:fillRect/>
          </a:stretch>
        </p:blipFill>
        <p:spPr>
          <a:xfrm>
            <a:off x="729075" y="569026"/>
            <a:ext cx="5489300" cy="3677399"/>
          </a:xfrm>
          <a:prstGeom prst="rect">
            <a:avLst/>
          </a:prstGeom>
          <a:noFill/>
          <a:ln>
            <a:noFill/>
          </a:ln>
        </p:spPr>
      </p:pic>
      <p:sp>
        <p:nvSpPr>
          <p:cNvPr id="1060" name="Google Shape;1060;p104"/>
          <p:cNvSpPr txBox="1"/>
          <p:nvPr>
            <p:ph type="title"/>
          </p:nvPr>
        </p:nvSpPr>
        <p:spPr>
          <a:xfrm>
            <a:off x="774075" y="0"/>
            <a:ext cx="7030500" cy="444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Ring Coupling Tradeoff Space. Design 2</a:t>
            </a:r>
            <a:endParaRPr/>
          </a:p>
        </p:txBody>
      </p:sp>
      <p:sp>
        <p:nvSpPr>
          <p:cNvPr id="1061" name="Google Shape;1061;p104"/>
          <p:cNvSpPr txBox="1"/>
          <p:nvPr>
            <p:ph idx="1" type="body"/>
          </p:nvPr>
        </p:nvSpPr>
        <p:spPr>
          <a:xfrm>
            <a:off x="6411075" y="569025"/>
            <a:ext cx="2634900" cy="396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Allowed coupling strengths in range </a:t>
            </a:r>
            <a:endParaRPr/>
          </a:p>
          <a:p>
            <a:pPr indent="0" lvl="0" marL="0" rtl="0" algn="l">
              <a:spcBef>
                <a:spcPts val="0"/>
              </a:spcBef>
              <a:spcAft>
                <a:spcPts val="0"/>
              </a:spcAft>
              <a:buNone/>
            </a:pPr>
            <a:r>
              <a:rPr lang="en">
                <a:solidFill>
                  <a:schemeClr val="dk1"/>
                </a:solidFill>
              </a:rPr>
              <a:t>𝜅</a:t>
            </a:r>
            <a:r>
              <a:rPr baseline="30000" lang="en">
                <a:solidFill>
                  <a:schemeClr val="dk1"/>
                </a:solidFill>
              </a:rPr>
              <a:t>2</a:t>
            </a:r>
            <a:r>
              <a:rPr lang="en">
                <a:solidFill>
                  <a:schemeClr val="dk1"/>
                </a:solidFill>
              </a:rPr>
              <a:t> = [0.084,0.105] @ L</a:t>
            </a:r>
            <a:r>
              <a:rPr baseline="-25000" lang="en">
                <a:solidFill>
                  <a:schemeClr val="dk1"/>
                </a:solidFill>
              </a:rPr>
              <a:t>SiN</a:t>
            </a:r>
            <a:r>
              <a:rPr lang="en">
                <a:solidFill>
                  <a:schemeClr val="dk1"/>
                </a:solidFill>
              </a:rPr>
              <a:t>=4mm</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𝜅</a:t>
            </a:r>
            <a:r>
              <a:rPr baseline="30000" lang="en">
                <a:solidFill>
                  <a:schemeClr val="dk1"/>
                </a:solidFill>
              </a:rPr>
              <a:t>2</a:t>
            </a:r>
            <a:r>
              <a:rPr lang="en">
                <a:solidFill>
                  <a:schemeClr val="dk1"/>
                </a:solidFill>
              </a:rPr>
              <a:t> = [0.084] @ L</a:t>
            </a:r>
            <a:r>
              <a:rPr baseline="-25000" lang="en">
                <a:solidFill>
                  <a:schemeClr val="dk1"/>
                </a:solidFill>
              </a:rPr>
              <a:t>SiN</a:t>
            </a:r>
            <a:r>
              <a:rPr lang="en">
                <a:solidFill>
                  <a:schemeClr val="dk1"/>
                </a:solidFill>
              </a:rPr>
              <a:t>=5mm</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Assume </a:t>
            </a:r>
            <a:r>
              <a:rPr lang="en">
                <a:solidFill>
                  <a:schemeClr val="dk1"/>
                </a:solidFill>
              </a:rPr>
              <a:t>68.8</a:t>
            </a:r>
            <a:r>
              <a:rPr lang="en">
                <a:solidFill>
                  <a:schemeClr val="dk1"/>
                </a:solidFill>
              </a:rPr>
              <a:t> dB/m</a:t>
            </a:r>
            <a:r>
              <a:rPr lang="en">
                <a:solidFill>
                  <a:srgbClr val="FF3300"/>
                </a:solidFill>
              </a:rPr>
              <a:t> </a:t>
            </a:r>
            <a:r>
              <a:rPr lang="en"/>
              <a:t>nitride loss</a:t>
            </a:r>
            <a:endParaRPr/>
          </a:p>
          <a:p>
            <a:pPr indent="0" lvl="0" marL="0" rtl="0" algn="l">
              <a:spcBef>
                <a:spcPts val="0"/>
              </a:spcBef>
              <a:spcAft>
                <a:spcPts val="0"/>
              </a:spcAft>
              <a:buNone/>
            </a:pPr>
            <a:r>
              <a:rPr lang="en" u="sng">
                <a:solidFill>
                  <a:schemeClr val="hlink"/>
                </a:solidFill>
                <a:hlinkClick r:id="rId4"/>
              </a:rPr>
              <a:t>Values comes from Dione</a:t>
            </a:r>
            <a:r>
              <a:rPr lang="en"/>
              <a:t> max_curv </a:t>
            </a:r>
            <a:r>
              <a:rPr lang="en" u="sng">
                <a:solidFill>
                  <a:schemeClr val="hlink"/>
                </a:solidFill>
                <a:hlinkClick r:id="rId5"/>
              </a:rPr>
              <a:t>0.03 corner bend loss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Targeting 10dB Vernier and 10dB longitudinal SMSR </a:t>
            </a:r>
            <a:endParaRPr/>
          </a:p>
        </p:txBody>
      </p:sp>
      <p:cxnSp>
        <p:nvCxnSpPr>
          <p:cNvPr id="1062" name="Google Shape;1062;p104"/>
          <p:cNvCxnSpPr/>
          <p:nvPr/>
        </p:nvCxnSpPr>
        <p:spPr>
          <a:xfrm rot="10800000">
            <a:off x="6305600" y="1677000"/>
            <a:ext cx="393900" cy="0"/>
          </a:xfrm>
          <a:prstGeom prst="straightConnector1">
            <a:avLst/>
          </a:prstGeom>
          <a:noFill/>
          <a:ln cap="flat" cmpd="sng" w="9525">
            <a:solidFill>
              <a:schemeClr val="dk2"/>
            </a:solidFill>
            <a:prstDash val="solid"/>
            <a:round/>
            <a:headEnd len="med" w="med" type="none"/>
            <a:tailEnd len="med" w="med" type="triangle"/>
          </a:ln>
        </p:spPr>
      </p:cxnSp>
      <p:sp>
        <p:nvSpPr>
          <p:cNvPr id="1063" name="Google Shape;1063;p104"/>
          <p:cNvSpPr txBox="1"/>
          <p:nvPr/>
        </p:nvSpPr>
        <p:spPr>
          <a:xfrm>
            <a:off x="6699500" y="1507650"/>
            <a:ext cx="19725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t>Vernier SMSR tradeoff space</a:t>
            </a:r>
            <a:endParaRPr sz="1000"/>
          </a:p>
        </p:txBody>
      </p:sp>
      <p:sp>
        <p:nvSpPr>
          <p:cNvPr id="1064" name="Google Shape;1064;p104"/>
          <p:cNvSpPr txBox="1"/>
          <p:nvPr/>
        </p:nvSpPr>
        <p:spPr>
          <a:xfrm>
            <a:off x="6443400" y="4743300"/>
            <a:ext cx="2700600" cy="400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u="sng">
                <a:solidFill>
                  <a:schemeClr val="hlink"/>
                </a:solidFill>
                <a:hlinkClick r:id="rId6"/>
              </a:rPr>
              <a:t>Design notebook here</a:t>
            </a:r>
            <a:endParaRPr/>
          </a:p>
        </p:txBody>
      </p:sp>
      <p:cxnSp>
        <p:nvCxnSpPr>
          <p:cNvPr id="1065" name="Google Shape;1065;p104"/>
          <p:cNvCxnSpPr/>
          <p:nvPr/>
        </p:nvCxnSpPr>
        <p:spPr>
          <a:xfrm rot="10800000">
            <a:off x="6305800" y="3686125"/>
            <a:ext cx="393900" cy="0"/>
          </a:xfrm>
          <a:prstGeom prst="straightConnector1">
            <a:avLst/>
          </a:prstGeom>
          <a:noFill/>
          <a:ln cap="flat" cmpd="sng" w="9525">
            <a:solidFill>
              <a:schemeClr val="dk2"/>
            </a:solidFill>
            <a:prstDash val="solid"/>
            <a:round/>
            <a:headEnd len="med" w="med" type="none"/>
            <a:tailEnd len="med" w="med" type="triangle"/>
          </a:ln>
        </p:spPr>
      </p:cxnSp>
      <p:sp>
        <p:nvSpPr>
          <p:cNvPr id="1066" name="Google Shape;1066;p104"/>
          <p:cNvSpPr txBox="1"/>
          <p:nvPr/>
        </p:nvSpPr>
        <p:spPr>
          <a:xfrm>
            <a:off x="6700700" y="3516775"/>
            <a:ext cx="21225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t>Longitudinal SMSR tradeoff space</a:t>
            </a:r>
            <a:endParaRPr sz="1000"/>
          </a:p>
        </p:txBody>
      </p:sp>
      <p:cxnSp>
        <p:nvCxnSpPr>
          <p:cNvPr id="1067" name="Google Shape;1067;p104"/>
          <p:cNvCxnSpPr/>
          <p:nvPr/>
        </p:nvCxnSpPr>
        <p:spPr>
          <a:xfrm rot="10800000">
            <a:off x="3523437" y="1599750"/>
            <a:ext cx="239100" cy="0"/>
          </a:xfrm>
          <a:prstGeom prst="straightConnector1">
            <a:avLst/>
          </a:prstGeom>
          <a:noFill/>
          <a:ln cap="flat" cmpd="sng" w="9525">
            <a:solidFill>
              <a:srgbClr val="38761D"/>
            </a:solidFill>
            <a:prstDash val="solid"/>
            <a:round/>
            <a:headEnd len="med" w="med" type="none"/>
            <a:tailEnd len="med" w="med" type="triangle"/>
          </a:ln>
        </p:spPr>
      </p:cxnSp>
      <p:sp>
        <p:nvSpPr>
          <p:cNvPr id="1068" name="Google Shape;1068;p104"/>
          <p:cNvSpPr txBox="1"/>
          <p:nvPr/>
        </p:nvSpPr>
        <p:spPr>
          <a:xfrm>
            <a:off x="3711943" y="1435994"/>
            <a:ext cx="12750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rgbClr val="38761D"/>
                </a:solidFill>
              </a:rPr>
              <a:t>Loss &gt; 0.6dB</a:t>
            </a:r>
            <a:endParaRPr sz="800">
              <a:solidFill>
                <a:srgbClr val="38761D"/>
              </a:solidFill>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2" name="Shape 1072"/>
        <p:cNvGrpSpPr/>
        <p:nvPr/>
      </p:nvGrpSpPr>
      <p:grpSpPr>
        <a:xfrm>
          <a:off x="0" y="0"/>
          <a:ext cx="0" cy="0"/>
          <a:chOff x="0" y="0"/>
          <a:chExt cx="0" cy="0"/>
        </a:xfrm>
      </p:grpSpPr>
      <p:pic>
        <p:nvPicPr>
          <p:cNvPr id="1073" name="Google Shape;1073;p105"/>
          <p:cNvPicPr preferRelativeResize="0"/>
          <p:nvPr/>
        </p:nvPicPr>
        <p:blipFill>
          <a:blip r:embed="rId3">
            <a:alphaModFix/>
          </a:blip>
          <a:stretch>
            <a:fillRect/>
          </a:stretch>
        </p:blipFill>
        <p:spPr>
          <a:xfrm>
            <a:off x="5115974" y="2775775"/>
            <a:ext cx="3190676" cy="2011149"/>
          </a:xfrm>
          <a:prstGeom prst="rect">
            <a:avLst/>
          </a:prstGeom>
          <a:noFill/>
          <a:ln>
            <a:noFill/>
          </a:ln>
        </p:spPr>
      </p:pic>
      <p:pic>
        <p:nvPicPr>
          <p:cNvPr id="1074" name="Google Shape;1074;p105"/>
          <p:cNvPicPr preferRelativeResize="0"/>
          <p:nvPr/>
        </p:nvPicPr>
        <p:blipFill>
          <a:blip r:embed="rId4">
            <a:alphaModFix/>
          </a:blip>
          <a:stretch>
            <a:fillRect/>
          </a:stretch>
        </p:blipFill>
        <p:spPr>
          <a:xfrm>
            <a:off x="4803693" y="569024"/>
            <a:ext cx="3378323" cy="2129400"/>
          </a:xfrm>
          <a:prstGeom prst="rect">
            <a:avLst/>
          </a:prstGeom>
          <a:noFill/>
          <a:ln>
            <a:noFill/>
          </a:ln>
        </p:spPr>
      </p:pic>
      <p:sp>
        <p:nvSpPr>
          <p:cNvPr id="1075" name="Google Shape;1075;p105"/>
          <p:cNvSpPr txBox="1"/>
          <p:nvPr>
            <p:ph type="title"/>
          </p:nvPr>
        </p:nvSpPr>
        <p:spPr>
          <a:xfrm>
            <a:off x="774075" y="0"/>
            <a:ext cx="7030500" cy="444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rPr>
              <a:t>Pure SiN Vernier Mirror Laser Loss, </a:t>
            </a:r>
            <a:r>
              <a:rPr lang="en" sz="1400">
                <a:solidFill>
                  <a:schemeClr val="dk1"/>
                </a:solidFill>
              </a:rPr>
              <a:t>L</a:t>
            </a:r>
            <a:r>
              <a:rPr baseline="-25000" lang="en" sz="1400">
                <a:solidFill>
                  <a:schemeClr val="dk1"/>
                </a:solidFill>
              </a:rPr>
              <a:t>SiN</a:t>
            </a:r>
            <a:r>
              <a:rPr lang="en" sz="1400">
                <a:solidFill>
                  <a:schemeClr val="dk1"/>
                </a:solidFill>
              </a:rPr>
              <a:t> = 4mm</a:t>
            </a:r>
            <a:r>
              <a:rPr lang="en">
                <a:solidFill>
                  <a:schemeClr val="dk1"/>
                </a:solidFill>
              </a:rPr>
              <a:t>. Design 2</a:t>
            </a:r>
            <a:endParaRPr/>
          </a:p>
        </p:txBody>
      </p:sp>
      <p:sp>
        <p:nvSpPr>
          <p:cNvPr id="1076" name="Google Shape;1076;p105"/>
          <p:cNvSpPr txBox="1"/>
          <p:nvPr>
            <p:ph idx="1" type="body"/>
          </p:nvPr>
        </p:nvSpPr>
        <p:spPr>
          <a:xfrm>
            <a:off x="573600" y="569025"/>
            <a:ext cx="3998400" cy="189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data created assuming</a:t>
            </a:r>
            <a:endParaRPr/>
          </a:p>
          <a:p>
            <a:pPr indent="0" lvl="0" marL="0" rtl="0" algn="l">
              <a:spcBef>
                <a:spcPts val="0"/>
              </a:spcBef>
              <a:spcAft>
                <a:spcPts val="0"/>
              </a:spcAft>
              <a:buNone/>
            </a:pPr>
            <a:r>
              <a:rPr lang="en"/>
              <a:t>L</a:t>
            </a:r>
            <a:r>
              <a:rPr baseline="-25000" lang="en"/>
              <a:t>SiN</a:t>
            </a:r>
            <a:r>
              <a:rPr lang="en"/>
              <a:t> = 4mm, n</a:t>
            </a:r>
            <a:r>
              <a:rPr baseline="-25000" lang="en"/>
              <a:t>g</a:t>
            </a:r>
            <a:r>
              <a:rPr lang="en"/>
              <a:t>=1.98 </a:t>
            </a:r>
            <a:endParaRPr/>
          </a:p>
          <a:p>
            <a:pPr indent="0" lvl="0" marL="0" rtl="0" algn="l">
              <a:spcBef>
                <a:spcPts val="0"/>
              </a:spcBef>
              <a:spcAft>
                <a:spcPts val="0"/>
              </a:spcAft>
              <a:buNone/>
            </a:pPr>
            <a:r>
              <a:rPr lang="en"/>
              <a:t>R</a:t>
            </a:r>
            <a:r>
              <a:rPr baseline="-25000" lang="en"/>
              <a:t>1</a:t>
            </a:r>
            <a:r>
              <a:rPr lang="en"/>
              <a:t> = 60um, R</a:t>
            </a:r>
            <a:r>
              <a:rPr baseline="-25000" lang="en"/>
              <a:t>2</a:t>
            </a:r>
            <a:r>
              <a:rPr lang="en"/>
              <a:t>=1.05*R</a:t>
            </a:r>
            <a:r>
              <a:rPr baseline="-25000" lang="en"/>
              <a:t>1</a:t>
            </a:r>
            <a:r>
              <a:rPr lang="en"/>
              <a:t> = 63um</a:t>
            </a:r>
            <a:endParaRPr/>
          </a:p>
          <a:p>
            <a:pPr indent="0" lvl="0" marL="0" rtl="0" algn="l">
              <a:spcBef>
                <a:spcPts val="0"/>
              </a:spcBef>
              <a:spcAft>
                <a:spcPts val="0"/>
              </a:spcAft>
              <a:buNone/>
            </a:pPr>
            <a:r>
              <a:rPr lang="en"/>
              <a:t>𝜅</a:t>
            </a:r>
            <a:r>
              <a:rPr baseline="30000" lang="en"/>
              <a:t>2</a:t>
            </a:r>
            <a:r>
              <a:rPr lang="en"/>
              <a:t> = 0.09</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Transmission through Vernier rings: -0.558 dB</a:t>
            </a:r>
            <a:endParaRPr/>
          </a:p>
          <a:p>
            <a:pPr indent="0" lvl="0" marL="0" rtl="0" algn="l">
              <a:spcBef>
                <a:spcPts val="0"/>
              </a:spcBef>
              <a:spcAft>
                <a:spcPts val="0"/>
              </a:spcAft>
              <a:buNone/>
            </a:pPr>
            <a:r>
              <a:rPr lang="en"/>
              <a:t>Ring Q ~ 18.39k, FSR = 2.30nm, Finesse = 32.3</a:t>
            </a:r>
            <a:endParaRPr/>
          </a:p>
          <a:p>
            <a:pPr indent="0" lvl="0" marL="0" rtl="0" algn="l">
              <a:spcBef>
                <a:spcPts val="0"/>
              </a:spcBef>
              <a:spcAft>
                <a:spcPts val="0"/>
              </a:spcAft>
              <a:buNone/>
            </a:pPr>
            <a:r>
              <a:rPr lang="en"/>
              <a:t>Vernier SMSR (dB) = 10.2</a:t>
            </a:r>
            <a:endParaRPr/>
          </a:p>
          <a:p>
            <a:pPr indent="0" lvl="0" marL="0" rtl="0" algn="l">
              <a:spcBef>
                <a:spcPts val="0"/>
              </a:spcBef>
              <a:spcAft>
                <a:spcPts val="0"/>
              </a:spcAft>
              <a:buNone/>
            </a:pPr>
            <a:r>
              <a:rPr lang="en"/>
              <a:t>Longitudinal SMSR (dB) = 10.5</a:t>
            </a:r>
            <a:endParaRPr/>
          </a:p>
        </p:txBody>
      </p:sp>
      <p:sp>
        <p:nvSpPr>
          <p:cNvPr id="1077" name="Google Shape;1077;p105"/>
          <p:cNvSpPr txBox="1"/>
          <p:nvPr/>
        </p:nvSpPr>
        <p:spPr>
          <a:xfrm>
            <a:off x="6443400" y="4743300"/>
            <a:ext cx="2700600" cy="400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u="sng">
                <a:solidFill>
                  <a:schemeClr val="hlink"/>
                </a:solidFill>
                <a:hlinkClick r:id="rId5"/>
              </a:rPr>
              <a:t>Design notebook here</a:t>
            </a:r>
            <a:endParaRPr/>
          </a:p>
        </p:txBody>
      </p:sp>
      <p:sp>
        <p:nvSpPr>
          <p:cNvPr id="1078" name="Google Shape;1078;p105"/>
          <p:cNvSpPr/>
          <p:nvPr/>
        </p:nvSpPr>
        <p:spPr>
          <a:xfrm>
            <a:off x="6650125" y="772075"/>
            <a:ext cx="103200" cy="1767600"/>
          </a:xfrm>
          <a:prstGeom prst="rect">
            <a:avLst/>
          </a:prstGeom>
          <a:noFill/>
          <a:ln cap="flat" cmpd="sng" w="9525">
            <a:solidFill>
              <a:srgbClr val="FF33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105"/>
          <p:cNvSpPr/>
          <p:nvPr/>
        </p:nvSpPr>
        <p:spPr>
          <a:xfrm>
            <a:off x="5096674" y="2775775"/>
            <a:ext cx="3210000" cy="2008800"/>
          </a:xfrm>
          <a:prstGeom prst="rect">
            <a:avLst/>
          </a:prstGeom>
          <a:noFill/>
          <a:ln cap="flat" cmpd="sng" w="9525">
            <a:solidFill>
              <a:srgbClr val="FF33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80" name="Google Shape;1080;p105"/>
          <p:cNvCxnSpPr>
            <a:stCxn id="1078" idx="2"/>
            <a:endCxn id="1079" idx="0"/>
          </p:cNvCxnSpPr>
          <p:nvPr/>
        </p:nvCxnSpPr>
        <p:spPr>
          <a:xfrm>
            <a:off x="6701725" y="2539675"/>
            <a:ext cx="0" cy="236100"/>
          </a:xfrm>
          <a:prstGeom prst="straightConnector1">
            <a:avLst/>
          </a:prstGeom>
          <a:noFill/>
          <a:ln cap="flat" cmpd="sng" w="9525">
            <a:solidFill>
              <a:srgbClr val="FF3300"/>
            </a:solidFill>
            <a:prstDash val="solid"/>
            <a:round/>
            <a:headEnd len="med" w="med" type="none"/>
            <a:tailEnd len="med" w="med" type="triangle"/>
          </a:ln>
        </p:spPr>
      </p:cxnSp>
      <p:pic>
        <p:nvPicPr>
          <p:cNvPr id="1081" name="Google Shape;1081;p105"/>
          <p:cNvPicPr preferRelativeResize="0"/>
          <p:nvPr/>
        </p:nvPicPr>
        <p:blipFill>
          <a:blip r:embed="rId6">
            <a:alphaModFix/>
          </a:blip>
          <a:stretch>
            <a:fillRect/>
          </a:stretch>
        </p:blipFill>
        <p:spPr>
          <a:xfrm>
            <a:off x="626975" y="2571750"/>
            <a:ext cx="3773475" cy="2378475"/>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5" name="Shape 1085"/>
        <p:cNvGrpSpPr/>
        <p:nvPr/>
      </p:nvGrpSpPr>
      <p:grpSpPr>
        <a:xfrm>
          <a:off x="0" y="0"/>
          <a:ext cx="0" cy="0"/>
          <a:chOff x="0" y="0"/>
          <a:chExt cx="0" cy="0"/>
        </a:xfrm>
      </p:grpSpPr>
      <p:pic>
        <p:nvPicPr>
          <p:cNvPr id="1086" name="Google Shape;1086;p106"/>
          <p:cNvPicPr preferRelativeResize="0"/>
          <p:nvPr/>
        </p:nvPicPr>
        <p:blipFill>
          <a:blip r:embed="rId3">
            <a:alphaModFix/>
          </a:blip>
          <a:stretch>
            <a:fillRect/>
          </a:stretch>
        </p:blipFill>
        <p:spPr>
          <a:xfrm>
            <a:off x="5528700" y="2900504"/>
            <a:ext cx="2996825" cy="1888949"/>
          </a:xfrm>
          <a:prstGeom prst="rect">
            <a:avLst/>
          </a:prstGeom>
          <a:noFill/>
          <a:ln>
            <a:noFill/>
          </a:ln>
        </p:spPr>
      </p:pic>
      <p:pic>
        <p:nvPicPr>
          <p:cNvPr id="1087" name="Google Shape;1087;p106"/>
          <p:cNvPicPr preferRelativeResize="0"/>
          <p:nvPr/>
        </p:nvPicPr>
        <p:blipFill>
          <a:blip r:embed="rId4">
            <a:alphaModFix/>
          </a:blip>
          <a:stretch>
            <a:fillRect/>
          </a:stretch>
        </p:blipFill>
        <p:spPr>
          <a:xfrm>
            <a:off x="5439460" y="762825"/>
            <a:ext cx="2833677" cy="1786099"/>
          </a:xfrm>
          <a:prstGeom prst="rect">
            <a:avLst/>
          </a:prstGeom>
          <a:noFill/>
          <a:ln>
            <a:noFill/>
          </a:ln>
        </p:spPr>
      </p:pic>
      <p:sp>
        <p:nvSpPr>
          <p:cNvPr id="1088" name="Google Shape;1088;p106"/>
          <p:cNvSpPr txBox="1"/>
          <p:nvPr>
            <p:ph type="title"/>
          </p:nvPr>
        </p:nvSpPr>
        <p:spPr>
          <a:xfrm>
            <a:off x="774075" y="0"/>
            <a:ext cx="7030500" cy="444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rPr>
              <a:t>Pure SiN Vernier Mirror Laser Loss, </a:t>
            </a:r>
            <a:r>
              <a:rPr lang="en" sz="1400">
                <a:solidFill>
                  <a:schemeClr val="dk1"/>
                </a:solidFill>
              </a:rPr>
              <a:t>L</a:t>
            </a:r>
            <a:r>
              <a:rPr baseline="-25000" lang="en" sz="1400">
                <a:solidFill>
                  <a:schemeClr val="dk1"/>
                </a:solidFill>
              </a:rPr>
              <a:t>SiN</a:t>
            </a:r>
            <a:r>
              <a:rPr lang="en" sz="1400">
                <a:solidFill>
                  <a:schemeClr val="dk1"/>
                </a:solidFill>
              </a:rPr>
              <a:t> = 5mm</a:t>
            </a:r>
            <a:r>
              <a:rPr lang="en">
                <a:solidFill>
                  <a:schemeClr val="dk1"/>
                </a:solidFill>
              </a:rPr>
              <a:t>. Design 2</a:t>
            </a:r>
            <a:endParaRPr/>
          </a:p>
        </p:txBody>
      </p:sp>
      <p:sp>
        <p:nvSpPr>
          <p:cNvPr id="1089" name="Google Shape;1089;p106"/>
          <p:cNvSpPr txBox="1"/>
          <p:nvPr>
            <p:ph idx="1" type="body"/>
          </p:nvPr>
        </p:nvSpPr>
        <p:spPr>
          <a:xfrm>
            <a:off x="587500" y="569025"/>
            <a:ext cx="3984600" cy="189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data created assuming</a:t>
            </a:r>
            <a:endParaRPr/>
          </a:p>
          <a:p>
            <a:pPr indent="0" lvl="0" marL="0" rtl="0" algn="l">
              <a:spcBef>
                <a:spcPts val="0"/>
              </a:spcBef>
              <a:spcAft>
                <a:spcPts val="0"/>
              </a:spcAft>
              <a:buNone/>
            </a:pPr>
            <a:r>
              <a:rPr lang="en"/>
              <a:t>L</a:t>
            </a:r>
            <a:r>
              <a:rPr baseline="-25000" lang="en"/>
              <a:t>SiN</a:t>
            </a:r>
            <a:r>
              <a:rPr lang="en"/>
              <a:t> = 5mm, n</a:t>
            </a:r>
            <a:r>
              <a:rPr baseline="-25000" lang="en"/>
              <a:t>g</a:t>
            </a:r>
            <a:r>
              <a:rPr lang="en"/>
              <a:t>=1.98 </a:t>
            </a:r>
            <a:endParaRPr/>
          </a:p>
          <a:p>
            <a:pPr indent="0" lvl="0" marL="0" rtl="0" algn="l">
              <a:spcBef>
                <a:spcPts val="0"/>
              </a:spcBef>
              <a:spcAft>
                <a:spcPts val="0"/>
              </a:spcAft>
              <a:buNone/>
            </a:pPr>
            <a:r>
              <a:rPr lang="en"/>
              <a:t>R</a:t>
            </a:r>
            <a:r>
              <a:rPr baseline="-25000" lang="en"/>
              <a:t>1</a:t>
            </a:r>
            <a:r>
              <a:rPr lang="en"/>
              <a:t> = 60um, R</a:t>
            </a:r>
            <a:r>
              <a:rPr baseline="-25000" lang="en"/>
              <a:t>2</a:t>
            </a:r>
            <a:r>
              <a:rPr lang="en"/>
              <a:t>=1.05*R</a:t>
            </a:r>
            <a:r>
              <a:rPr baseline="-25000" lang="en"/>
              <a:t>1</a:t>
            </a:r>
            <a:r>
              <a:rPr lang="en"/>
              <a:t> = 63um</a:t>
            </a:r>
            <a:endParaRPr/>
          </a:p>
          <a:p>
            <a:pPr indent="0" lvl="0" marL="0" rtl="0" algn="l">
              <a:spcBef>
                <a:spcPts val="0"/>
              </a:spcBef>
              <a:spcAft>
                <a:spcPts val="0"/>
              </a:spcAft>
              <a:buNone/>
            </a:pPr>
            <a:r>
              <a:rPr lang="en"/>
              <a:t>𝜅</a:t>
            </a:r>
            <a:r>
              <a:rPr baseline="30000" lang="en"/>
              <a:t>2</a:t>
            </a:r>
            <a:r>
              <a:rPr lang="en"/>
              <a:t> = 0.084</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Transmission through Vernier rings: -0.596 dB</a:t>
            </a:r>
            <a:endParaRPr/>
          </a:p>
          <a:p>
            <a:pPr indent="0" lvl="0" marL="0" rtl="0" algn="l">
              <a:spcBef>
                <a:spcPts val="0"/>
              </a:spcBef>
              <a:spcAft>
                <a:spcPts val="0"/>
              </a:spcAft>
              <a:buNone/>
            </a:pPr>
            <a:r>
              <a:rPr lang="en"/>
              <a:t>Ring Q ~ 19.7k, FSR = 2.30nm, Finesse = 34.6</a:t>
            </a:r>
            <a:endParaRPr/>
          </a:p>
          <a:p>
            <a:pPr indent="0" lvl="0" marL="0" rtl="0" algn="l">
              <a:spcBef>
                <a:spcPts val="0"/>
              </a:spcBef>
              <a:spcAft>
                <a:spcPts val="0"/>
              </a:spcAft>
              <a:buClr>
                <a:schemeClr val="dk1"/>
              </a:buClr>
              <a:buSzPts val="1100"/>
              <a:buFont typeface="Arial"/>
              <a:buNone/>
            </a:pPr>
            <a:r>
              <a:rPr lang="en">
                <a:solidFill>
                  <a:schemeClr val="dk1"/>
                </a:solidFill>
              </a:rPr>
              <a:t>Vernier SMSR (dB) = 10.7</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Longitudinal SMSR (dB) = 9.58</a:t>
            </a:r>
            <a:endParaRPr/>
          </a:p>
        </p:txBody>
      </p:sp>
      <p:sp>
        <p:nvSpPr>
          <p:cNvPr id="1090" name="Google Shape;1090;p106"/>
          <p:cNvSpPr txBox="1"/>
          <p:nvPr/>
        </p:nvSpPr>
        <p:spPr>
          <a:xfrm>
            <a:off x="6443400" y="4743300"/>
            <a:ext cx="2700600" cy="400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u="sng">
                <a:solidFill>
                  <a:schemeClr val="hlink"/>
                </a:solidFill>
                <a:hlinkClick r:id="rId5"/>
              </a:rPr>
              <a:t>Design notebook here</a:t>
            </a:r>
            <a:endParaRPr/>
          </a:p>
        </p:txBody>
      </p:sp>
      <p:sp>
        <p:nvSpPr>
          <p:cNvPr id="1091" name="Google Shape;1091;p106"/>
          <p:cNvSpPr/>
          <p:nvPr/>
        </p:nvSpPr>
        <p:spPr>
          <a:xfrm>
            <a:off x="6974503" y="772075"/>
            <a:ext cx="103200" cy="1767600"/>
          </a:xfrm>
          <a:prstGeom prst="rect">
            <a:avLst/>
          </a:prstGeom>
          <a:noFill/>
          <a:ln cap="flat" cmpd="sng" w="9525">
            <a:solidFill>
              <a:srgbClr val="FF33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106"/>
          <p:cNvSpPr/>
          <p:nvPr/>
        </p:nvSpPr>
        <p:spPr>
          <a:xfrm>
            <a:off x="5528699" y="2899379"/>
            <a:ext cx="2996700" cy="1891200"/>
          </a:xfrm>
          <a:prstGeom prst="rect">
            <a:avLst/>
          </a:prstGeom>
          <a:noFill/>
          <a:ln cap="flat" cmpd="sng" w="9525">
            <a:solidFill>
              <a:srgbClr val="FF33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93" name="Google Shape;1093;p106"/>
          <p:cNvCxnSpPr>
            <a:stCxn id="1091" idx="2"/>
            <a:endCxn id="1092" idx="0"/>
          </p:cNvCxnSpPr>
          <p:nvPr/>
        </p:nvCxnSpPr>
        <p:spPr>
          <a:xfrm>
            <a:off x="7026103" y="2539675"/>
            <a:ext cx="900" cy="359700"/>
          </a:xfrm>
          <a:prstGeom prst="straightConnector1">
            <a:avLst/>
          </a:prstGeom>
          <a:noFill/>
          <a:ln cap="flat" cmpd="sng" w="9525">
            <a:solidFill>
              <a:srgbClr val="FF3300"/>
            </a:solidFill>
            <a:prstDash val="solid"/>
            <a:round/>
            <a:headEnd len="med" w="med" type="none"/>
            <a:tailEnd len="med" w="med" type="triangle"/>
          </a:ln>
        </p:spPr>
      </p:cxnSp>
      <p:pic>
        <p:nvPicPr>
          <p:cNvPr id="1094" name="Google Shape;1094;p106"/>
          <p:cNvPicPr preferRelativeResize="0"/>
          <p:nvPr/>
        </p:nvPicPr>
        <p:blipFill>
          <a:blip r:embed="rId6">
            <a:alphaModFix/>
          </a:blip>
          <a:stretch>
            <a:fillRect/>
          </a:stretch>
        </p:blipFill>
        <p:spPr>
          <a:xfrm>
            <a:off x="649050" y="2539675"/>
            <a:ext cx="3773475" cy="2378475"/>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8" name="Shape 1098"/>
        <p:cNvGrpSpPr/>
        <p:nvPr/>
      </p:nvGrpSpPr>
      <p:grpSpPr>
        <a:xfrm>
          <a:off x="0" y="0"/>
          <a:ext cx="0" cy="0"/>
          <a:chOff x="0" y="0"/>
          <a:chExt cx="0" cy="0"/>
        </a:xfrm>
      </p:grpSpPr>
      <p:pic>
        <p:nvPicPr>
          <p:cNvPr id="1099" name="Google Shape;1099;p107"/>
          <p:cNvPicPr preferRelativeResize="0"/>
          <p:nvPr/>
        </p:nvPicPr>
        <p:blipFill>
          <a:blip r:embed="rId3">
            <a:alphaModFix/>
          </a:blip>
          <a:stretch>
            <a:fillRect/>
          </a:stretch>
        </p:blipFill>
        <p:spPr>
          <a:xfrm>
            <a:off x="5346416" y="725913"/>
            <a:ext cx="2877575" cy="1813774"/>
          </a:xfrm>
          <a:prstGeom prst="rect">
            <a:avLst/>
          </a:prstGeom>
          <a:noFill/>
          <a:ln>
            <a:noFill/>
          </a:ln>
        </p:spPr>
      </p:pic>
      <p:sp>
        <p:nvSpPr>
          <p:cNvPr id="1100" name="Google Shape;1100;p107"/>
          <p:cNvSpPr txBox="1"/>
          <p:nvPr>
            <p:ph type="title"/>
          </p:nvPr>
        </p:nvSpPr>
        <p:spPr>
          <a:xfrm>
            <a:off x="774075" y="0"/>
            <a:ext cx="7030500" cy="444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rPr>
              <a:t>Pure SiN Vernier Mirror Laser Loss, </a:t>
            </a:r>
            <a:r>
              <a:rPr lang="en" sz="1400">
                <a:solidFill>
                  <a:schemeClr val="dk1"/>
                </a:solidFill>
              </a:rPr>
              <a:t>L</a:t>
            </a:r>
            <a:r>
              <a:rPr baseline="-25000" lang="en" sz="1400">
                <a:solidFill>
                  <a:schemeClr val="dk1"/>
                </a:solidFill>
              </a:rPr>
              <a:t>SiN</a:t>
            </a:r>
            <a:r>
              <a:rPr lang="en" sz="1400">
                <a:solidFill>
                  <a:schemeClr val="dk1"/>
                </a:solidFill>
              </a:rPr>
              <a:t> = 6mm</a:t>
            </a:r>
            <a:r>
              <a:rPr lang="en">
                <a:solidFill>
                  <a:schemeClr val="dk1"/>
                </a:solidFill>
              </a:rPr>
              <a:t>. Design 2</a:t>
            </a:r>
            <a:endParaRPr/>
          </a:p>
        </p:txBody>
      </p:sp>
      <p:sp>
        <p:nvSpPr>
          <p:cNvPr id="1101" name="Google Shape;1101;p107"/>
          <p:cNvSpPr txBox="1"/>
          <p:nvPr>
            <p:ph idx="1" type="body"/>
          </p:nvPr>
        </p:nvSpPr>
        <p:spPr>
          <a:xfrm>
            <a:off x="600650" y="569025"/>
            <a:ext cx="3895200" cy="189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data created assuming</a:t>
            </a:r>
            <a:endParaRPr/>
          </a:p>
          <a:p>
            <a:pPr indent="0" lvl="0" marL="0" rtl="0" algn="l">
              <a:spcBef>
                <a:spcPts val="0"/>
              </a:spcBef>
              <a:spcAft>
                <a:spcPts val="0"/>
              </a:spcAft>
              <a:buNone/>
            </a:pPr>
            <a:r>
              <a:rPr lang="en"/>
              <a:t>L</a:t>
            </a:r>
            <a:r>
              <a:rPr baseline="-25000" lang="en"/>
              <a:t>SiN</a:t>
            </a:r>
            <a:r>
              <a:rPr lang="en"/>
              <a:t> = 6mm, n</a:t>
            </a:r>
            <a:r>
              <a:rPr baseline="-25000" lang="en"/>
              <a:t>g</a:t>
            </a:r>
            <a:r>
              <a:rPr lang="en"/>
              <a:t>=1.98 </a:t>
            </a:r>
            <a:endParaRPr/>
          </a:p>
          <a:p>
            <a:pPr indent="0" lvl="0" marL="0" rtl="0" algn="l">
              <a:spcBef>
                <a:spcPts val="0"/>
              </a:spcBef>
              <a:spcAft>
                <a:spcPts val="0"/>
              </a:spcAft>
              <a:buNone/>
            </a:pPr>
            <a:r>
              <a:rPr lang="en"/>
              <a:t>R</a:t>
            </a:r>
            <a:r>
              <a:rPr baseline="-25000" lang="en"/>
              <a:t>1</a:t>
            </a:r>
            <a:r>
              <a:rPr lang="en"/>
              <a:t> = 60um, R</a:t>
            </a:r>
            <a:r>
              <a:rPr baseline="-25000" lang="en"/>
              <a:t>2</a:t>
            </a:r>
            <a:r>
              <a:rPr lang="en"/>
              <a:t>=1.05*R</a:t>
            </a:r>
            <a:r>
              <a:rPr baseline="-25000" lang="en"/>
              <a:t>1</a:t>
            </a:r>
            <a:r>
              <a:rPr lang="en"/>
              <a:t> = 63um</a:t>
            </a:r>
            <a:endParaRPr/>
          </a:p>
          <a:p>
            <a:pPr indent="0" lvl="0" marL="0" rtl="0" algn="l">
              <a:spcBef>
                <a:spcPts val="0"/>
              </a:spcBef>
              <a:spcAft>
                <a:spcPts val="0"/>
              </a:spcAft>
              <a:buNone/>
            </a:pPr>
            <a:r>
              <a:rPr lang="en"/>
              <a:t>𝜅</a:t>
            </a:r>
            <a:r>
              <a:rPr baseline="30000" lang="en"/>
              <a:t>2</a:t>
            </a:r>
            <a:r>
              <a:rPr lang="en"/>
              <a:t> = 0.084</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Transmission through Vernier rings: -0.596 dB</a:t>
            </a:r>
            <a:endParaRPr/>
          </a:p>
          <a:p>
            <a:pPr indent="0" lvl="0" marL="0" rtl="0" algn="l">
              <a:spcBef>
                <a:spcPts val="0"/>
              </a:spcBef>
              <a:spcAft>
                <a:spcPts val="0"/>
              </a:spcAft>
              <a:buNone/>
            </a:pPr>
            <a:r>
              <a:rPr lang="en"/>
              <a:t>Ring Q ~ 19.7k, FSR = 2.30nm, Finesse = 34.6</a:t>
            </a:r>
            <a:endParaRPr/>
          </a:p>
          <a:p>
            <a:pPr indent="0" lvl="0" marL="0" rtl="0" algn="l">
              <a:spcBef>
                <a:spcPts val="0"/>
              </a:spcBef>
              <a:spcAft>
                <a:spcPts val="0"/>
              </a:spcAft>
              <a:buClr>
                <a:schemeClr val="dk1"/>
              </a:buClr>
              <a:buSzPts val="1100"/>
              <a:buFont typeface="Arial"/>
              <a:buNone/>
            </a:pPr>
            <a:r>
              <a:rPr lang="en">
                <a:solidFill>
                  <a:schemeClr val="dk1"/>
                </a:solidFill>
              </a:rPr>
              <a:t>Vernier SMSR (dB) = 10.7</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Longitudinal SMSR (dB) = 8.45</a:t>
            </a:r>
            <a:endParaRPr/>
          </a:p>
        </p:txBody>
      </p:sp>
      <p:sp>
        <p:nvSpPr>
          <p:cNvPr id="1102" name="Google Shape;1102;p107"/>
          <p:cNvSpPr txBox="1"/>
          <p:nvPr/>
        </p:nvSpPr>
        <p:spPr>
          <a:xfrm>
            <a:off x="6443400" y="4743300"/>
            <a:ext cx="2700600" cy="400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u="sng">
                <a:solidFill>
                  <a:schemeClr val="hlink"/>
                </a:solidFill>
                <a:hlinkClick r:id="rId4"/>
              </a:rPr>
              <a:t>Design notebook here</a:t>
            </a:r>
            <a:endParaRPr/>
          </a:p>
        </p:txBody>
      </p:sp>
      <p:sp>
        <p:nvSpPr>
          <p:cNvPr id="1103" name="Google Shape;1103;p107"/>
          <p:cNvSpPr/>
          <p:nvPr/>
        </p:nvSpPr>
        <p:spPr>
          <a:xfrm>
            <a:off x="6903897" y="772075"/>
            <a:ext cx="103200" cy="1767600"/>
          </a:xfrm>
          <a:prstGeom prst="rect">
            <a:avLst/>
          </a:prstGeom>
          <a:noFill/>
          <a:ln cap="flat" cmpd="sng" w="9525">
            <a:solidFill>
              <a:srgbClr val="FF33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107"/>
          <p:cNvSpPr/>
          <p:nvPr/>
        </p:nvSpPr>
        <p:spPr>
          <a:xfrm>
            <a:off x="5466768" y="2870258"/>
            <a:ext cx="2979600" cy="1860000"/>
          </a:xfrm>
          <a:prstGeom prst="rect">
            <a:avLst/>
          </a:prstGeom>
          <a:noFill/>
          <a:ln cap="flat" cmpd="sng" w="9525">
            <a:solidFill>
              <a:srgbClr val="FF33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05" name="Google Shape;1105;p107"/>
          <p:cNvCxnSpPr>
            <a:stCxn id="1103" idx="2"/>
            <a:endCxn id="1104" idx="0"/>
          </p:cNvCxnSpPr>
          <p:nvPr/>
        </p:nvCxnSpPr>
        <p:spPr>
          <a:xfrm>
            <a:off x="6955497" y="2539675"/>
            <a:ext cx="1200" cy="330600"/>
          </a:xfrm>
          <a:prstGeom prst="straightConnector1">
            <a:avLst/>
          </a:prstGeom>
          <a:noFill/>
          <a:ln cap="flat" cmpd="sng" w="9525">
            <a:solidFill>
              <a:srgbClr val="FF3300"/>
            </a:solidFill>
            <a:prstDash val="solid"/>
            <a:round/>
            <a:headEnd len="med" w="med" type="none"/>
            <a:tailEnd len="med" w="med" type="triangle"/>
          </a:ln>
        </p:spPr>
      </p:cxnSp>
      <p:pic>
        <p:nvPicPr>
          <p:cNvPr id="1106" name="Google Shape;1106;p107"/>
          <p:cNvPicPr preferRelativeResize="0"/>
          <p:nvPr/>
        </p:nvPicPr>
        <p:blipFill>
          <a:blip r:embed="rId5">
            <a:alphaModFix/>
          </a:blip>
          <a:stretch>
            <a:fillRect/>
          </a:stretch>
        </p:blipFill>
        <p:spPr>
          <a:xfrm>
            <a:off x="600650" y="2571750"/>
            <a:ext cx="3773475" cy="2378475"/>
          </a:xfrm>
          <a:prstGeom prst="rect">
            <a:avLst/>
          </a:prstGeom>
          <a:noFill/>
          <a:ln>
            <a:noFill/>
          </a:ln>
        </p:spPr>
      </p:pic>
      <p:pic>
        <p:nvPicPr>
          <p:cNvPr id="1107" name="Google Shape;1107;p107"/>
          <p:cNvPicPr preferRelativeResize="0"/>
          <p:nvPr/>
        </p:nvPicPr>
        <p:blipFill>
          <a:blip r:embed="rId6">
            <a:alphaModFix/>
          </a:blip>
          <a:stretch>
            <a:fillRect/>
          </a:stretch>
        </p:blipFill>
        <p:spPr>
          <a:xfrm>
            <a:off x="5466768" y="2876682"/>
            <a:ext cx="2940949" cy="1853725"/>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1" name="Shape 1111"/>
        <p:cNvGrpSpPr/>
        <p:nvPr/>
      </p:nvGrpSpPr>
      <p:grpSpPr>
        <a:xfrm>
          <a:off x="0" y="0"/>
          <a:ext cx="0" cy="0"/>
          <a:chOff x="0" y="0"/>
          <a:chExt cx="0" cy="0"/>
        </a:xfrm>
      </p:grpSpPr>
      <p:sp>
        <p:nvSpPr>
          <p:cNvPr id="1112" name="Google Shape;1112;p108"/>
          <p:cNvSpPr txBox="1"/>
          <p:nvPr>
            <p:ph type="title"/>
          </p:nvPr>
        </p:nvSpPr>
        <p:spPr>
          <a:xfrm>
            <a:off x="774075" y="0"/>
            <a:ext cx="7030500" cy="444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Ring Coupling Tradeoff Space. Design 3</a:t>
            </a:r>
            <a:endParaRPr/>
          </a:p>
        </p:txBody>
      </p:sp>
      <p:sp>
        <p:nvSpPr>
          <p:cNvPr id="1113" name="Google Shape;1113;p108"/>
          <p:cNvSpPr txBox="1"/>
          <p:nvPr>
            <p:ph idx="1" type="body"/>
          </p:nvPr>
        </p:nvSpPr>
        <p:spPr>
          <a:xfrm>
            <a:off x="774075" y="569025"/>
            <a:ext cx="8271900" cy="396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Motivation: </a:t>
            </a:r>
            <a:r>
              <a:rPr lang="en" u="sng">
                <a:solidFill>
                  <a:schemeClr val="hlink"/>
                </a:solidFill>
                <a:hlinkClick action="ppaction://hlinksldjump" r:id="rId3"/>
              </a:rPr>
              <a:t>At low ambient temperatures, gain spectrum is much broader resulting in higher required FSR spec</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Goal: Redesign SiN ring with the following specs + tradeoffs:</a:t>
            </a:r>
            <a:endParaRPr/>
          </a:p>
          <a:p>
            <a:pPr indent="0" lvl="0" marL="0" rtl="0" algn="l">
              <a:spcBef>
                <a:spcPts val="0"/>
              </a:spcBef>
              <a:spcAft>
                <a:spcPts val="0"/>
              </a:spcAft>
              <a:buNone/>
            </a:pPr>
            <a:r>
              <a:rPr lang="en"/>
              <a:t>~60um radius (see design 2, lowers heater temperature)</a:t>
            </a:r>
            <a:endParaRPr/>
          </a:p>
          <a:p>
            <a:pPr indent="0" lvl="0" marL="0" rtl="0" algn="l">
              <a:spcBef>
                <a:spcPts val="0"/>
              </a:spcBef>
              <a:spcAft>
                <a:spcPts val="0"/>
              </a:spcAft>
              <a:buNone/>
            </a:pPr>
            <a:r>
              <a:rPr lang="en"/>
              <a:t>Double Vernier FSR (target 80-90nm)</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Modest increase in insertion loss</a:t>
            </a:r>
            <a:endParaRPr/>
          </a:p>
          <a:p>
            <a:pPr indent="0" lvl="0" marL="0" rtl="0" algn="l">
              <a:spcBef>
                <a:spcPts val="0"/>
              </a:spcBef>
              <a:spcAft>
                <a:spcPts val="0"/>
              </a:spcAft>
              <a:buNone/>
            </a:pPr>
            <a:r>
              <a:rPr lang="en"/>
              <a:t>Modest decrease in Vernier SMSR</a:t>
            </a:r>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7" name="Shape 1117"/>
        <p:cNvGrpSpPr/>
        <p:nvPr/>
      </p:nvGrpSpPr>
      <p:grpSpPr>
        <a:xfrm>
          <a:off x="0" y="0"/>
          <a:ext cx="0" cy="0"/>
          <a:chOff x="0" y="0"/>
          <a:chExt cx="0" cy="0"/>
        </a:xfrm>
      </p:grpSpPr>
      <p:pic>
        <p:nvPicPr>
          <p:cNvPr id="1118" name="Google Shape;1118;p109"/>
          <p:cNvPicPr preferRelativeResize="0"/>
          <p:nvPr/>
        </p:nvPicPr>
        <p:blipFill>
          <a:blip r:embed="rId3">
            <a:alphaModFix/>
          </a:blip>
          <a:stretch>
            <a:fillRect/>
          </a:stretch>
        </p:blipFill>
        <p:spPr>
          <a:xfrm>
            <a:off x="635625" y="679225"/>
            <a:ext cx="5507123" cy="3689349"/>
          </a:xfrm>
          <a:prstGeom prst="rect">
            <a:avLst/>
          </a:prstGeom>
          <a:noFill/>
          <a:ln>
            <a:noFill/>
          </a:ln>
        </p:spPr>
      </p:pic>
      <p:sp>
        <p:nvSpPr>
          <p:cNvPr id="1119" name="Google Shape;1119;p109"/>
          <p:cNvSpPr txBox="1"/>
          <p:nvPr>
            <p:ph type="title"/>
          </p:nvPr>
        </p:nvSpPr>
        <p:spPr>
          <a:xfrm>
            <a:off x="774075" y="0"/>
            <a:ext cx="7030500" cy="444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Ring Coupling Tradeoff Space. Design 3</a:t>
            </a:r>
            <a:endParaRPr/>
          </a:p>
        </p:txBody>
      </p:sp>
      <p:sp>
        <p:nvSpPr>
          <p:cNvPr id="1120" name="Google Shape;1120;p109"/>
          <p:cNvSpPr txBox="1"/>
          <p:nvPr>
            <p:ph idx="1" type="body"/>
          </p:nvPr>
        </p:nvSpPr>
        <p:spPr>
          <a:xfrm>
            <a:off x="6411075" y="569025"/>
            <a:ext cx="2634900" cy="396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Allowed coupling strengths in range </a:t>
            </a:r>
            <a:endParaRPr/>
          </a:p>
          <a:p>
            <a:pPr indent="0" lvl="0" marL="0" rtl="0" algn="l">
              <a:spcBef>
                <a:spcPts val="0"/>
              </a:spcBef>
              <a:spcAft>
                <a:spcPts val="0"/>
              </a:spcAft>
              <a:buNone/>
            </a:pPr>
            <a:r>
              <a:rPr lang="en">
                <a:solidFill>
                  <a:schemeClr val="dk1"/>
                </a:solidFill>
              </a:rPr>
              <a:t>𝜅</a:t>
            </a:r>
            <a:r>
              <a:rPr baseline="30000" lang="en">
                <a:solidFill>
                  <a:schemeClr val="dk1"/>
                </a:solidFill>
              </a:rPr>
              <a:t>2</a:t>
            </a:r>
            <a:r>
              <a:rPr lang="en">
                <a:solidFill>
                  <a:schemeClr val="dk1"/>
                </a:solidFill>
              </a:rPr>
              <a:t> = [0.062,0.065] @ L</a:t>
            </a:r>
            <a:r>
              <a:rPr baseline="-25000" lang="en">
                <a:solidFill>
                  <a:schemeClr val="dk1"/>
                </a:solidFill>
              </a:rPr>
              <a:t>SiN</a:t>
            </a:r>
            <a:r>
              <a:rPr lang="en">
                <a:solidFill>
                  <a:schemeClr val="dk1"/>
                </a:solidFill>
              </a:rPr>
              <a:t>=6</a:t>
            </a:r>
            <a:r>
              <a:rPr lang="en">
                <a:solidFill>
                  <a:schemeClr val="dk1"/>
                </a:solidFill>
              </a:rPr>
              <a:t>mm</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Assume </a:t>
            </a:r>
            <a:r>
              <a:rPr lang="en">
                <a:solidFill>
                  <a:schemeClr val="dk1"/>
                </a:solidFill>
              </a:rPr>
              <a:t>68.8 dB/m</a:t>
            </a:r>
            <a:r>
              <a:rPr lang="en">
                <a:solidFill>
                  <a:srgbClr val="FF3300"/>
                </a:solidFill>
              </a:rPr>
              <a:t> </a:t>
            </a:r>
            <a:r>
              <a:rPr lang="en"/>
              <a:t>nitride loss</a:t>
            </a:r>
            <a:endParaRPr/>
          </a:p>
          <a:p>
            <a:pPr indent="0" lvl="0" marL="0" rtl="0" algn="l">
              <a:spcBef>
                <a:spcPts val="0"/>
              </a:spcBef>
              <a:spcAft>
                <a:spcPts val="0"/>
              </a:spcAft>
              <a:buNone/>
            </a:pPr>
            <a:r>
              <a:rPr lang="en" u="sng">
                <a:solidFill>
                  <a:schemeClr val="hlink"/>
                </a:solidFill>
                <a:hlinkClick r:id="rId4"/>
              </a:rPr>
              <a:t>Values comes from Dione</a:t>
            </a:r>
            <a:r>
              <a:rPr lang="en"/>
              <a:t> max_curv </a:t>
            </a:r>
            <a:r>
              <a:rPr lang="en" u="sng">
                <a:solidFill>
                  <a:schemeClr val="hlink"/>
                </a:solidFill>
                <a:hlinkClick r:id="rId5"/>
              </a:rPr>
              <a:t>0.03 corner bend loss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Targeting 7dB Vernier and 10dB longitudinal SMSR </a:t>
            </a:r>
            <a:endParaRPr/>
          </a:p>
        </p:txBody>
      </p:sp>
      <p:cxnSp>
        <p:nvCxnSpPr>
          <p:cNvPr id="1121" name="Google Shape;1121;p109"/>
          <p:cNvCxnSpPr/>
          <p:nvPr/>
        </p:nvCxnSpPr>
        <p:spPr>
          <a:xfrm rot="10800000">
            <a:off x="6305600" y="1677000"/>
            <a:ext cx="393900" cy="0"/>
          </a:xfrm>
          <a:prstGeom prst="straightConnector1">
            <a:avLst/>
          </a:prstGeom>
          <a:noFill/>
          <a:ln cap="flat" cmpd="sng" w="9525">
            <a:solidFill>
              <a:schemeClr val="dk2"/>
            </a:solidFill>
            <a:prstDash val="solid"/>
            <a:round/>
            <a:headEnd len="med" w="med" type="none"/>
            <a:tailEnd len="med" w="med" type="triangle"/>
          </a:ln>
        </p:spPr>
      </p:cxnSp>
      <p:sp>
        <p:nvSpPr>
          <p:cNvPr id="1122" name="Google Shape;1122;p109"/>
          <p:cNvSpPr txBox="1"/>
          <p:nvPr/>
        </p:nvSpPr>
        <p:spPr>
          <a:xfrm>
            <a:off x="6699500" y="1507650"/>
            <a:ext cx="19725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t>Vernier SMSR tradeoff space</a:t>
            </a:r>
            <a:endParaRPr sz="1000"/>
          </a:p>
        </p:txBody>
      </p:sp>
      <p:sp>
        <p:nvSpPr>
          <p:cNvPr id="1123" name="Google Shape;1123;p109"/>
          <p:cNvSpPr txBox="1"/>
          <p:nvPr/>
        </p:nvSpPr>
        <p:spPr>
          <a:xfrm>
            <a:off x="6443400" y="4743300"/>
            <a:ext cx="2700600" cy="400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u="sng">
                <a:solidFill>
                  <a:schemeClr val="hlink"/>
                </a:solidFill>
                <a:hlinkClick r:id="rId6"/>
              </a:rPr>
              <a:t>Design notebook here</a:t>
            </a:r>
            <a:endParaRPr/>
          </a:p>
        </p:txBody>
      </p:sp>
      <p:cxnSp>
        <p:nvCxnSpPr>
          <p:cNvPr id="1124" name="Google Shape;1124;p109"/>
          <p:cNvCxnSpPr/>
          <p:nvPr/>
        </p:nvCxnSpPr>
        <p:spPr>
          <a:xfrm rot="10800000">
            <a:off x="6305800" y="3686125"/>
            <a:ext cx="393900" cy="0"/>
          </a:xfrm>
          <a:prstGeom prst="straightConnector1">
            <a:avLst/>
          </a:prstGeom>
          <a:noFill/>
          <a:ln cap="flat" cmpd="sng" w="9525">
            <a:solidFill>
              <a:schemeClr val="dk2"/>
            </a:solidFill>
            <a:prstDash val="solid"/>
            <a:round/>
            <a:headEnd len="med" w="med" type="none"/>
            <a:tailEnd len="med" w="med" type="triangle"/>
          </a:ln>
        </p:spPr>
      </p:cxnSp>
      <p:sp>
        <p:nvSpPr>
          <p:cNvPr id="1125" name="Google Shape;1125;p109"/>
          <p:cNvSpPr txBox="1"/>
          <p:nvPr/>
        </p:nvSpPr>
        <p:spPr>
          <a:xfrm>
            <a:off x="6700700" y="3516775"/>
            <a:ext cx="21225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t>Longitudinal SMSR tradeoff space</a:t>
            </a:r>
            <a:endParaRPr sz="1000"/>
          </a:p>
        </p:txBody>
      </p:sp>
      <p:cxnSp>
        <p:nvCxnSpPr>
          <p:cNvPr id="1126" name="Google Shape;1126;p109"/>
          <p:cNvCxnSpPr/>
          <p:nvPr/>
        </p:nvCxnSpPr>
        <p:spPr>
          <a:xfrm rot="10800000">
            <a:off x="3304037" y="1608525"/>
            <a:ext cx="239100" cy="0"/>
          </a:xfrm>
          <a:prstGeom prst="straightConnector1">
            <a:avLst/>
          </a:prstGeom>
          <a:noFill/>
          <a:ln cap="flat" cmpd="sng" w="9525">
            <a:solidFill>
              <a:srgbClr val="38761D"/>
            </a:solidFill>
            <a:prstDash val="solid"/>
            <a:round/>
            <a:headEnd len="med" w="med" type="none"/>
            <a:tailEnd len="med" w="med" type="triangle"/>
          </a:ln>
        </p:spPr>
      </p:cxnSp>
      <p:sp>
        <p:nvSpPr>
          <p:cNvPr id="1127" name="Google Shape;1127;p109"/>
          <p:cNvSpPr txBox="1"/>
          <p:nvPr/>
        </p:nvSpPr>
        <p:spPr>
          <a:xfrm>
            <a:off x="3492543" y="1454619"/>
            <a:ext cx="12750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rgbClr val="38761D"/>
                </a:solidFill>
              </a:rPr>
              <a:t>Loss &gt; 0.8dB</a:t>
            </a:r>
            <a:endParaRPr sz="800">
              <a:solidFill>
                <a:srgbClr val="38761D"/>
              </a:solidFill>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1" name="Shape 1131"/>
        <p:cNvGrpSpPr/>
        <p:nvPr/>
      </p:nvGrpSpPr>
      <p:grpSpPr>
        <a:xfrm>
          <a:off x="0" y="0"/>
          <a:ext cx="0" cy="0"/>
          <a:chOff x="0" y="0"/>
          <a:chExt cx="0" cy="0"/>
        </a:xfrm>
      </p:grpSpPr>
      <p:pic>
        <p:nvPicPr>
          <p:cNvPr id="1132" name="Google Shape;1132;p110"/>
          <p:cNvPicPr preferRelativeResize="0"/>
          <p:nvPr/>
        </p:nvPicPr>
        <p:blipFill>
          <a:blip r:embed="rId3">
            <a:alphaModFix/>
          </a:blip>
          <a:stretch>
            <a:fillRect/>
          </a:stretch>
        </p:blipFill>
        <p:spPr>
          <a:xfrm>
            <a:off x="5466775" y="2867750"/>
            <a:ext cx="2977024" cy="1876451"/>
          </a:xfrm>
          <a:prstGeom prst="rect">
            <a:avLst/>
          </a:prstGeom>
          <a:noFill/>
          <a:ln>
            <a:noFill/>
          </a:ln>
        </p:spPr>
      </p:pic>
      <p:pic>
        <p:nvPicPr>
          <p:cNvPr id="1133" name="Google Shape;1133;p110"/>
          <p:cNvPicPr preferRelativeResize="0"/>
          <p:nvPr/>
        </p:nvPicPr>
        <p:blipFill>
          <a:blip r:embed="rId4">
            <a:alphaModFix/>
          </a:blip>
          <a:stretch>
            <a:fillRect/>
          </a:stretch>
        </p:blipFill>
        <p:spPr>
          <a:xfrm>
            <a:off x="5126086" y="578539"/>
            <a:ext cx="3247327" cy="2046849"/>
          </a:xfrm>
          <a:prstGeom prst="rect">
            <a:avLst/>
          </a:prstGeom>
          <a:noFill/>
          <a:ln>
            <a:noFill/>
          </a:ln>
        </p:spPr>
      </p:pic>
      <p:sp>
        <p:nvSpPr>
          <p:cNvPr id="1134" name="Google Shape;1134;p110"/>
          <p:cNvSpPr txBox="1"/>
          <p:nvPr>
            <p:ph type="title"/>
          </p:nvPr>
        </p:nvSpPr>
        <p:spPr>
          <a:xfrm>
            <a:off x="774075" y="0"/>
            <a:ext cx="7030500" cy="444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rPr>
              <a:t>Pure SiN Vernier Mirror Laser Loss, </a:t>
            </a:r>
            <a:r>
              <a:rPr lang="en" sz="1400">
                <a:solidFill>
                  <a:schemeClr val="dk1"/>
                </a:solidFill>
              </a:rPr>
              <a:t>L</a:t>
            </a:r>
            <a:r>
              <a:rPr baseline="-25000" lang="en" sz="1400">
                <a:solidFill>
                  <a:schemeClr val="dk1"/>
                </a:solidFill>
              </a:rPr>
              <a:t>SiN</a:t>
            </a:r>
            <a:r>
              <a:rPr lang="en" sz="1400">
                <a:solidFill>
                  <a:schemeClr val="dk1"/>
                </a:solidFill>
              </a:rPr>
              <a:t> = 6mm</a:t>
            </a:r>
            <a:r>
              <a:rPr lang="en">
                <a:solidFill>
                  <a:schemeClr val="dk1"/>
                </a:solidFill>
              </a:rPr>
              <a:t>. Design 3</a:t>
            </a:r>
            <a:endParaRPr/>
          </a:p>
        </p:txBody>
      </p:sp>
      <p:sp>
        <p:nvSpPr>
          <p:cNvPr id="1135" name="Google Shape;1135;p110"/>
          <p:cNvSpPr txBox="1"/>
          <p:nvPr>
            <p:ph idx="1" type="body"/>
          </p:nvPr>
        </p:nvSpPr>
        <p:spPr>
          <a:xfrm>
            <a:off x="600650" y="569025"/>
            <a:ext cx="3895200" cy="189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data created assuming</a:t>
            </a:r>
            <a:endParaRPr/>
          </a:p>
          <a:p>
            <a:pPr indent="0" lvl="0" marL="0" rtl="0" algn="l">
              <a:spcBef>
                <a:spcPts val="0"/>
              </a:spcBef>
              <a:spcAft>
                <a:spcPts val="0"/>
              </a:spcAft>
              <a:buNone/>
            </a:pPr>
            <a:r>
              <a:rPr lang="en"/>
              <a:t>L</a:t>
            </a:r>
            <a:r>
              <a:rPr baseline="-25000" lang="en"/>
              <a:t>SiN</a:t>
            </a:r>
            <a:r>
              <a:rPr lang="en"/>
              <a:t> = 6mm, n</a:t>
            </a:r>
            <a:r>
              <a:rPr baseline="-25000" lang="en"/>
              <a:t>g</a:t>
            </a:r>
            <a:r>
              <a:rPr lang="en"/>
              <a:t>=1.98 </a:t>
            </a:r>
            <a:endParaRPr/>
          </a:p>
          <a:p>
            <a:pPr indent="0" lvl="0" marL="0" rtl="0" algn="l">
              <a:spcBef>
                <a:spcPts val="0"/>
              </a:spcBef>
              <a:spcAft>
                <a:spcPts val="0"/>
              </a:spcAft>
              <a:buNone/>
            </a:pPr>
            <a:r>
              <a:rPr lang="en"/>
              <a:t>R</a:t>
            </a:r>
            <a:r>
              <a:rPr baseline="-25000" lang="en"/>
              <a:t>1</a:t>
            </a:r>
            <a:r>
              <a:rPr lang="en"/>
              <a:t> = 60um, R</a:t>
            </a:r>
            <a:r>
              <a:rPr baseline="-25000" lang="en"/>
              <a:t>2</a:t>
            </a:r>
            <a:r>
              <a:rPr lang="en"/>
              <a:t>=1.025*R</a:t>
            </a:r>
            <a:r>
              <a:rPr baseline="-25000" lang="en"/>
              <a:t>1</a:t>
            </a:r>
            <a:r>
              <a:rPr lang="en"/>
              <a:t> = 61.5um</a:t>
            </a:r>
            <a:endParaRPr/>
          </a:p>
          <a:p>
            <a:pPr indent="0" lvl="0" marL="0" rtl="0" algn="l">
              <a:spcBef>
                <a:spcPts val="0"/>
              </a:spcBef>
              <a:spcAft>
                <a:spcPts val="0"/>
              </a:spcAft>
              <a:buNone/>
            </a:pPr>
            <a:r>
              <a:rPr lang="en"/>
              <a:t>𝜅</a:t>
            </a:r>
            <a:r>
              <a:rPr baseline="30000" lang="en"/>
              <a:t>2</a:t>
            </a:r>
            <a:r>
              <a:rPr lang="en"/>
              <a:t> = 0.063</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Transmission through Vernier rings: -0.790 dB</a:t>
            </a:r>
            <a:endParaRPr/>
          </a:p>
          <a:p>
            <a:pPr indent="0" lvl="0" marL="0" rtl="0" algn="l">
              <a:spcBef>
                <a:spcPts val="0"/>
              </a:spcBef>
              <a:spcAft>
                <a:spcPts val="0"/>
              </a:spcAft>
              <a:buNone/>
            </a:pPr>
            <a:r>
              <a:rPr lang="en"/>
              <a:t>Ring Q ~ 26.3k, FSR = 2.30nm, Finesse = 46.2</a:t>
            </a:r>
            <a:endParaRPr/>
          </a:p>
          <a:p>
            <a:pPr indent="0" lvl="0" marL="0" rtl="0" algn="l">
              <a:spcBef>
                <a:spcPts val="0"/>
              </a:spcBef>
              <a:spcAft>
                <a:spcPts val="0"/>
              </a:spcAft>
              <a:buClr>
                <a:schemeClr val="dk1"/>
              </a:buClr>
              <a:buSzPts val="1100"/>
              <a:buFont typeface="Arial"/>
              <a:buNone/>
            </a:pPr>
            <a:r>
              <a:rPr lang="en">
                <a:solidFill>
                  <a:schemeClr val="dk1"/>
                </a:solidFill>
              </a:rPr>
              <a:t>Vernier SMSR (dB) = 7.83</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Longitudinal SMSR (dB) = 10.1</a:t>
            </a:r>
            <a:endParaRPr/>
          </a:p>
        </p:txBody>
      </p:sp>
      <p:sp>
        <p:nvSpPr>
          <p:cNvPr id="1136" name="Google Shape;1136;p110"/>
          <p:cNvSpPr txBox="1"/>
          <p:nvPr/>
        </p:nvSpPr>
        <p:spPr>
          <a:xfrm>
            <a:off x="6443400" y="4743300"/>
            <a:ext cx="2700600" cy="400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u="sng">
                <a:solidFill>
                  <a:schemeClr val="hlink"/>
                </a:solidFill>
                <a:hlinkClick r:id="rId5"/>
              </a:rPr>
              <a:t>Design notebook here</a:t>
            </a:r>
            <a:endParaRPr/>
          </a:p>
        </p:txBody>
      </p:sp>
      <p:sp>
        <p:nvSpPr>
          <p:cNvPr id="1137" name="Google Shape;1137;p110"/>
          <p:cNvSpPr/>
          <p:nvPr/>
        </p:nvSpPr>
        <p:spPr>
          <a:xfrm>
            <a:off x="6903900" y="772075"/>
            <a:ext cx="103200" cy="1599600"/>
          </a:xfrm>
          <a:prstGeom prst="rect">
            <a:avLst/>
          </a:prstGeom>
          <a:noFill/>
          <a:ln cap="flat" cmpd="sng" w="9525">
            <a:solidFill>
              <a:srgbClr val="FF33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110"/>
          <p:cNvSpPr/>
          <p:nvPr/>
        </p:nvSpPr>
        <p:spPr>
          <a:xfrm>
            <a:off x="5466768" y="2870258"/>
            <a:ext cx="2979600" cy="1860000"/>
          </a:xfrm>
          <a:prstGeom prst="rect">
            <a:avLst/>
          </a:prstGeom>
          <a:noFill/>
          <a:ln cap="flat" cmpd="sng" w="9525">
            <a:solidFill>
              <a:srgbClr val="FF33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39" name="Google Shape;1139;p110"/>
          <p:cNvCxnSpPr>
            <a:stCxn id="1137" idx="2"/>
            <a:endCxn id="1138" idx="0"/>
          </p:cNvCxnSpPr>
          <p:nvPr/>
        </p:nvCxnSpPr>
        <p:spPr>
          <a:xfrm>
            <a:off x="6955500" y="2371675"/>
            <a:ext cx="1200" cy="498600"/>
          </a:xfrm>
          <a:prstGeom prst="straightConnector1">
            <a:avLst/>
          </a:prstGeom>
          <a:noFill/>
          <a:ln cap="flat" cmpd="sng" w="9525">
            <a:solidFill>
              <a:srgbClr val="FF3300"/>
            </a:solidFill>
            <a:prstDash val="solid"/>
            <a:round/>
            <a:headEnd len="med" w="med" type="none"/>
            <a:tailEnd len="med" w="med" type="triangle"/>
          </a:ln>
        </p:spPr>
      </p:cxnSp>
      <p:pic>
        <p:nvPicPr>
          <p:cNvPr id="1140" name="Google Shape;1140;p110"/>
          <p:cNvPicPr preferRelativeResize="0"/>
          <p:nvPr/>
        </p:nvPicPr>
        <p:blipFill>
          <a:blip r:embed="rId6">
            <a:alphaModFix/>
          </a:blip>
          <a:stretch>
            <a:fillRect/>
          </a:stretch>
        </p:blipFill>
        <p:spPr>
          <a:xfrm>
            <a:off x="774075" y="2693525"/>
            <a:ext cx="3405074" cy="214627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30"/>
          <p:cNvSpPr txBox="1"/>
          <p:nvPr>
            <p:ph type="title"/>
          </p:nvPr>
        </p:nvSpPr>
        <p:spPr>
          <a:xfrm>
            <a:off x="774075" y="0"/>
            <a:ext cx="7030500" cy="444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Gain vs Pout</a:t>
            </a:r>
            <a:endParaRPr/>
          </a:p>
        </p:txBody>
      </p:sp>
      <p:pic>
        <p:nvPicPr>
          <p:cNvPr id="191" name="Google Shape;191;p30"/>
          <p:cNvPicPr preferRelativeResize="0"/>
          <p:nvPr/>
        </p:nvPicPr>
        <p:blipFill>
          <a:blip r:embed="rId3">
            <a:alphaModFix/>
          </a:blip>
          <a:stretch>
            <a:fillRect/>
          </a:stretch>
        </p:blipFill>
        <p:spPr>
          <a:xfrm>
            <a:off x="1772653" y="963925"/>
            <a:ext cx="5033349" cy="3172599"/>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4" name="Shape 1144"/>
        <p:cNvGrpSpPr/>
        <p:nvPr/>
      </p:nvGrpSpPr>
      <p:grpSpPr>
        <a:xfrm>
          <a:off x="0" y="0"/>
          <a:ext cx="0" cy="0"/>
          <a:chOff x="0" y="0"/>
          <a:chExt cx="0" cy="0"/>
        </a:xfrm>
      </p:grpSpPr>
      <p:pic>
        <p:nvPicPr>
          <p:cNvPr id="1145" name="Google Shape;1145;p111"/>
          <p:cNvPicPr preferRelativeResize="0"/>
          <p:nvPr/>
        </p:nvPicPr>
        <p:blipFill>
          <a:blip r:embed="rId3">
            <a:alphaModFix/>
          </a:blip>
          <a:stretch>
            <a:fillRect/>
          </a:stretch>
        </p:blipFill>
        <p:spPr>
          <a:xfrm>
            <a:off x="4280226" y="2813095"/>
            <a:ext cx="1843325" cy="1790925"/>
          </a:xfrm>
          <a:prstGeom prst="rect">
            <a:avLst/>
          </a:prstGeom>
          <a:noFill/>
          <a:ln>
            <a:noFill/>
          </a:ln>
        </p:spPr>
      </p:pic>
      <p:sp>
        <p:nvSpPr>
          <p:cNvPr id="1146" name="Google Shape;1146;p111"/>
          <p:cNvSpPr txBox="1"/>
          <p:nvPr>
            <p:ph type="title"/>
          </p:nvPr>
        </p:nvSpPr>
        <p:spPr>
          <a:xfrm>
            <a:off x="774075" y="0"/>
            <a:ext cx="7030500" cy="444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FDTD Sims of SiN Ring FSR</a:t>
            </a:r>
            <a:endParaRPr/>
          </a:p>
        </p:txBody>
      </p:sp>
      <p:sp>
        <p:nvSpPr>
          <p:cNvPr id="1147" name="Google Shape;1147;p111"/>
          <p:cNvSpPr txBox="1"/>
          <p:nvPr>
            <p:ph idx="1" type="body"/>
          </p:nvPr>
        </p:nvSpPr>
        <p:spPr>
          <a:xfrm>
            <a:off x="697875" y="569025"/>
            <a:ext cx="3798000" cy="396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Take SiN ring from Ayan / github</a:t>
            </a:r>
            <a:endParaRPr/>
          </a:p>
          <a:p>
            <a:pPr indent="0" lvl="0" marL="0" rtl="0" algn="l">
              <a:spcBef>
                <a:spcPts val="0"/>
              </a:spcBef>
              <a:spcAft>
                <a:spcPts val="0"/>
              </a:spcAft>
              <a:buNone/>
            </a:pPr>
            <a:r>
              <a:rPr lang="en"/>
              <a:t>Add 800nm wide SiN ridge waveguides to route from FDTD ports to ring</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Ring parameters:</a:t>
            </a:r>
            <a:br>
              <a:rPr lang="en"/>
            </a:br>
            <a:r>
              <a:rPr lang="en"/>
              <a:t>nit_race_track_ring__length_3p1__w1_0p8__w2_0p8__gap_0p6__radius_33p33__curvature_grad_0p002__st_wg_wd_0p8__st_wg_length_0p001__bus_taper_length_20p0</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Using SiN material Philips, 300nm thick</a:t>
            </a:r>
            <a:endParaRPr/>
          </a:p>
          <a:p>
            <a:pPr indent="0" lvl="0" marL="0" rtl="0" algn="l">
              <a:spcBef>
                <a:spcPts val="0"/>
              </a:spcBef>
              <a:spcAft>
                <a:spcPts val="0"/>
              </a:spcAft>
              <a:buNone/>
            </a:pPr>
            <a:r>
              <a:rPr lang="en"/>
              <a:t>Z min bc symmetry</a:t>
            </a:r>
            <a:endParaRPr/>
          </a:p>
          <a:p>
            <a:pPr indent="0" lvl="0" marL="0" rtl="0" algn="l">
              <a:spcBef>
                <a:spcPts val="0"/>
              </a:spcBef>
              <a:spcAft>
                <a:spcPts val="0"/>
              </a:spcAft>
              <a:buNone/>
            </a:pPr>
            <a:r>
              <a:rPr lang="en"/>
              <a:t>Mesh 3 (46nm mesh size)</a:t>
            </a:r>
            <a:endParaRPr/>
          </a:p>
          <a:p>
            <a:pPr indent="0" lvl="0" marL="0" rtl="0" algn="l">
              <a:spcBef>
                <a:spcPts val="0"/>
              </a:spcBef>
              <a:spcAft>
                <a:spcPts val="0"/>
              </a:spcAft>
              <a:buNone/>
            </a:pPr>
            <a:r>
              <a:rPr lang="en"/>
              <a:t>FDTD sim size (X,Y,Z)=(98,102,18)um</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Sim sized to avoid field clipping to 1E-15</a:t>
            </a:r>
            <a:endParaRPr/>
          </a:p>
          <a:p>
            <a:pPr indent="0" lvl="0" marL="0" rtl="0" algn="l">
              <a:spcBef>
                <a:spcPts val="0"/>
              </a:spcBef>
              <a:spcAft>
                <a:spcPts val="0"/>
              </a:spcAft>
              <a:buNone/>
            </a:pPr>
            <a:r>
              <a:t/>
            </a:r>
            <a:endParaRPr/>
          </a:p>
        </p:txBody>
      </p:sp>
      <p:pic>
        <p:nvPicPr>
          <p:cNvPr id="1148" name="Google Shape;1148;p111"/>
          <p:cNvPicPr preferRelativeResize="0"/>
          <p:nvPr/>
        </p:nvPicPr>
        <p:blipFill>
          <a:blip r:embed="rId4">
            <a:alphaModFix/>
          </a:blip>
          <a:stretch>
            <a:fillRect/>
          </a:stretch>
        </p:blipFill>
        <p:spPr>
          <a:xfrm>
            <a:off x="6221799" y="2715237"/>
            <a:ext cx="2801274" cy="2091525"/>
          </a:xfrm>
          <a:prstGeom prst="rect">
            <a:avLst/>
          </a:prstGeom>
          <a:noFill/>
          <a:ln>
            <a:noFill/>
          </a:ln>
        </p:spPr>
      </p:pic>
      <p:sp>
        <p:nvSpPr>
          <p:cNvPr id="1149" name="Google Shape;1149;p111"/>
          <p:cNvSpPr/>
          <p:nvPr/>
        </p:nvSpPr>
        <p:spPr>
          <a:xfrm>
            <a:off x="5662475" y="4181825"/>
            <a:ext cx="240000" cy="300000"/>
          </a:xfrm>
          <a:prstGeom prst="rect">
            <a:avLst/>
          </a:prstGeom>
          <a:noFill/>
          <a:ln cap="flat" cmpd="sng" w="19050">
            <a:solidFill>
              <a:srgbClr val="FF33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111"/>
          <p:cNvSpPr/>
          <p:nvPr/>
        </p:nvSpPr>
        <p:spPr>
          <a:xfrm>
            <a:off x="6221800" y="2715225"/>
            <a:ext cx="2801400" cy="2093700"/>
          </a:xfrm>
          <a:prstGeom prst="rect">
            <a:avLst/>
          </a:prstGeom>
          <a:noFill/>
          <a:ln cap="flat" cmpd="sng" w="19050">
            <a:solidFill>
              <a:srgbClr val="FF33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51" name="Google Shape;1151;p111"/>
          <p:cNvCxnSpPr/>
          <p:nvPr/>
        </p:nvCxnSpPr>
        <p:spPr>
          <a:xfrm flipH="1" rot="10800000">
            <a:off x="5907450" y="2721050"/>
            <a:ext cx="315300" cy="1461900"/>
          </a:xfrm>
          <a:prstGeom prst="straightConnector1">
            <a:avLst/>
          </a:prstGeom>
          <a:noFill/>
          <a:ln cap="flat" cmpd="sng" w="19050">
            <a:solidFill>
              <a:srgbClr val="FF3300"/>
            </a:solidFill>
            <a:prstDash val="solid"/>
            <a:round/>
            <a:headEnd len="med" w="med" type="none"/>
            <a:tailEnd len="med" w="med" type="none"/>
          </a:ln>
        </p:spPr>
      </p:cxnSp>
      <p:cxnSp>
        <p:nvCxnSpPr>
          <p:cNvPr id="1152" name="Google Shape;1152;p111"/>
          <p:cNvCxnSpPr/>
          <p:nvPr/>
        </p:nvCxnSpPr>
        <p:spPr>
          <a:xfrm>
            <a:off x="5902475" y="4481825"/>
            <a:ext cx="340200" cy="330300"/>
          </a:xfrm>
          <a:prstGeom prst="straightConnector1">
            <a:avLst/>
          </a:prstGeom>
          <a:noFill/>
          <a:ln cap="flat" cmpd="sng" w="19050">
            <a:solidFill>
              <a:srgbClr val="FF3300"/>
            </a:solidFill>
            <a:prstDash val="solid"/>
            <a:round/>
            <a:headEnd len="med" w="med" type="none"/>
            <a:tailEnd len="med" w="med" type="none"/>
          </a:ln>
        </p:spPr>
      </p:cxnSp>
      <p:pic>
        <p:nvPicPr>
          <p:cNvPr id="1153" name="Google Shape;1153;p111"/>
          <p:cNvPicPr preferRelativeResize="0"/>
          <p:nvPr/>
        </p:nvPicPr>
        <p:blipFill>
          <a:blip r:embed="rId5">
            <a:alphaModFix/>
          </a:blip>
          <a:stretch>
            <a:fillRect/>
          </a:stretch>
        </p:blipFill>
        <p:spPr>
          <a:xfrm>
            <a:off x="4840775" y="555225"/>
            <a:ext cx="4152549" cy="1312750"/>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7" name="Shape 1157"/>
        <p:cNvGrpSpPr/>
        <p:nvPr/>
      </p:nvGrpSpPr>
      <p:grpSpPr>
        <a:xfrm>
          <a:off x="0" y="0"/>
          <a:ext cx="0" cy="0"/>
          <a:chOff x="0" y="0"/>
          <a:chExt cx="0" cy="0"/>
        </a:xfrm>
      </p:grpSpPr>
      <p:pic>
        <p:nvPicPr>
          <p:cNvPr id="1158" name="Google Shape;1158;p112"/>
          <p:cNvPicPr preferRelativeResize="0"/>
          <p:nvPr/>
        </p:nvPicPr>
        <p:blipFill>
          <a:blip r:embed="rId3">
            <a:alphaModFix/>
          </a:blip>
          <a:stretch>
            <a:fillRect/>
          </a:stretch>
        </p:blipFill>
        <p:spPr>
          <a:xfrm>
            <a:off x="5256550" y="2856870"/>
            <a:ext cx="3002800" cy="2348200"/>
          </a:xfrm>
          <a:prstGeom prst="rect">
            <a:avLst/>
          </a:prstGeom>
          <a:noFill/>
          <a:ln>
            <a:noFill/>
          </a:ln>
        </p:spPr>
      </p:pic>
      <p:pic>
        <p:nvPicPr>
          <p:cNvPr id="1159" name="Google Shape;1159;p112"/>
          <p:cNvPicPr preferRelativeResize="0"/>
          <p:nvPr/>
        </p:nvPicPr>
        <p:blipFill>
          <a:blip r:embed="rId4">
            <a:alphaModFix/>
          </a:blip>
          <a:stretch>
            <a:fillRect/>
          </a:stretch>
        </p:blipFill>
        <p:spPr>
          <a:xfrm>
            <a:off x="4236250" y="444001"/>
            <a:ext cx="4659749" cy="2181025"/>
          </a:xfrm>
          <a:prstGeom prst="rect">
            <a:avLst/>
          </a:prstGeom>
          <a:noFill/>
          <a:ln>
            <a:noFill/>
          </a:ln>
        </p:spPr>
      </p:pic>
      <p:sp>
        <p:nvSpPr>
          <p:cNvPr id="1160" name="Google Shape;1160;p112"/>
          <p:cNvSpPr txBox="1"/>
          <p:nvPr>
            <p:ph type="title"/>
          </p:nvPr>
        </p:nvSpPr>
        <p:spPr>
          <a:xfrm>
            <a:off x="774075" y="0"/>
            <a:ext cx="7030500" cy="444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FDTD Sims of SiN Ring FSR: Results</a:t>
            </a:r>
            <a:endParaRPr/>
          </a:p>
        </p:txBody>
      </p:sp>
      <p:sp>
        <p:nvSpPr>
          <p:cNvPr id="1161" name="Google Shape;1161;p112"/>
          <p:cNvSpPr txBox="1"/>
          <p:nvPr>
            <p:ph idx="1" type="body"/>
          </p:nvPr>
        </p:nvSpPr>
        <p:spPr>
          <a:xfrm>
            <a:off x="697875" y="569025"/>
            <a:ext cx="3798000" cy="396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Dips in spectrum at:</a:t>
            </a:r>
            <a:endParaRPr/>
          </a:p>
          <a:p>
            <a:pPr indent="0" lvl="0" marL="0" rtl="0" algn="l">
              <a:spcBef>
                <a:spcPts val="0"/>
              </a:spcBef>
              <a:spcAft>
                <a:spcPts val="0"/>
              </a:spcAft>
              <a:buClr>
                <a:schemeClr val="dk1"/>
              </a:buClr>
              <a:buSzPts val="1100"/>
              <a:buFont typeface="Arial"/>
              <a:buNone/>
            </a:pPr>
            <a:r>
              <a:rPr lang="en">
                <a:solidFill>
                  <a:schemeClr val="dk1"/>
                </a:solidFill>
              </a:rPr>
              <a:t>1307.37nm</a:t>
            </a:r>
            <a:endParaRPr/>
          </a:p>
          <a:p>
            <a:pPr indent="0" lvl="0" marL="0" rtl="0" algn="l">
              <a:spcBef>
                <a:spcPts val="0"/>
              </a:spcBef>
              <a:spcAft>
                <a:spcPts val="0"/>
              </a:spcAft>
              <a:buNone/>
            </a:pPr>
            <a:r>
              <a:rPr lang="en"/>
              <a:t>1310.68nm</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FSR = 3.31nm</a:t>
            </a:r>
            <a:endParaRPr/>
          </a:p>
        </p:txBody>
      </p:sp>
      <p:sp>
        <p:nvSpPr>
          <p:cNvPr id="1162" name="Google Shape;1162;p112"/>
          <p:cNvSpPr txBox="1"/>
          <p:nvPr/>
        </p:nvSpPr>
        <p:spPr>
          <a:xfrm>
            <a:off x="5823050" y="1644631"/>
            <a:ext cx="2791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4A86E8"/>
                </a:solidFill>
              </a:rPr>
              <a:t>Drop port transmission</a:t>
            </a:r>
            <a:endParaRPr>
              <a:solidFill>
                <a:srgbClr val="4A86E8"/>
              </a:solidFill>
            </a:endParaRPr>
          </a:p>
        </p:txBody>
      </p:sp>
      <p:sp>
        <p:nvSpPr>
          <p:cNvPr id="1163" name="Google Shape;1163;p112"/>
          <p:cNvSpPr txBox="1"/>
          <p:nvPr/>
        </p:nvSpPr>
        <p:spPr>
          <a:xfrm>
            <a:off x="5684975" y="220475"/>
            <a:ext cx="2791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00FF00"/>
                </a:solidFill>
              </a:rPr>
              <a:t>Thru port transmission</a:t>
            </a:r>
            <a:endParaRPr>
              <a:solidFill>
                <a:srgbClr val="00FF00"/>
              </a:solidFill>
            </a:endParaRPr>
          </a:p>
        </p:txBody>
      </p:sp>
      <p:cxnSp>
        <p:nvCxnSpPr>
          <p:cNvPr id="1164" name="Google Shape;1164;p112"/>
          <p:cNvCxnSpPr/>
          <p:nvPr/>
        </p:nvCxnSpPr>
        <p:spPr>
          <a:xfrm rot="10800000">
            <a:off x="5885450" y="3461075"/>
            <a:ext cx="1722600" cy="0"/>
          </a:xfrm>
          <a:prstGeom prst="straightConnector1">
            <a:avLst/>
          </a:prstGeom>
          <a:noFill/>
          <a:ln cap="flat" cmpd="sng" w="9525">
            <a:solidFill>
              <a:schemeClr val="dk2"/>
            </a:solidFill>
            <a:prstDash val="solid"/>
            <a:round/>
            <a:headEnd len="med" w="med" type="triangle"/>
            <a:tailEnd len="med" w="med" type="triangle"/>
          </a:ln>
        </p:spPr>
      </p:cxnSp>
      <p:sp>
        <p:nvSpPr>
          <p:cNvPr id="1165" name="Google Shape;1165;p112"/>
          <p:cNvSpPr txBox="1"/>
          <p:nvPr/>
        </p:nvSpPr>
        <p:spPr>
          <a:xfrm>
            <a:off x="5791400" y="3564725"/>
            <a:ext cx="1910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FSR = 3.31nm</a:t>
            </a:r>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9" name="Shape 1169"/>
        <p:cNvGrpSpPr/>
        <p:nvPr/>
      </p:nvGrpSpPr>
      <p:grpSpPr>
        <a:xfrm>
          <a:off x="0" y="0"/>
          <a:ext cx="0" cy="0"/>
          <a:chOff x="0" y="0"/>
          <a:chExt cx="0" cy="0"/>
        </a:xfrm>
      </p:grpSpPr>
      <p:sp>
        <p:nvSpPr>
          <p:cNvPr id="1170" name="Google Shape;1170;p113"/>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Pure Si Vernier Mirror Laser</a:t>
            </a:r>
            <a:endParaRPr/>
          </a:p>
        </p:txBody>
      </p:sp>
      <p:sp>
        <p:nvSpPr>
          <p:cNvPr id="1171" name="Google Shape;1171;p113"/>
          <p:cNvSpPr txBox="1"/>
          <p:nvPr>
            <p:ph idx="1" type="subTitle"/>
          </p:nvPr>
        </p:nvSpPr>
        <p:spPr>
          <a:xfrm>
            <a:off x="311700" y="2834125"/>
            <a:ext cx="8520600" cy="792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5" name="Shape 1175"/>
        <p:cNvGrpSpPr/>
        <p:nvPr/>
      </p:nvGrpSpPr>
      <p:grpSpPr>
        <a:xfrm>
          <a:off x="0" y="0"/>
          <a:ext cx="0" cy="0"/>
          <a:chOff x="0" y="0"/>
          <a:chExt cx="0" cy="0"/>
        </a:xfrm>
      </p:grpSpPr>
      <p:sp>
        <p:nvSpPr>
          <p:cNvPr id="1176" name="Google Shape;1176;p114"/>
          <p:cNvSpPr txBox="1"/>
          <p:nvPr>
            <p:ph type="title"/>
          </p:nvPr>
        </p:nvSpPr>
        <p:spPr>
          <a:xfrm>
            <a:off x="774075" y="0"/>
            <a:ext cx="7030500" cy="444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Pure Si Vernier Mirror Laser</a:t>
            </a:r>
            <a:endParaRPr/>
          </a:p>
        </p:txBody>
      </p:sp>
      <p:sp>
        <p:nvSpPr>
          <p:cNvPr id="1177" name="Google Shape;1177;p114"/>
          <p:cNvSpPr txBox="1"/>
          <p:nvPr>
            <p:ph idx="1" type="body"/>
          </p:nvPr>
        </p:nvSpPr>
        <p:spPr>
          <a:xfrm>
            <a:off x="774075" y="569025"/>
            <a:ext cx="3798000" cy="317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Design composed of silicon rings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Assume Si ring design comes </a:t>
            </a:r>
            <a:r>
              <a:rPr lang="en"/>
              <a:t>from</a:t>
            </a:r>
            <a:r>
              <a:rPr lang="en"/>
              <a:t> GF single ring CRR.</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Components external to rings are nitride + silicon XPS where appropriate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L</a:t>
            </a:r>
            <a:r>
              <a:rPr baseline="-25000" lang="en"/>
              <a:t>SiN</a:t>
            </a:r>
            <a:r>
              <a:rPr lang="en"/>
              <a:t> = length of longitudinal cavity if material converted to silicon nitride and ignoring the extra “length” added by Vernier rings</a:t>
            </a:r>
            <a:endParaRPr/>
          </a:p>
        </p:txBody>
      </p:sp>
      <p:pic>
        <p:nvPicPr>
          <p:cNvPr id="1178" name="Google Shape;1178;p114"/>
          <p:cNvPicPr preferRelativeResize="0"/>
          <p:nvPr/>
        </p:nvPicPr>
        <p:blipFill>
          <a:blip r:embed="rId3">
            <a:alphaModFix/>
          </a:blip>
          <a:stretch>
            <a:fillRect/>
          </a:stretch>
        </p:blipFill>
        <p:spPr>
          <a:xfrm>
            <a:off x="4467288" y="1346613"/>
            <a:ext cx="4267126" cy="2450264"/>
          </a:xfrm>
          <a:prstGeom prst="rect">
            <a:avLst/>
          </a:prstGeom>
          <a:noFill/>
          <a:ln>
            <a:noFill/>
          </a:ln>
        </p:spPr>
      </p:pic>
      <p:sp>
        <p:nvSpPr>
          <p:cNvPr id="1179" name="Google Shape;1179;p114"/>
          <p:cNvSpPr txBox="1"/>
          <p:nvPr/>
        </p:nvSpPr>
        <p:spPr>
          <a:xfrm>
            <a:off x="4653375" y="1190825"/>
            <a:ext cx="15879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t>Tower + Openlight die</a:t>
            </a:r>
            <a:endParaRPr sz="1200"/>
          </a:p>
        </p:txBody>
      </p:sp>
      <p:sp>
        <p:nvSpPr>
          <p:cNvPr id="1180" name="Google Shape;1180;p114"/>
          <p:cNvSpPr txBox="1"/>
          <p:nvPr/>
        </p:nvSpPr>
        <p:spPr>
          <a:xfrm>
            <a:off x="6594800" y="1190825"/>
            <a:ext cx="15879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t>45CLO die</a:t>
            </a:r>
            <a:endParaRPr sz="1200"/>
          </a:p>
        </p:txBody>
      </p:sp>
      <p:cxnSp>
        <p:nvCxnSpPr>
          <p:cNvPr id="1181" name="Google Shape;1181;p114"/>
          <p:cNvCxnSpPr/>
          <p:nvPr/>
        </p:nvCxnSpPr>
        <p:spPr>
          <a:xfrm>
            <a:off x="4521475" y="1930175"/>
            <a:ext cx="3591600" cy="0"/>
          </a:xfrm>
          <a:prstGeom prst="straightConnector1">
            <a:avLst/>
          </a:prstGeom>
          <a:noFill/>
          <a:ln cap="flat" cmpd="sng" w="9525">
            <a:solidFill>
              <a:srgbClr val="FF3300"/>
            </a:solidFill>
            <a:prstDash val="solid"/>
            <a:round/>
            <a:headEnd len="med" w="med" type="stealth"/>
            <a:tailEnd len="med" w="med" type="stealth"/>
          </a:ln>
        </p:spPr>
      </p:cxnSp>
      <p:sp>
        <p:nvSpPr>
          <p:cNvPr id="1182" name="Google Shape;1182;p114"/>
          <p:cNvSpPr txBox="1"/>
          <p:nvPr/>
        </p:nvSpPr>
        <p:spPr>
          <a:xfrm>
            <a:off x="6322563" y="1591475"/>
            <a:ext cx="4074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FF3300"/>
                </a:solidFill>
              </a:rPr>
              <a:t>L</a:t>
            </a:r>
            <a:r>
              <a:rPr baseline="-25000" lang="en" sz="1000">
                <a:solidFill>
                  <a:srgbClr val="FF3300"/>
                </a:solidFill>
              </a:rPr>
              <a:t>SiN</a:t>
            </a:r>
            <a:endParaRPr sz="1000">
              <a:solidFill>
                <a:srgbClr val="FF3300"/>
              </a:solidFill>
            </a:endParaRPr>
          </a:p>
        </p:txBody>
      </p:sp>
      <p:sp>
        <p:nvSpPr>
          <p:cNvPr id="1183" name="Google Shape;1183;p114"/>
          <p:cNvSpPr txBox="1"/>
          <p:nvPr/>
        </p:nvSpPr>
        <p:spPr>
          <a:xfrm>
            <a:off x="6443400" y="4743300"/>
            <a:ext cx="2700600" cy="400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u="sng">
                <a:solidFill>
                  <a:schemeClr val="hlink"/>
                </a:solidFill>
                <a:hlinkClick r:id="rId4"/>
              </a:rPr>
              <a:t>Design notebook here</a:t>
            </a:r>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7" name="Shape 1187"/>
        <p:cNvGrpSpPr/>
        <p:nvPr/>
      </p:nvGrpSpPr>
      <p:grpSpPr>
        <a:xfrm>
          <a:off x="0" y="0"/>
          <a:ext cx="0" cy="0"/>
          <a:chOff x="0" y="0"/>
          <a:chExt cx="0" cy="0"/>
        </a:xfrm>
      </p:grpSpPr>
      <p:pic>
        <p:nvPicPr>
          <p:cNvPr id="1188" name="Google Shape;1188;p115"/>
          <p:cNvPicPr preferRelativeResize="0"/>
          <p:nvPr/>
        </p:nvPicPr>
        <p:blipFill>
          <a:blip r:embed="rId3">
            <a:alphaModFix/>
          </a:blip>
          <a:stretch>
            <a:fillRect/>
          </a:stretch>
        </p:blipFill>
        <p:spPr>
          <a:xfrm>
            <a:off x="2689575" y="2157150"/>
            <a:ext cx="2874600" cy="2057100"/>
          </a:xfrm>
          <a:prstGeom prst="rect">
            <a:avLst/>
          </a:prstGeom>
          <a:noFill/>
          <a:ln>
            <a:noFill/>
          </a:ln>
        </p:spPr>
      </p:pic>
      <p:sp>
        <p:nvSpPr>
          <p:cNvPr id="1189" name="Google Shape;1189;p115"/>
          <p:cNvSpPr txBox="1"/>
          <p:nvPr>
            <p:ph type="title"/>
          </p:nvPr>
        </p:nvSpPr>
        <p:spPr>
          <a:xfrm>
            <a:off x="774075" y="0"/>
            <a:ext cx="7030500" cy="444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Design guidelines</a:t>
            </a:r>
            <a:endParaRPr/>
          </a:p>
        </p:txBody>
      </p:sp>
      <p:sp>
        <p:nvSpPr>
          <p:cNvPr id="1190" name="Google Shape;1190;p115"/>
          <p:cNvSpPr txBox="1"/>
          <p:nvPr>
            <p:ph idx="1" type="body"/>
          </p:nvPr>
        </p:nvSpPr>
        <p:spPr>
          <a:xfrm>
            <a:off x="774075" y="569025"/>
            <a:ext cx="7560300" cy="146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 help guide ring design:</a:t>
            </a:r>
            <a:endParaRPr/>
          </a:p>
          <a:p>
            <a:pPr indent="0" lvl="0" marL="0" rtl="0" algn="l">
              <a:spcBef>
                <a:spcPts val="0"/>
              </a:spcBef>
              <a:spcAft>
                <a:spcPts val="0"/>
              </a:spcAft>
              <a:buNone/>
            </a:pPr>
            <a:r>
              <a:rPr lang="en"/>
              <a:t>Assume FSR</a:t>
            </a:r>
            <a:r>
              <a:rPr baseline="-25000" lang="en"/>
              <a:t>longitudinal</a:t>
            </a:r>
            <a:r>
              <a:rPr lang="en"/>
              <a:t>=50pm. To get 3dB suppression:</a:t>
            </a:r>
            <a:endParaRPr/>
          </a:p>
          <a:p>
            <a:pPr indent="0" lvl="0" marL="0" rtl="0" algn="l">
              <a:spcBef>
                <a:spcPts val="0"/>
              </a:spcBef>
              <a:spcAft>
                <a:spcPts val="0"/>
              </a:spcAft>
              <a:buNone/>
            </a:pPr>
            <a:r>
              <a:rPr lang="en"/>
              <a:t>FWHM</a:t>
            </a:r>
            <a:r>
              <a:rPr baseline="-25000" lang="en"/>
              <a:t>single ring</a:t>
            </a:r>
            <a:r>
              <a:rPr lang="en"/>
              <a:t>&gt; 155pm -&gt; Q</a:t>
            </a:r>
            <a:r>
              <a:rPr baseline="-25000" lang="en"/>
              <a:t>loaded</a:t>
            </a:r>
            <a:r>
              <a:rPr lang="en"/>
              <a:t>&gt;8410</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 made a testbench </a:t>
            </a:r>
            <a:r>
              <a:rPr lang="en"/>
              <a:t>substituting</a:t>
            </a:r>
            <a:r>
              <a:rPr lang="en"/>
              <a:t> the rings for ideal loss components and swept the loss on both rings to get laser output power vs single ring loss. Assumes 1.5dB edge coupler</a:t>
            </a:r>
            <a:endParaRPr/>
          </a:p>
        </p:txBody>
      </p:sp>
      <p:sp>
        <p:nvSpPr>
          <p:cNvPr id="1191" name="Google Shape;1191;p115"/>
          <p:cNvSpPr txBox="1"/>
          <p:nvPr/>
        </p:nvSpPr>
        <p:spPr>
          <a:xfrm>
            <a:off x="3116916" y="4255256"/>
            <a:ext cx="20199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t>Single ring loss (dB)</a:t>
            </a:r>
            <a:endParaRPr baseline="-25000" sz="1200"/>
          </a:p>
        </p:txBody>
      </p:sp>
      <p:sp>
        <p:nvSpPr>
          <p:cNvPr id="1192" name="Google Shape;1192;p115"/>
          <p:cNvSpPr txBox="1"/>
          <p:nvPr/>
        </p:nvSpPr>
        <p:spPr>
          <a:xfrm rot="-5400000">
            <a:off x="1494966" y="3001056"/>
            <a:ext cx="20199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t>Laser Output Power (mW)</a:t>
            </a:r>
            <a:endParaRPr baseline="-25000" sz="1200"/>
          </a:p>
        </p:txBody>
      </p:sp>
      <p:cxnSp>
        <p:nvCxnSpPr>
          <p:cNvPr id="1193" name="Google Shape;1193;p115"/>
          <p:cNvCxnSpPr/>
          <p:nvPr/>
        </p:nvCxnSpPr>
        <p:spPr>
          <a:xfrm>
            <a:off x="3012375" y="2882183"/>
            <a:ext cx="903600" cy="0"/>
          </a:xfrm>
          <a:prstGeom prst="straightConnector1">
            <a:avLst/>
          </a:prstGeom>
          <a:noFill/>
          <a:ln cap="flat" cmpd="sng" w="19050">
            <a:solidFill>
              <a:srgbClr val="4A86E8"/>
            </a:solidFill>
            <a:prstDash val="solid"/>
            <a:round/>
            <a:headEnd len="med" w="med" type="none"/>
            <a:tailEnd len="med" w="med" type="none"/>
          </a:ln>
        </p:spPr>
      </p:cxnSp>
      <p:cxnSp>
        <p:nvCxnSpPr>
          <p:cNvPr id="1194" name="Google Shape;1194;p115"/>
          <p:cNvCxnSpPr/>
          <p:nvPr/>
        </p:nvCxnSpPr>
        <p:spPr>
          <a:xfrm>
            <a:off x="3914100" y="2899975"/>
            <a:ext cx="0" cy="1047900"/>
          </a:xfrm>
          <a:prstGeom prst="straightConnector1">
            <a:avLst/>
          </a:prstGeom>
          <a:noFill/>
          <a:ln cap="flat" cmpd="sng" w="19050">
            <a:solidFill>
              <a:srgbClr val="4A86E8"/>
            </a:solidFill>
            <a:prstDash val="solid"/>
            <a:round/>
            <a:headEnd len="med" w="med" type="none"/>
            <a:tailEnd len="med" w="med" type="none"/>
          </a:ln>
        </p:spPr>
      </p:cxnSp>
      <p:cxnSp>
        <p:nvCxnSpPr>
          <p:cNvPr id="1195" name="Google Shape;1195;p115"/>
          <p:cNvCxnSpPr/>
          <p:nvPr/>
        </p:nvCxnSpPr>
        <p:spPr>
          <a:xfrm flipH="1">
            <a:off x="3936575" y="2544775"/>
            <a:ext cx="537000" cy="309900"/>
          </a:xfrm>
          <a:prstGeom prst="straightConnector1">
            <a:avLst/>
          </a:prstGeom>
          <a:noFill/>
          <a:ln cap="flat" cmpd="sng" w="9525">
            <a:solidFill>
              <a:srgbClr val="4A86E8"/>
            </a:solidFill>
            <a:prstDash val="solid"/>
            <a:round/>
            <a:headEnd len="med" w="med" type="none"/>
            <a:tailEnd len="med" w="med" type="triangle"/>
          </a:ln>
        </p:spPr>
      </p:cxnSp>
      <p:sp>
        <p:nvSpPr>
          <p:cNvPr id="1196" name="Google Shape;1196;p115"/>
          <p:cNvSpPr txBox="1"/>
          <p:nvPr/>
        </p:nvSpPr>
        <p:spPr>
          <a:xfrm>
            <a:off x="4451100" y="2108625"/>
            <a:ext cx="13944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4A86E8"/>
                </a:solidFill>
              </a:rPr>
              <a:t>2.07 dB ring loss allows for 25mW output power</a:t>
            </a:r>
            <a:endParaRPr>
              <a:solidFill>
                <a:srgbClr val="4A86E8"/>
              </a:solidFill>
            </a:endParaRPr>
          </a:p>
        </p:txBody>
      </p:sp>
      <p:cxnSp>
        <p:nvCxnSpPr>
          <p:cNvPr id="1197" name="Google Shape;1197;p115"/>
          <p:cNvCxnSpPr/>
          <p:nvPr/>
        </p:nvCxnSpPr>
        <p:spPr>
          <a:xfrm rot="10800000">
            <a:off x="5640050" y="3659000"/>
            <a:ext cx="807300" cy="0"/>
          </a:xfrm>
          <a:prstGeom prst="straightConnector1">
            <a:avLst/>
          </a:prstGeom>
          <a:noFill/>
          <a:ln cap="flat" cmpd="sng" w="9525">
            <a:solidFill>
              <a:srgbClr val="4A86E8"/>
            </a:solidFill>
            <a:prstDash val="solid"/>
            <a:round/>
            <a:headEnd len="med" w="med" type="none"/>
            <a:tailEnd len="med" w="med" type="triangle"/>
          </a:ln>
        </p:spPr>
      </p:cxnSp>
      <p:sp>
        <p:nvSpPr>
          <p:cNvPr id="1198" name="Google Shape;1198;p115"/>
          <p:cNvSpPr txBox="1"/>
          <p:nvPr/>
        </p:nvSpPr>
        <p:spPr>
          <a:xfrm>
            <a:off x="6523225" y="3458900"/>
            <a:ext cx="1394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4A86E8"/>
                </a:solidFill>
              </a:rPr>
              <a:t>P</a:t>
            </a:r>
            <a:r>
              <a:rPr baseline="-25000" lang="en">
                <a:solidFill>
                  <a:srgbClr val="4A86E8"/>
                </a:solidFill>
              </a:rPr>
              <a:t>couple</a:t>
            </a:r>
            <a:r>
              <a:rPr baseline="-25000" lang="en">
                <a:solidFill>
                  <a:srgbClr val="4A86E8"/>
                </a:solidFill>
              </a:rPr>
              <a:t>	</a:t>
            </a:r>
            <a:r>
              <a:rPr lang="en">
                <a:solidFill>
                  <a:srgbClr val="4A86E8"/>
                </a:solidFill>
              </a:rPr>
              <a:t>sweep</a:t>
            </a:r>
            <a:endParaRPr>
              <a:solidFill>
                <a:srgbClr val="4A86E8"/>
              </a:solidFill>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2" name="Shape 1202"/>
        <p:cNvGrpSpPr/>
        <p:nvPr/>
      </p:nvGrpSpPr>
      <p:grpSpPr>
        <a:xfrm>
          <a:off x="0" y="0"/>
          <a:ext cx="0" cy="0"/>
          <a:chOff x="0" y="0"/>
          <a:chExt cx="0" cy="0"/>
        </a:xfrm>
      </p:grpSpPr>
      <p:sp>
        <p:nvSpPr>
          <p:cNvPr id="1203" name="Google Shape;1203;p116"/>
          <p:cNvSpPr txBox="1"/>
          <p:nvPr>
            <p:ph idx="1" type="body"/>
          </p:nvPr>
        </p:nvSpPr>
        <p:spPr>
          <a:xfrm>
            <a:off x="774075" y="569025"/>
            <a:ext cx="7560300" cy="396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Ring design tradeoff space at 10mW input power, k</a:t>
            </a:r>
            <a:r>
              <a:rPr baseline="30000" lang="en"/>
              <a:t>2</a:t>
            </a:r>
            <a:r>
              <a:rPr lang="en"/>
              <a:t> power coupling on bus and drop ports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Vernier FSR comes from approximation (</a:t>
            </a:r>
            <a:r>
              <a:rPr lang="en" u="sng">
                <a:solidFill>
                  <a:schemeClr val="hlink"/>
                </a:solidFill>
                <a:hlinkClick action="ppaction://hlinksldjump" r:id="rId3"/>
              </a:rPr>
              <a:t>see Vernier SMSR slide for why this is a reasonable approximation</a:t>
            </a:r>
            <a:r>
              <a:rPr lang="en"/>
              <a:t>)</a:t>
            </a:r>
            <a:endParaRPr/>
          </a:p>
          <a:p>
            <a:pPr indent="0" lvl="0" marL="0" rtl="0" algn="l">
              <a:spcBef>
                <a:spcPts val="0"/>
              </a:spcBef>
              <a:spcAft>
                <a:spcPts val="0"/>
              </a:spcAft>
              <a:buNone/>
            </a:pPr>
            <a:r>
              <a:t/>
            </a:r>
            <a:endParaRPr/>
          </a:p>
        </p:txBody>
      </p:sp>
      <p:sp>
        <p:nvSpPr>
          <p:cNvPr id="1204" name="Google Shape;1204;p116"/>
          <p:cNvSpPr txBox="1"/>
          <p:nvPr>
            <p:ph type="title"/>
          </p:nvPr>
        </p:nvSpPr>
        <p:spPr>
          <a:xfrm>
            <a:off x="774075" y="0"/>
            <a:ext cx="7030500" cy="444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Design guidelines</a:t>
            </a:r>
            <a:endParaRPr/>
          </a:p>
        </p:txBody>
      </p:sp>
      <p:graphicFrame>
        <p:nvGraphicFramePr>
          <p:cNvPr id="1205" name="Google Shape;1205;p116"/>
          <p:cNvGraphicFramePr/>
          <p:nvPr/>
        </p:nvGraphicFramePr>
        <p:xfrm>
          <a:off x="172175" y="1108075"/>
          <a:ext cx="3000000" cy="3000000"/>
        </p:xfrm>
        <a:graphic>
          <a:graphicData uri="http://schemas.openxmlformats.org/drawingml/2006/table">
            <a:tbl>
              <a:tblPr>
                <a:noFill/>
                <a:tableStyleId>{96ED18DA-744A-420B-979A-548ECF4F2292}</a:tableStyleId>
              </a:tblPr>
              <a:tblGrid>
                <a:gridCol w="648175"/>
                <a:gridCol w="538625"/>
                <a:gridCol w="960925"/>
                <a:gridCol w="490625"/>
                <a:gridCol w="958575"/>
                <a:gridCol w="958575"/>
                <a:gridCol w="538625"/>
                <a:gridCol w="1013350"/>
                <a:gridCol w="1013350"/>
                <a:gridCol w="538625"/>
                <a:gridCol w="1104650"/>
              </a:tblGrid>
              <a:tr h="494025">
                <a:tc>
                  <a:txBody>
                    <a:bodyPr/>
                    <a:lstStyle/>
                    <a:p>
                      <a:pPr indent="0" lvl="0" marL="0" rtl="0" algn="l">
                        <a:lnSpc>
                          <a:spcPct val="115000"/>
                        </a:lnSpc>
                        <a:spcBef>
                          <a:spcPts val="0"/>
                        </a:spcBef>
                        <a:spcAft>
                          <a:spcPts val="0"/>
                        </a:spcAft>
                        <a:buNone/>
                      </a:pPr>
                      <a:r>
                        <a:rPr lang="en" sz="1000"/>
                        <a:t>Ring Radius (um)</a:t>
                      </a:r>
                      <a:endParaRPr sz="1000"/>
                    </a:p>
                  </a:txBody>
                  <a:tcPr marT="19050" marB="19050" marR="28575" marL="28575" anchor="b">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FSR (nm)</a:t>
                      </a:r>
                      <a:endParaRPr sz="1000"/>
                    </a:p>
                  </a:txBody>
                  <a:tcPr marT="19050" marB="19050" marR="28575" marL="28575" anchor="b">
                    <a:lnR cap="flat" cmpd="sng" w="9525">
                      <a:solidFill>
                        <a:srgbClr val="000000"/>
                      </a:solidFill>
                      <a:prstDash val="solid"/>
                      <a:round/>
                      <a:headEnd len="sm" w="sm" type="none"/>
                      <a:tailEnd len="sm" w="sm" type="none"/>
                    </a:lnR>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Single ring loss (dB), k²=0.1</a:t>
                      </a:r>
                      <a:endParaRPr sz="1000"/>
                    </a:p>
                  </a:txBody>
                  <a:tcPr marT="19050" marB="19050" marR="28575" marL="28575" anchor="b">
                    <a:lnL cap="flat" cmpd="sng" w="9525">
                      <a:solidFill>
                        <a:srgbClr val="000000"/>
                      </a:solidFill>
                      <a:prstDash val="solid"/>
                      <a:round/>
                      <a:headEnd len="sm" w="sm" type="none"/>
                      <a:tailEnd len="sm" w="sm" type="none"/>
                    </a:lnL>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Q, k²=0.1</a:t>
                      </a:r>
                      <a:endParaRPr sz="1000"/>
                    </a:p>
                  </a:txBody>
                  <a:tcPr marT="19050" marB="19050" marR="28575" marL="28575" anchor="b">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Vernier FSR estimate, k²=0.10 (nm)</a:t>
                      </a:r>
                      <a:endParaRPr sz="1000"/>
                    </a:p>
                  </a:txBody>
                  <a:tcPr marT="19050" marB="19050" marR="28575" marL="28575" anchor="b">
                    <a:lnR cap="flat" cmpd="sng" w="9525">
                      <a:solidFill>
                        <a:srgbClr val="000000"/>
                      </a:solidFill>
                      <a:prstDash val="solid"/>
                      <a:round/>
                      <a:headEnd len="sm" w="sm" type="none"/>
                      <a:tailEnd len="sm" w="sm" type="none"/>
                    </a:lnR>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Single ring loss (dB), k²=0.15</a:t>
                      </a:r>
                      <a:endParaRPr sz="1000"/>
                    </a:p>
                  </a:txBody>
                  <a:tcPr marT="19050" marB="19050" marR="28575" marL="28575" anchor="b">
                    <a:lnL cap="flat" cmpd="sng" w="9525">
                      <a:solidFill>
                        <a:srgbClr val="000000"/>
                      </a:solidFill>
                      <a:prstDash val="solid"/>
                      <a:round/>
                      <a:headEnd len="sm" w="sm" type="none"/>
                      <a:tailEnd len="sm" w="sm" type="none"/>
                    </a:lnL>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Q, k²=0.15</a:t>
                      </a:r>
                      <a:endParaRPr sz="1000"/>
                    </a:p>
                  </a:txBody>
                  <a:tcPr marT="19050" marB="19050" marR="28575" marL="28575" anchor="b">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Vernier FSR estimate, k²=0.15 (nm)</a:t>
                      </a:r>
                      <a:endParaRPr sz="1000"/>
                    </a:p>
                  </a:txBody>
                  <a:tcPr marT="19050" marB="19050" marR="28575" marL="28575" anchor="b">
                    <a:lnR cap="flat" cmpd="sng" w="9525">
                      <a:solidFill>
                        <a:srgbClr val="000000"/>
                      </a:solidFill>
                      <a:prstDash val="solid"/>
                      <a:round/>
                      <a:headEnd len="sm" w="sm" type="none"/>
                      <a:tailEnd len="sm" w="sm" type="none"/>
                    </a:lnR>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Single ring loss (dB), k²=0.2</a:t>
                      </a:r>
                      <a:endParaRPr sz="1000"/>
                    </a:p>
                  </a:txBody>
                  <a:tcPr marT="19050" marB="19050" marR="28575" marL="28575" anchor="b">
                    <a:lnL cap="flat" cmpd="sng" w="9525">
                      <a:solidFill>
                        <a:srgbClr val="000000"/>
                      </a:solidFill>
                      <a:prstDash val="solid"/>
                      <a:round/>
                      <a:headEnd len="sm" w="sm" type="none"/>
                      <a:tailEnd len="sm" w="sm" type="none"/>
                    </a:lnL>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Q, k²=0.2</a:t>
                      </a:r>
                      <a:endParaRPr sz="1000"/>
                    </a:p>
                  </a:txBody>
                  <a:tcPr marT="19050" marB="19050" marR="28575" marL="28575" anchor="b">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Vernier FSR estimate, k²=0.2 (nm)</a:t>
                      </a:r>
                      <a:endParaRPr sz="1000"/>
                    </a:p>
                  </a:txBody>
                  <a:tcPr marT="19050" marB="19050" marR="28575" marL="28575" anchor="b">
                    <a:lnR cap="flat" cmpd="sng" w="9525">
                      <a:solidFill>
                        <a:srgbClr val="000000"/>
                      </a:solidFill>
                      <a:prstDash val="solid"/>
                      <a:round/>
                      <a:headEnd len="sm" w="sm" type="none"/>
                      <a:tailEnd len="sm" w="sm" type="none"/>
                    </a:lnR>
                    <a:lnB cap="flat" cmpd="sng" w="9525">
                      <a:solidFill>
                        <a:srgbClr val="000000"/>
                      </a:solidFill>
                      <a:prstDash val="solid"/>
                      <a:round/>
                      <a:headEnd len="sm" w="sm" type="none"/>
                      <a:tailEnd len="sm" w="sm" type="none"/>
                    </a:lnB>
                  </a:tcPr>
                </a:tc>
              </a:tr>
              <a:tr h="187400">
                <a:tc>
                  <a:txBody>
                    <a:bodyPr/>
                    <a:lstStyle/>
                    <a:p>
                      <a:pPr indent="0" lvl="0" marL="0" rtl="0" algn="r">
                        <a:lnSpc>
                          <a:spcPct val="115000"/>
                        </a:lnSpc>
                        <a:spcBef>
                          <a:spcPts val="0"/>
                        </a:spcBef>
                        <a:spcAft>
                          <a:spcPts val="0"/>
                        </a:spcAft>
                        <a:buNone/>
                      </a:pPr>
                      <a:r>
                        <a:rPr lang="en" sz="1000"/>
                        <a:t>3</a:t>
                      </a:r>
                      <a:endParaRPr sz="1000"/>
                    </a:p>
                  </a:txBody>
                  <a:tcPr marT="19050" marB="19050" marR="28575" marL="28575" anchor="b">
                    <a:lnT cap="flat" cmpd="sng" w="9525">
                      <a:solidFill>
                        <a:srgbClr val="000000"/>
                      </a:solidFill>
                      <a:prstDash val="solid"/>
                      <a:round/>
                      <a:headEnd len="sm" w="sm" type="none"/>
                      <a:tailEnd len="sm" w="sm" type="none"/>
                    </a:lnT>
                  </a:tcPr>
                </a:tc>
                <a:tc>
                  <a:txBody>
                    <a:bodyPr/>
                    <a:lstStyle/>
                    <a:p>
                      <a:pPr indent="0" lvl="0" marL="0" rtl="0" algn="r">
                        <a:lnSpc>
                          <a:spcPct val="115000"/>
                        </a:lnSpc>
                        <a:spcBef>
                          <a:spcPts val="0"/>
                        </a:spcBef>
                        <a:spcAft>
                          <a:spcPts val="0"/>
                        </a:spcAft>
                        <a:buNone/>
                      </a:pPr>
                      <a:r>
                        <a:rPr lang="en" sz="1000"/>
                        <a:t>13.565</a:t>
                      </a:r>
                      <a:endParaRPr sz="1000"/>
                    </a:p>
                  </a:txBody>
                  <a:tcPr marT="19050" marB="19050" marR="28575" marL="28575" anchor="b">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tcPr>
                </a:tc>
                <a:tc>
                  <a:txBody>
                    <a:bodyPr/>
                    <a:lstStyle/>
                    <a:p>
                      <a:pPr indent="0" lvl="0" marL="0" rtl="0" algn="r">
                        <a:lnSpc>
                          <a:spcPct val="115000"/>
                        </a:lnSpc>
                        <a:spcBef>
                          <a:spcPts val="0"/>
                        </a:spcBef>
                        <a:spcAft>
                          <a:spcPts val="0"/>
                        </a:spcAft>
                        <a:buNone/>
                      </a:pPr>
                      <a:r>
                        <a:rPr lang="en" sz="1000"/>
                        <a:t>-3.014</a:t>
                      </a:r>
                      <a:endParaRPr sz="1000"/>
                    </a:p>
                  </a:txBody>
                  <a:tcPr marT="19050" marB="19050" marR="28575" marL="28575" anchor="b">
                    <a:lnL cap="flat" cmpd="sng" w="9525">
                      <a:solidFill>
                        <a:srgbClr val="000000"/>
                      </a:solidFill>
                      <a:prstDash val="solid"/>
                      <a:round/>
                      <a:headEnd len="sm" w="sm" type="none"/>
                      <a:tailEnd len="sm" w="sm" type="none"/>
                    </a:lnL>
                    <a:lnT cap="flat" cmpd="sng" w="9525">
                      <a:solidFill>
                        <a:srgbClr val="000000"/>
                      </a:solidFill>
                      <a:prstDash val="solid"/>
                      <a:round/>
                      <a:headEnd len="sm" w="sm" type="none"/>
                      <a:tailEnd len="sm" w="sm" type="none"/>
                    </a:lnT>
                    <a:solidFill>
                      <a:srgbClr val="E06666"/>
                    </a:solidFill>
                  </a:tcPr>
                </a:tc>
                <a:tc>
                  <a:txBody>
                    <a:bodyPr/>
                    <a:lstStyle/>
                    <a:p>
                      <a:pPr indent="0" lvl="0" marL="0" rtl="0" algn="r">
                        <a:lnSpc>
                          <a:spcPct val="115000"/>
                        </a:lnSpc>
                        <a:spcBef>
                          <a:spcPts val="0"/>
                        </a:spcBef>
                        <a:spcAft>
                          <a:spcPts val="0"/>
                        </a:spcAft>
                        <a:buNone/>
                      </a:pPr>
                      <a:r>
                        <a:rPr lang="en" sz="1000"/>
                        <a:t>1896</a:t>
                      </a:r>
                      <a:endParaRPr sz="1000"/>
                    </a:p>
                  </a:txBody>
                  <a:tcPr marT="19050" marB="19050" marR="28575" marL="28575" anchor="b">
                    <a:lnT cap="flat" cmpd="sng" w="9525">
                      <a:solidFill>
                        <a:srgbClr val="000000"/>
                      </a:solidFill>
                      <a:prstDash val="solid"/>
                      <a:round/>
                      <a:headEnd len="sm" w="sm" type="none"/>
                      <a:tailEnd len="sm" w="sm" type="none"/>
                    </a:lnT>
                    <a:solidFill>
                      <a:srgbClr val="E06666"/>
                    </a:solidFill>
                  </a:tcPr>
                </a:tc>
                <a:tc>
                  <a:txBody>
                    <a:bodyPr/>
                    <a:lstStyle/>
                    <a:p>
                      <a:pPr indent="0" lvl="0" marL="0" rtl="0" algn="r">
                        <a:lnSpc>
                          <a:spcPct val="115000"/>
                        </a:lnSpc>
                        <a:spcBef>
                          <a:spcPts val="0"/>
                        </a:spcBef>
                        <a:spcAft>
                          <a:spcPts val="0"/>
                        </a:spcAft>
                        <a:buNone/>
                      </a:pPr>
                      <a:r>
                        <a:rPr lang="en" sz="1000"/>
                        <a:t>279.90</a:t>
                      </a:r>
                      <a:endParaRPr sz="1000"/>
                    </a:p>
                  </a:txBody>
                  <a:tcPr marT="19050" marB="19050" marR="28575" marL="28575" anchor="b">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solidFill>
                      <a:srgbClr val="B7E1CD"/>
                    </a:solidFill>
                  </a:tcPr>
                </a:tc>
                <a:tc>
                  <a:txBody>
                    <a:bodyPr/>
                    <a:lstStyle/>
                    <a:p>
                      <a:pPr indent="0" lvl="0" marL="0" rtl="0" algn="r">
                        <a:lnSpc>
                          <a:spcPct val="115000"/>
                        </a:lnSpc>
                        <a:spcBef>
                          <a:spcPts val="0"/>
                        </a:spcBef>
                        <a:spcAft>
                          <a:spcPts val="0"/>
                        </a:spcAft>
                        <a:buNone/>
                      </a:pPr>
                      <a:r>
                        <a:rPr lang="en" sz="1000"/>
                        <a:t>-1.455</a:t>
                      </a:r>
                      <a:endParaRPr sz="1000"/>
                    </a:p>
                  </a:txBody>
                  <a:tcPr marT="19050" marB="19050" marR="28575" marL="28575" anchor="b">
                    <a:lnL cap="flat" cmpd="sng" w="9525">
                      <a:solidFill>
                        <a:srgbClr val="000000"/>
                      </a:solidFill>
                      <a:prstDash val="solid"/>
                      <a:round/>
                      <a:headEnd len="sm" w="sm" type="none"/>
                      <a:tailEnd len="sm" w="sm" type="none"/>
                    </a:lnL>
                    <a:lnT cap="flat" cmpd="sng" w="9525">
                      <a:solidFill>
                        <a:srgbClr val="000000"/>
                      </a:solidFill>
                      <a:prstDash val="solid"/>
                      <a:round/>
                      <a:headEnd len="sm" w="sm" type="none"/>
                      <a:tailEnd len="sm" w="sm" type="none"/>
                    </a:lnT>
                    <a:solidFill>
                      <a:srgbClr val="B7E1CD"/>
                    </a:solidFill>
                  </a:tcPr>
                </a:tc>
                <a:tc>
                  <a:txBody>
                    <a:bodyPr/>
                    <a:lstStyle/>
                    <a:p>
                      <a:pPr indent="0" lvl="0" marL="0" rtl="0" algn="r">
                        <a:lnSpc>
                          <a:spcPct val="115000"/>
                        </a:lnSpc>
                        <a:spcBef>
                          <a:spcPts val="0"/>
                        </a:spcBef>
                        <a:spcAft>
                          <a:spcPts val="0"/>
                        </a:spcAft>
                        <a:buNone/>
                      </a:pPr>
                      <a:r>
                        <a:rPr lang="en" sz="1000"/>
                        <a:t>1407</a:t>
                      </a:r>
                      <a:endParaRPr sz="1000"/>
                    </a:p>
                  </a:txBody>
                  <a:tcPr marT="19050" marB="19050" marR="28575" marL="28575" anchor="b">
                    <a:lnT cap="flat" cmpd="sng" w="9525">
                      <a:solidFill>
                        <a:srgbClr val="000000"/>
                      </a:solidFill>
                      <a:prstDash val="solid"/>
                      <a:round/>
                      <a:headEnd len="sm" w="sm" type="none"/>
                      <a:tailEnd len="sm" w="sm" type="none"/>
                    </a:lnT>
                    <a:solidFill>
                      <a:srgbClr val="E06666"/>
                    </a:solidFill>
                  </a:tcPr>
                </a:tc>
                <a:tc>
                  <a:txBody>
                    <a:bodyPr/>
                    <a:lstStyle/>
                    <a:p>
                      <a:pPr indent="0" lvl="0" marL="0" rtl="0" algn="r">
                        <a:lnSpc>
                          <a:spcPct val="115000"/>
                        </a:lnSpc>
                        <a:spcBef>
                          <a:spcPts val="0"/>
                        </a:spcBef>
                        <a:spcAft>
                          <a:spcPts val="0"/>
                        </a:spcAft>
                        <a:buNone/>
                      </a:pPr>
                      <a:r>
                        <a:rPr lang="en" sz="1000"/>
                        <a:t>211.21</a:t>
                      </a:r>
                      <a:endParaRPr sz="1000"/>
                    </a:p>
                  </a:txBody>
                  <a:tcPr marT="19050" marB="19050" marR="28575" marL="28575" anchor="b">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solidFill>
                      <a:srgbClr val="B7E1CD"/>
                    </a:solidFill>
                  </a:tcPr>
                </a:tc>
                <a:tc>
                  <a:txBody>
                    <a:bodyPr/>
                    <a:lstStyle/>
                    <a:p>
                      <a:pPr indent="0" lvl="0" marL="0" rtl="0" algn="r">
                        <a:lnSpc>
                          <a:spcPct val="115000"/>
                        </a:lnSpc>
                        <a:spcBef>
                          <a:spcPts val="0"/>
                        </a:spcBef>
                        <a:spcAft>
                          <a:spcPts val="0"/>
                        </a:spcAft>
                        <a:buNone/>
                      </a:pPr>
                      <a:r>
                        <a:rPr lang="en" sz="1000"/>
                        <a:t>-0.841</a:t>
                      </a:r>
                      <a:endParaRPr sz="1000"/>
                    </a:p>
                  </a:txBody>
                  <a:tcPr marT="19050" marB="19050" marR="28575" marL="28575" anchor="b">
                    <a:lnL cap="flat" cmpd="sng" w="9525">
                      <a:solidFill>
                        <a:srgbClr val="000000"/>
                      </a:solidFill>
                      <a:prstDash val="solid"/>
                      <a:round/>
                      <a:headEnd len="sm" w="sm" type="none"/>
                      <a:tailEnd len="sm" w="sm" type="none"/>
                    </a:lnL>
                    <a:lnT cap="flat" cmpd="sng" w="9525">
                      <a:solidFill>
                        <a:srgbClr val="000000"/>
                      </a:solidFill>
                      <a:prstDash val="solid"/>
                      <a:round/>
                      <a:headEnd len="sm" w="sm" type="none"/>
                      <a:tailEnd len="sm" w="sm" type="none"/>
                    </a:lnT>
                    <a:solidFill>
                      <a:srgbClr val="B7E1CD"/>
                    </a:solidFill>
                  </a:tcPr>
                </a:tc>
                <a:tc>
                  <a:txBody>
                    <a:bodyPr/>
                    <a:lstStyle/>
                    <a:p>
                      <a:pPr indent="0" lvl="0" marL="0" rtl="0" algn="r">
                        <a:lnSpc>
                          <a:spcPct val="115000"/>
                        </a:lnSpc>
                        <a:spcBef>
                          <a:spcPts val="0"/>
                        </a:spcBef>
                        <a:spcAft>
                          <a:spcPts val="0"/>
                        </a:spcAft>
                        <a:buNone/>
                      </a:pPr>
                      <a:r>
                        <a:rPr lang="en" sz="1000"/>
                        <a:t>1136</a:t>
                      </a:r>
                      <a:endParaRPr sz="1000"/>
                    </a:p>
                  </a:txBody>
                  <a:tcPr marT="19050" marB="19050" marR="28575" marL="28575" anchor="b">
                    <a:lnT cap="flat" cmpd="sng" w="9525">
                      <a:solidFill>
                        <a:srgbClr val="000000"/>
                      </a:solidFill>
                      <a:prstDash val="solid"/>
                      <a:round/>
                      <a:headEnd len="sm" w="sm" type="none"/>
                      <a:tailEnd len="sm" w="sm" type="none"/>
                    </a:lnT>
                    <a:solidFill>
                      <a:srgbClr val="E06666"/>
                    </a:solidFill>
                  </a:tcPr>
                </a:tc>
                <a:tc>
                  <a:txBody>
                    <a:bodyPr/>
                    <a:lstStyle/>
                    <a:p>
                      <a:pPr indent="0" lvl="0" marL="0" rtl="0" algn="r">
                        <a:lnSpc>
                          <a:spcPct val="115000"/>
                        </a:lnSpc>
                        <a:spcBef>
                          <a:spcPts val="0"/>
                        </a:spcBef>
                        <a:spcAft>
                          <a:spcPts val="0"/>
                        </a:spcAft>
                        <a:buNone/>
                      </a:pPr>
                      <a:r>
                        <a:rPr lang="en" sz="1000"/>
                        <a:t>173.14</a:t>
                      </a:r>
                      <a:endParaRPr sz="1000"/>
                    </a:p>
                  </a:txBody>
                  <a:tcPr marT="19050" marB="19050" marR="28575" marL="28575" anchor="b">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solidFill>
                      <a:srgbClr val="B7E1CD"/>
                    </a:solidFill>
                  </a:tcPr>
                </a:tc>
              </a:tr>
              <a:tr h="187400">
                <a:tc>
                  <a:txBody>
                    <a:bodyPr/>
                    <a:lstStyle/>
                    <a:p>
                      <a:pPr indent="0" lvl="0" marL="0" rtl="0" algn="r">
                        <a:lnSpc>
                          <a:spcPct val="115000"/>
                        </a:lnSpc>
                        <a:spcBef>
                          <a:spcPts val="0"/>
                        </a:spcBef>
                        <a:spcAft>
                          <a:spcPts val="0"/>
                        </a:spcAft>
                        <a:buNone/>
                      </a:pPr>
                      <a:r>
                        <a:rPr lang="en" sz="1000"/>
                        <a:t>5.218</a:t>
                      </a:r>
                      <a:endParaRPr sz="1000"/>
                    </a:p>
                  </a:txBody>
                  <a:tcPr marT="19050" marB="19050" marR="28575" marL="28575" anchor="b"/>
                </a:tc>
                <a:tc>
                  <a:txBody>
                    <a:bodyPr/>
                    <a:lstStyle/>
                    <a:p>
                      <a:pPr indent="0" lvl="0" marL="0" rtl="0" algn="r">
                        <a:lnSpc>
                          <a:spcPct val="115000"/>
                        </a:lnSpc>
                        <a:spcBef>
                          <a:spcPts val="0"/>
                        </a:spcBef>
                        <a:spcAft>
                          <a:spcPts val="0"/>
                        </a:spcAft>
                        <a:buNone/>
                      </a:pPr>
                      <a:r>
                        <a:rPr lang="en" sz="1000"/>
                        <a:t>9.147</a:t>
                      </a:r>
                      <a:endParaRPr sz="1000"/>
                    </a:p>
                  </a:txBody>
                  <a:tcPr marT="19050" marB="19050" marR="28575" marL="28575" anchor="b">
                    <a:lnR cap="flat" cmpd="sng" w="9525">
                      <a:solidFill>
                        <a:srgbClr val="000000"/>
                      </a:solidFill>
                      <a:prstDash val="solid"/>
                      <a:round/>
                      <a:headEnd len="sm" w="sm" type="none"/>
                      <a:tailEnd len="sm" w="sm" type="none"/>
                    </a:lnR>
                  </a:tcPr>
                </a:tc>
                <a:tc>
                  <a:txBody>
                    <a:bodyPr/>
                    <a:lstStyle/>
                    <a:p>
                      <a:pPr indent="0" lvl="0" marL="0" rtl="0" algn="r">
                        <a:lnSpc>
                          <a:spcPct val="115000"/>
                        </a:lnSpc>
                        <a:spcBef>
                          <a:spcPts val="0"/>
                        </a:spcBef>
                        <a:spcAft>
                          <a:spcPts val="0"/>
                        </a:spcAft>
                        <a:buNone/>
                      </a:pPr>
                      <a:r>
                        <a:rPr lang="en" sz="1000"/>
                        <a:t>-3.747</a:t>
                      </a:r>
                      <a:endParaRPr sz="1000"/>
                    </a:p>
                  </a:txBody>
                  <a:tcPr marT="19050" marB="19050" marR="28575" marL="28575" anchor="b">
                    <a:lnL cap="flat" cmpd="sng" w="9525">
                      <a:solidFill>
                        <a:srgbClr val="000000"/>
                      </a:solidFill>
                      <a:prstDash val="solid"/>
                      <a:round/>
                      <a:headEnd len="sm" w="sm" type="none"/>
                      <a:tailEnd len="sm" w="sm" type="none"/>
                    </a:lnL>
                    <a:solidFill>
                      <a:srgbClr val="E06666"/>
                    </a:solidFill>
                  </a:tcPr>
                </a:tc>
                <a:tc>
                  <a:txBody>
                    <a:bodyPr/>
                    <a:lstStyle/>
                    <a:p>
                      <a:pPr indent="0" lvl="0" marL="0" rtl="0" algn="r">
                        <a:lnSpc>
                          <a:spcPct val="115000"/>
                        </a:lnSpc>
                        <a:spcBef>
                          <a:spcPts val="0"/>
                        </a:spcBef>
                        <a:spcAft>
                          <a:spcPts val="0"/>
                        </a:spcAft>
                        <a:buNone/>
                      </a:pPr>
                      <a:r>
                        <a:rPr lang="en" sz="1000"/>
                        <a:t>2528</a:t>
                      </a:r>
                      <a:endParaRPr sz="1000"/>
                    </a:p>
                  </a:txBody>
                  <a:tcPr marT="19050" marB="19050" marR="28575" marL="28575" anchor="b">
                    <a:solidFill>
                      <a:srgbClr val="E06666"/>
                    </a:solidFill>
                  </a:tcPr>
                </a:tc>
                <a:tc>
                  <a:txBody>
                    <a:bodyPr/>
                    <a:lstStyle/>
                    <a:p>
                      <a:pPr indent="0" lvl="0" marL="0" rtl="0" algn="r">
                        <a:lnSpc>
                          <a:spcPct val="115000"/>
                        </a:lnSpc>
                        <a:spcBef>
                          <a:spcPts val="0"/>
                        </a:spcBef>
                        <a:spcAft>
                          <a:spcPts val="0"/>
                        </a:spcAft>
                        <a:buNone/>
                      </a:pPr>
                      <a:r>
                        <a:rPr lang="en" sz="1000"/>
                        <a:t>170.60</a:t>
                      </a:r>
                      <a:endParaRPr sz="1000"/>
                    </a:p>
                  </a:txBody>
                  <a:tcPr marT="19050" marB="19050" marR="28575" marL="28575" anchor="b">
                    <a:lnR cap="flat" cmpd="sng" w="9525">
                      <a:solidFill>
                        <a:srgbClr val="000000"/>
                      </a:solidFill>
                      <a:prstDash val="solid"/>
                      <a:round/>
                      <a:headEnd len="sm" w="sm" type="none"/>
                      <a:tailEnd len="sm" w="sm" type="none"/>
                    </a:lnR>
                    <a:solidFill>
                      <a:srgbClr val="B7E1CD"/>
                    </a:solidFill>
                  </a:tcPr>
                </a:tc>
                <a:tc>
                  <a:txBody>
                    <a:bodyPr/>
                    <a:lstStyle/>
                    <a:p>
                      <a:pPr indent="0" lvl="0" marL="0" rtl="0" algn="r">
                        <a:lnSpc>
                          <a:spcPct val="115000"/>
                        </a:lnSpc>
                        <a:spcBef>
                          <a:spcPts val="0"/>
                        </a:spcBef>
                        <a:spcAft>
                          <a:spcPts val="0"/>
                        </a:spcAft>
                        <a:buNone/>
                      </a:pPr>
                      <a:r>
                        <a:rPr lang="en" sz="1000"/>
                        <a:t>-1.998</a:t>
                      </a:r>
                      <a:endParaRPr sz="1000"/>
                    </a:p>
                  </a:txBody>
                  <a:tcPr marT="19050" marB="19050" marR="28575" marL="28575" anchor="b">
                    <a:lnL cap="flat" cmpd="sng" w="9525">
                      <a:solidFill>
                        <a:srgbClr val="000000"/>
                      </a:solidFill>
                      <a:prstDash val="solid"/>
                      <a:round/>
                      <a:headEnd len="sm" w="sm" type="none"/>
                      <a:tailEnd len="sm" w="sm" type="none"/>
                    </a:lnL>
                    <a:solidFill>
                      <a:srgbClr val="B7E1CD"/>
                    </a:solidFill>
                  </a:tcPr>
                </a:tc>
                <a:tc>
                  <a:txBody>
                    <a:bodyPr/>
                    <a:lstStyle/>
                    <a:p>
                      <a:pPr indent="0" lvl="0" marL="0" rtl="0" algn="r">
                        <a:lnSpc>
                          <a:spcPct val="115000"/>
                        </a:lnSpc>
                        <a:spcBef>
                          <a:spcPts val="0"/>
                        </a:spcBef>
                        <a:spcAft>
                          <a:spcPts val="0"/>
                        </a:spcAft>
                        <a:buNone/>
                      </a:pPr>
                      <a:r>
                        <a:rPr lang="en" sz="1000"/>
                        <a:t>1911</a:t>
                      </a:r>
                      <a:endParaRPr sz="1000"/>
                    </a:p>
                  </a:txBody>
                  <a:tcPr marT="19050" marB="19050" marR="28575" marL="28575" anchor="b">
                    <a:solidFill>
                      <a:srgbClr val="E06666"/>
                    </a:solidFill>
                  </a:tcPr>
                </a:tc>
                <a:tc>
                  <a:txBody>
                    <a:bodyPr/>
                    <a:lstStyle/>
                    <a:p>
                      <a:pPr indent="0" lvl="0" marL="0" rtl="0" algn="r">
                        <a:lnSpc>
                          <a:spcPct val="115000"/>
                        </a:lnSpc>
                        <a:spcBef>
                          <a:spcPts val="0"/>
                        </a:spcBef>
                        <a:spcAft>
                          <a:spcPts val="0"/>
                        </a:spcAft>
                        <a:buNone/>
                      </a:pPr>
                      <a:r>
                        <a:rPr lang="en" sz="1000"/>
                        <a:t>131.20</a:t>
                      </a:r>
                      <a:endParaRPr sz="1000"/>
                    </a:p>
                  </a:txBody>
                  <a:tcPr marT="19050" marB="19050" marR="28575" marL="28575" anchor="b">
                    <a:lnR cap="flat" cmpd="sng" w="9525">
                      <a:solidFill>
                        <a:srgbClr val="000000"/>
                      </a:solidFill>
                      <a:prstDash val="solid"/>
                      <a:round/>
                      <a:headEnd len="sm" w="sm" type="none"/>
                      <a:tailEnd len="sm" w="sm" type="none"/>
                    </a:lnR>
                    <a:solidFill>
                      <a:srgbClr val="B7E1CD"/>
                    </a:solidFill>
                  </a:tcPr>
                </a:tc>
                <a:tc>
                  <a:txBody>
                    <a:bodyPr/>
                    <a:lstStyle/>
                    <a:p>
                      <a:pPr indent="0" lvl="0" marL="0" rtl="0" algn="r">
                        <a:lnSpc>
                          <a:spcPct val="115000"/>
                        </a:lnSpc>
                        <a:spcBef>
                          <a:spcPts val="0"/>
                        </a:spcBef>
                        <a:spcAft>
                          <a:spcPts val="0"/>
                        </a:spcAft>
                        <a:buNone/>
                      </a:pPr>
                      <a:r>
                        <a:rPr lang="en" sz="1000"/>
                        <a:t>-1.239</a:t>
                      </a:r>
                      <a:endParaRPr sz="1000"/>
                    </a:p>
                  </a:txBody>
                  <a:tcPr marT="19050" marB="19050" marR="28575" marL="28575" anchor="b">
                    <a:lnL cap="flat" cmpd="sng" w="9525">
                      <a:solidFill>
                        <a:srgbClr val="000000"/>
                      </a:solidFill>
                      <a:prstDash val="solid"/>
                      <a:round/>
                      <a:headEnd len="sm" w="sm" type="none"/>
                      <a:tailEnd len="sm" w="sm" type="none"/>
                    </a:lnL>
                    <a:solidFill>
                      <a:srgbClr val="B7E1CD"/>
                    </a:solidFill>
                  </a:tcPr>
                </a:tc>
                <a:tc>
                  <a:txBody>
                    <a:bodyPr/>
                    <a:lstStyle/>
                    <a:p>
                      <a:pPr indent="0" lvl="0" marL="0" rtl="0" algn="r">
                        <a:lnSpc>
                          <a:spcPct val="115000"/>
                        </a:lnSpc>
                        <a:spcBef>
                          <a:spcPts val="0"/>
                        </a:spcBef>
                        <a:spcAft>
                          <a:spcPts val="0"/>
                        </a:spcAft>
                        <a:buNone/>
                      </a:pPr>
                      <a:r>
                        <a:rPr lang="en" sz="1000"/>
                        <a:t>1573</a:t>
                      </a:r>
                      <a:endParaRPr sz="1000"/>
                    </a:p>
                  </a:txBody>
                  <a:tcPr marT="19050" marB="19050" marR="28575" marL="28575" anchor="b">
                    <a:solidFill>
                      <a:srgbClr val="E06666"/>
                    </a:solidFill>
                  </a:tcPr>
                </a:tc>
                <a:tc>
                  <a:txBody>
                    <a:bodyPr/>
                    <a:lstStyle/>
                    <a:p>
                      <a:pPr indent="0" lvl="0" marL="0" rtl="0" algn="r">
                        <a:lnSpc>
                          <a:spcPct val="115000"/>
                        </a:lnSpc>
                        <a:spcBef>
                          <a:spcPts val="0"/>
                        </a:spcBef>
                        <a:spcAft>
                          <a:spcPts val="0"/>
                        </a:spcAft>
                        <a:buNone/>
                      </a:pPr>
                      <a:r>
                        <a:rPr lang="en" sz="1000"/>
                        <a:t>109.61</a:t>
                      </a:r>
                      <a:endParaRPr sz="1000"/>
                    </a:p>
                  </a:txBody>
                  <a:tcPr marT="19050" marB="19050" marR="28575" marL="28575" anchor="b">
                    <a:lnR cap="flat" cmpd="sng" w="9525">
                      <a:solidFill>
                        <a:srgbClr val="000000"/>
                      </a:solidFill>
                      <a:prstDash val="solid"/>
                      <a:round/>
                      <a:headEnd len="sm" w="sm" type="none"/>
                      <a:tailEnd len="sm" w="sm" type="none"/>
                    </a:lnR>
                    <a:solidFill>
                      <a:srgbClr val="B7E1CD"/>
                    </a:solidFill>
                  </a:tcPr>
                </a:tc>
              </a:tr>
              <a:tr h="187400">
                <a:tc>
                  <a:txBody>
                    <a:bodyPr/>
                    <a:lstStyle/>
                    <a:p>
                      <a:pPr indent="0" lvl="0" marL="0" rtl="0" algn="r">
                        <a:lnSpc>
                          <a:spcPct val="115000"/>
                        </a:lnSpc>
                        <a:spcBef>
                          <a:spcPts val="0"/>
                        </a:spcBef>
                        <a:spcAft>
                          <a:spcPts val="0"/>
                        </a:spcAft>
                        <a:buNone/>
                      </a:pPr>
                      <a:r>
                        <a:rPr lang="en" sz="1000"/>
                        <a:t>10</a:t>
                      </a:r>
                      <a:endParaRPr sz="1000"/>
                    </a:p>
                  </a:txBody>
                  <a:tcPr marT="19050" marB="19050" marR="28575" marL="28575" anchor="b"/>
                </a:tc>
                <a:tc>
                  <a:txBody>
                    <a:bodyPr/>
                    <a:lstStyle/>
                    <a:p>
                      <a:pPr indent="0" lvl="0" marL="0" rtl="0" algn="r">
                        <a:lnSpc>
                          <a:spcPct val="115000"/>
                        </a:lnSpc>
                        <a:spcBef>
                          <a:spcPts val="0"/>
                        </a:spcBef>
                        <a:spcAft>
                          <a:spcPts val="0"/>
                        </a:spcAft>
                        <a:buNone/>
                      </a:pPr>
                      <a:r>
                        <a:rPr lang="en" sz="1000"/>
                        <a:t>5.373</a:t>
                      </a:r>
                      <a:endParaRPr sz="1000"/>
                    </a:p>
                  </a:txBody>
                  <a:tcPr marT="19050" marB="19050" marR="28575" marL="28575" anchor="b">
                    <a:lnR cap="flat" cmpd="sng" w="9525">
                      <a:solidFill>
                        <a:srgbClr val="000000"/>
                      </a:solidFill>
                      <a:prstDash val="solid"/>
                      <a:round/>
                      <a:headEnd len="sm" w="sm" type="none"/>
                      <a:tailEnd len="sm" w="sm" type="none"/>
                    </a:lnR>
                  </a:tcPr>
                </a:tc>
                <a:tc>
                  <a:txBody>
                    <a:bodyPr/>
                    <a:lstStyle/>
                    <a:p>
                      <a:pPr indent="0" lvl="0" marL="0" rtl="0" algn="r">
                        <a:lnSpc>
                          <a:spcPct val="115000"/>
                        </a:lnSpc>
                        <a:spcBef>
                          <a:spcPts val="0"/>
                        </a:spcBef>
                        <a:spcAft>
                          <a:spcPts val="0"/>
                        </a:spcAft>
                        <a:buNone/>
                      </a:pPr>
                      <a:r>
                        <a:rPr lang="en" sz="1000"/>
                        <a:t>-4.676</a:t>
                      </a:r>
                      <a:endParaRPr sz="1000"/>
                    </a:p>
                  </a:txBody>
                  <a:tcPr marT="19050" marB="19050" marR="28575" marL="28575" anchor="b">
                    <a:lnL cap="flat" cmpd="sng" w="9525">
                      <a:solidFill>
                        <a:srgbClr val="000000"/>
                      </a:solidFill>
                      <a:prstDash val="solid"/>
                      <a:round/>
                      <a:headEnd len="sm" w="sm" type="none"/>
                      <a:tailEnd len="sm" w="sm" type="none"/>
                    </a:lnL>
                    <a:solidFill>
                      <a:srgbClr val="E06666"/>
                    </a:solidFill>
                  </a:tcPr>
                </a:tc>
                <a:tc>
                  <a:txBody>
                    <a:bodyPr/>
                    <a:lstStyle/>
                    <a:p>
                      <a:pPr indent="0" lvl="0" marL="0" rtl="0" algn="r">
                        <a:lnSpc>
                          <a:spcPct val="115000"/>
                        </a:lnSpc>
                        <a:spcBef>
                          <a:spcPts val="0"/>
                        </a:spcBef>
                        <a:spcAft>
                          <a:spcPts val="0"/>
                        </a:spcAft>
                        <a:buNone/>
                      </a:pPr>
                      <a:r>
                        <a:rPr lang="en" sz="1000"/>
                        <a:t>3782</a:t>
                      </a:r>
                      <a:endParaRPr sz="1000"/>
                    </a:p>
                  </a:txBody>
                  <a:tcPr marT="19050" marB="19050" marR="28575" marL="28575" anchor="b">
                    <a:solidFill>
                      <a:srgbClr val="E06666"/>
                    </a:solidFill>
                  </a:tcPr>
                </a:tc>
                <a:tc>
                  <a:txBody>
                    <a:bodyPr/>
                    <a:lstStyle/>
                    <a:p>
                      <a:pPr indent="0" lvl="0" marL="0" rtl="0" algn="r">
                        <a:lnSpc>
                          <a:spcPct val="115000"/>
                        </a:lnSpc>
                        <a:spcBef>
                          <a:spcPts val="0"/>
                        </a:spcBef>
                        <a:spcAft>
                          <a:spcPts val="0"/>
                        </a:spcAft>
                        <a:buNone/>
                      </a:pPr>
                      <a:r>
                        <a:rPr lang="en" sz="1000"/>
                        <a:t>88.73</a:t>
                      </a:r>
                      <a:endParaRPr sz="1000"/>
                    </a:p>
                  </a:txBody>
                  <a:tcPr marT="19050" marB="19050" marR="28575" marL="28575" anchor="b">
                    <a:lnR cap="flat" cmpd="sng" w="9525">
                      <a:solidFill>
                        <a:srgbClr val="000000"/>
                      </a:solidFill>
                      <a:prstDash val="solid"/>
                      <a:round/>
                      <a:headEnd len="sm" w="sm" type="none"/>
                      <a:tailEnd len="sm" w="sm" type="none"/>
                    </a:lnR>
                    <a:solidFill>
                      <a:srgbClr val="B7E1CD"/>
                    </a:solidFill>
                  </a:tcPr>
                </a:tc>
                <a:tc>
                  <a:txBody>
                    <a:bodyPr/>
                    <a:lstStyle/>
                    <a:p>
                      <a:pPr indent="0" lvl="0" marL="0" rtl="0" algn="r">
                        <a:lnSpc>
                          <a:spcPct val="115000"/>
                        </a:lnSpc>
                        <a:spcBef>
                          <a:spcPts val="0"/>
                        </a:spcBef>
                        <a:spcAft>
                          <a:spcPts val="0"/>
                        </a:spcAft>
                        <a:buNone/>
                      </a:pPr>
                      <a:r>
                        <a:rPr lang="en" sz="1000"/>
                        <a:t>-2.746</a:t>
                      </a:r>
                      <a:endParaRPr sz="1000"/>
                    </a:p>
                  </a:txBody>
                  <a:tcPr marT="19050" marB="19050" marR="28575" marL="28575" anchor="b">
                    <a:lnL cap="flat" cmpd="sng" w="9525">
                      <a:solidFill>
                        <a:srgbClr val="000000"/>
                      </a:solidFill>
                      <a:prstDash val="solid"/>
                      <a:round/>
                      <a:headEnd len="sm" w="sm" type="none"/>
                      <a:tailEnd len="sm" w="sm" type="none"/>
                    </a:lnL>
                    <a:solidFill>
                      <a:srgbClr val="E06666"/>
                    </a:solidFill>
                  </a:tcPr>
                </a:tc>
                <a:tc>
                  <a:txBody>
                    <a:bodyPr/>
                    <a:lstStyle/>
                    <a:p>
                      <a:pPr indent="0" lvl="0" marL="0" rtl="0" algn="r">
                        <a:lnSpc>
                          <a:spcPct val="115000"/>
                        </a:lnSpc>
                        <a:spcBef>
                          <a:spcPts val="0"/>
                        </a:spcBef>
                        <a:spcAft>
                          <a:spcPts val="0"/>
                        </a:spcAft>
                        <a:buNone/>
                      </a:pPr>
                      <a:r>
                        <a:rPr lang="en" sz="1000"/>
                        <a:t>2898</a:t>
                      </a:r>
                      <a:endParaRPr sz="1000"/>
                    </a:p>
                  </a:txBody>
                  <a:tcPr marT="19050" marB="19050" marR="28575" marL="28575" anchor="b">
                    <a:solidFill>
                      <a:srgbClr val="E06666"/>
                    </a:solidFill>
                  </a:tcPr>
                </a:tc>
                <a:tc>
                  <a:txBody>
                    <a:bodyPr/>
                    <a:lstStyle/>
                    <a:p>
                      <a:pPr indent="0" lvl="0" marL="0" rtl="0" algn="r">
                        <a:lnSpc>
                          <a:spcPct val="115000"/>
                        </a:lnSpc>
                        <a:spcBef>
                          <a:spcPts val="0"/>
                        </a:spcBef>
                        <a:spcAft>
                          <a:spcPts val="0"/>
                        </a:spcAft>
                        <a:buNone/>
                      </a:pPr>
                      <a:r>
                        <a:rPr lang="en" sz="1000"/>
                        <a:t>69.25</a:t>
                      </a:r>
                      <a:endParaRPr sz="1000"/>
                    </a:p>
                  </a:txBody>
                  <a:tcPr marT="19050" marB="19050" marR="28575" marL="28575" anchor="b">
                    <a:lnR cap="flat" cmpd="sng" w="9525">
                      <a:solidFill>
                        <a:srgbClr val="000000"/>
                      </a:solidFill>
                      <a:prstDash val="solid"/>
                      <a:round/>
                      <a:headEnd len="sm" w="sm" type="none"/>
                      <a:tailEnd len="sm" w="sm" type="none"/>
                    </a:lnR>
                    <a:solidFill>
                      <a:srgbClr val="B7E1CD"/>
                    </a:solidFill>
                  </a:tcPr>
                </a:tc>
                <a:tc>
                  <a:txBody>
                    <a:bodyPr/>
                    <a:lstStyle/>
                    <a:p>
                      <a:pPr indent="0" lvl="0" marL="0" rtl="0" algn="r">
                        <a:lnSpc>
                          <a:spcPct val="115000"/>
                        </a:lnSpc>
                        <a:spcBef>
                          <a:spcPts val="0"/>
                        </a:spcBef>
                        <a:spcAft>
                          <a:spcPts val="0"/>
                        </a:spcAft>
                        <a:buNone/>
                      </a:pPr>
                      <a:r>
                        <a:rPr lang="en" sz="1000"/>
                        <a:t>-1.838</a:t>
                      </a:r>
                      <a:endParaRPr sz="1000"/>
                    </a:p>
                  </a:txBody>
                  <a:tcPr marT="19050" marB="19050" marR="28575" marL="28575" anchor="b">
                    <a:lnL cap="flat" cmpd="sng" w="9525">
                      <a:solidFill>
                        <a:srgbClr val="000000"/>
                      </a:solidFill>
                      <a:prstDash val="solid"/>
                      <a:round/>
                      <a:headEnd len="sm" w="sm" type="none"/>
                      <a:tailEnd len="sm" w="sm" type="none"/>
                    </a:lnL>
                    <a:solidFill>
                      <a:srgbClr val="B7E1CD"/>
                    </a:solidFill>
                  </a:tcPr>
                </a:tc>
                <a:tc>
                  <a:txBody>
                    <a:bodyPr/>
                    <a:lstStyle/>
                    <a:p>
                      <a:pPr indent="0" lvl="0" marL="0" rtl="0" algn="r">
                        <a:lnSpc>
                          <a:spcPct val="115000"/>
                        </a:lnSpc>
                        <a:spcBef>
                          <a:spcPts val="0"/>
                        </a:spcBef>
                        <a:spcAft>
                          <a:spcPts val="0"/>
                        </a:spcAft>
                        <a:buNone/>
                      </a:pPr>
                      <a:r>
                        <a:rPr lang="en" sz="1000"/>
                        <a:t>2427</a:t>
                      </a:r>
                      <a:endParaRPr sz="1000"/>
                    </a:p>
                  </a:txBody>
                  <a:tcPr marT="19050" marB="19050" marR="28575" marL="28575" anchor="b">
                    <a:solidFill>
                      <a:srgbClr val="E06666"/>
                    </a:solidFill>
                  </a:tcPr>
                </a:tc>
                <a:tc>
                  <a:txBody>
                    <a:bodyPr/>
                    <a:lstStyle/>
                    <a:p>
                      <a:pPr indent="0" lvl="0" marL="0" rtl="0" algn="r">
                        <a:lnSpc>
                          <a:spcPct val="115000"/>
                        </a:lnSpc>
                        <a:spcBef>
                          <a:spcPts val="0"/>
                        </a:spcBef>
                        <a:spcAft>
                          <a:spcPts val="0"/>
                        </a:spcAft>
                        <a:buNone/>
                      </a:pPr>
                      <a:r>
                        <a:rPr lang="en" sz="1000"/>
                        <a:t>58.87</a:t>
                      </a:r>
                      <a:endParaRPr sz="1000"/>
                    </a:p>
                  </a:txBody>
                  <a:tcPr marT="19050" marB="19050" marR="28575" marL="28575" anchor="b">
                    <a:lnR cap="flat" cmpd="sng" w="9525">
                      <a:solidFill>
                        <a:srgbClr val="000000"/>
                      </a:solidFill>
                      <a:prstDash val="solid"/>
                      <a:round/>
                      <a:headEnd len="sm" w="sm" type="none"/>
                      <a:tailEnd len="sm" w="sm" type="none"/>
                    </a:lnR>
                    <a:solidFill>
                      <a:srgbClr val="B7E1CD"/>
                    </a:solidFill>
                  </a:tcPr>
                </a:tc>
              </a:tr>
              <a:tr h="187400">
                <a:tc>
                  <a:txBody>
                    <a:bodyPr/>
                    <a:lstStyle/>
                    <a:p>
                      <a:pPr indent="0" lvl="0" marL="0" rtl="0" algn="r">
                        <a:lnSpc>
                          <a:spcPct val="115000"/>
                        </a:lnSpc>
                        <a:spcBef>
                          <a:spcPts val="0"/>
                        </a:spcBef>
                        <a:spcAft>
                          <a:spcPts val="0"/>
                        </a:spcAft>
                        <a:buNone/>
                      </a:pPr>
                      <a:r>
                        <a:rPr lang="en" sz="1000"/>
                        <a:t>20</a:t>
                      </a:r>
                      <a:endParaRPr sz="1000"/>
                    </a:p>
                  </a:txBody>
                  <a:tcPr marT="19050" marB="19050" marR="28575" marL="28575" anchor="b"/>
                </a:tc>
                <a:tc>
                  <a:txBody>
                    <a:bodyPr/>
                    <a:lstStyle/>
                    <a:p>
                      <a:pPr indent="0" lvl="0" marL="0" rtl="0" algn="r">
                        <a:lnSpc>
                          <a:spcPct val="115000"/>
                        </a:lnSpc>
                        <a:spcBef>
                          <a:spcPts val="0"/>
                        </a:spcBef>
                        <a:spcAft>
                          <a:spcPts val="0"/>
                        </a:spcAft>
                        <a:buNone/>
                      </a:pPr>
                      <a:r>
                        <a:rPr lang="en" sz="1000"/>
                        <a:t>2.885</a:t>
                      </a:r>
                      <a:endParaRPr sz="1000"/>
                    </a:p>
                  </a:txBody>
                  <a:tcPr marT="19050" marB="19050" marR="28575" marL="28575" anchor="b">
                    <a:lnR cap="flat" cmpd="sng" w="9525">
                      <a:solidFill>
                        <a:srgbClr val="000000"/>
                      </a:solidFill>
                      <a:prstDash val="solid"/>
                      <a:round/>
                      <a:headEnd len="sm" w="sm" type="none"/>
                      <a:tailEnd len="sm" w="sm" type="none"/>
                    </a:lnR>
                  </a:tcPr>
                </a:tc>
                <a:tc>
                  <a:txBody>
                    <a:bodyPr/>
                    <a:lstStyle/>
                    <a:p>
                      <a:pPr indent="0" lvl="0" marL="0" rtl="0" algn="r">
                        <a:lnSpc>
                          <a:spcPct val="115000"/>
                        </a:lnSpc>
                        <a:spcBef>
                          <a:spcPts val="0"/>
                        </a:spcBef>
                        <a:spcAft>
                          <a:spcPts val="0"/>
                        </a:spcAft>
                        <a:buNone/>
                      </a:pPr>
                      <a:r>
                        <a:rPr lang="en" sz="1000"/>
                        <a:t>-5.748</a:t>
                      </a:r>
                      <a:endParaRPr sz="1000"/>
                    </a:p>
                  </a:txBody>
                  <a:tcPr marT="19050" marB="19050" marR="28575" marL="28575" anchor="b">
                    <a:lnL cap="flat" cmpd="sng" w="9525">
                      <a:solidFill>
                        <a:srgbClr val="000000"/>
                      </a:solidFill>
                      <a:prstDash val="solid"/>
                      <a:round/>
                      <a:headEnd len="sm" w="sm" type="none"/>
                      <a:tailEnd len="sm" w="sm" type="none"/>
                    </a:lnL>
                    <a:solidFill>
                      <a:srgbClr val="E06666"/>
                    </a:solidFill>
                  </a:tcPr>
                </a:tc>
                <a:tc>
                  <a:txBody>
                    <a:bodyPr/>
                    <a:lstStyle/>
                    <a:p>
                      <a:pPr indent="0" lvl="0" marL="0" rtl="0" algn="r">
                        <a:lnSpc>
                          <a:spcPct val="115000"/>
                        </a:lnSpc>
                        <a:spcBef>
                          <a:spcPts val="0"/>
                        </a:spcBef>
                        <a:spcAft>
                          <a:spcPts val="0"/>
                        </a:spcAft>
                        <a:buNone/>
                      </a:pPr>
                      <a:r>
                        <a:rPr lang="en" sz="1000"/>
                        <a:t>6105</a:t>
                      </a:r>
                      <a:endParaRPr sz="1000"/>
                    </a:p>
                  </a:txBody>
                  <a:tcPr marT="19050" marB="19050" marR="28575" marL="28575" anchor="b">
                    <a:solidFill>
                      <a:srgbClr val="E06666"/>
                    </a:solidFill>
                  </a:tcPr>
                </a:tc>
                <a:tc>
                  <a:txBody>
                    <a:bodyPr/>
                    <a:lstStyle/>
                    <a:p>
                      <a:pPr indent="0" lvl="0" marL="0" rtl="0" algn="r">
                        <a:lnSpc>
                          <a:spcPct val="115000"/>
                        </a:lnSpc>
                        <a:spcBef>
                          <a:spcPts val="0"/>
                        </a:spcBef>
                        <a:spcAft>
                          <a:spcPts val="0"/>
                        </a:spcAft>
                        <a:buNone/>
                      </a:pPr>
                      <a:r>
                        <a:rPr lang="en" sz="1000"/>
                        <a:t>41.67</a:t>
                      </a:r>
                      <a:endParaRPr sz="1000"/>
                    </a:p>
                  </a:txBody>
                  <a:tcPr marT="19050" marB="19050" marR="28575" marL="28575" anchor="b">
                    <a:lnR cap="flat" cmpd="sng" w="9525">
                      <a:solidFill>
                        <a:srgbClr val="000000"/>
                      </a:solidFill>
                      <a:prstDash val="solid"/>
                      <a:round/>
                      <a:headEnd len="sm" w="sm" type="none"/>
                      <a:tailEnd len="sm" w="sm" type="none"/>
                    </a:lnR>
                    <a:solidFill>
                      <a:srgbClr val="B7E1CD"/>
                    </a:solidFill>
                  </a:tcPr>
                </a:tc>
                <a:tc>
                  <a:txBody>
                    <a:bodyPr/>
                    <a:lstStyle/>
                    <a:p>
                      <a:pPr indent="0" lvl="0" marL="0" rtl="0" algn="r">
                        <a:lnSpc>
                          <a:spcPct val="115000"/>
                        </a:lnSpc>
                        <a:spcBef>
                          <a:spcPts val="0"/>
                        </a:spcBef>
                        <a:spcAft>
                          <a:spcPts val="0"/>
                        </a:spcAft>
                        <a:buNone/>
                      </a:pPr>
                      <a:r>
                        <a:rPr lang="en" sz="1000"/>
                        <a:t>-3.671</a:t>
                      </a:r>
                      <a:endParaRPr sz="1000"/>
                    </a:p>
                  </a:txBody>
                  <a:tcPr marT="19050" marB="19050" marR="28575" marL="28575" anchor="b">
                    <a:lnL cap="flat" cmpd="sng" w="9525">
                      <a:solidFill>
                        <a:srgbClr val="000000"/>
                      </a:solidFill>
                      <a:prstDash val="solid"/>
                      <a:round/>
                      <a:headEnd len="sm" w="sm" type="none"/>
                      <a:tailEnd len="sm" w="sm" type="none"/>
                    </a:lnL>
                    <a:solidFill>
                      <a:srgbClr val="E06666"/>
                    </a:solidFill>
                  </a:tcPr>
                </a:tc>
                <a:tc>
                  <a:txBody>
                    <a:bodyPr/>
                    <a:lstStyle/>
                    <a:p>
                      <a:pPr indent="0" lvl="0" marL="0" rtl="0" algn="r">
                        <a:lnSpc>
                          <a:spcPct val="115000"/>
                        </a:lnSpc>
                        <a:spcBef>
                          <a:spcPts val="0"/>
                        </a:spcBef>
                        <a:spcAft>
                          <a:spcPts val="0"/>
                        </a:spcAft>
                        <a:buNone/>
                      </a:pPr>
                      <a:r>
                        <a:rPr lang="en" sz="1000"/>
                        <a:t>4717</a:t>
                      </a:r>
                      <a:endParaRPr sz="1000"/>
                    </a:p>
                  </a:txBody>
                  <a:tcPr marT="19050" marB="19050" marR="28575" marL="28575" anchor="b">
                    <a:solidFill>
                      <a:srgbClr val="E06666"/>
                    </a:solidFill>
                  </a:tcPr>
                </a:tc>
                <a:tc>
                  <a:txBody>
                    <a:bodyPr/>
                    <a:lstStyle/>
                    <a:p>
                      <a:pPr indent="0" lvl="0" marL="0" rtl="0" algn="r">
                        <a:lnSpc>
                          <a:spcPct val="115000"/>
                        </a:lnSpc>
                        <a:spcBef>
                          <a:spcPts val="0"/>
                        </a:spcBef>
                        <a:spcAft>
                          <a:spcPts val="0"/>
                        </a:spcAft>
                        <a:buNone/>
                      </a:pPr>
                      <a:r>
                        <a:rPr lang="en" sz="1000"/>
                        <a:t>32.85</a:t>
                      </a:r>
                      <a:endParaRPr sz="1000"/>
                    </a:p>
                  </a:txBody>
                  <a:tcPr marT="19050" marB="19050" marR="28575" marL="28575" anchor="b">
                    <a:lnR cap="flat" cmpd="sng" w="9525">
                      <a:solidFill>
                        <a:srgbClr val="000000"/>
                      </a:solidFill>
                      <a:prstDash val="solid"/>
                      <a:round/>
                      <a:headEnd len="sm" w="sm" type="none"/>
                      <a:tailEnd len="sm" w="sm" type="none"/>
                    </a:lnR>
                    <a:solidFill>
                      <a:srgbClr val="E06666"/>
                    </a:solidFill>
                  </a:tcPr>
                </a:tc>
                <a:tc>
                  <a:txBody>
                    <a:bodyPr/>
                    <a:lstStyle/>
                    <a:p>
                      <a:pPr indent="0" lvl="0" marL="0" rtl="0" algn="r">
                        <a:lnSpc>
                          <a:spcPct val="115000"/>
                        </a:lnSpc>
                        <a:spcBef>
                          <a:spcPts val="0"/>
                        </a:spcBef>
                        <a:spcAft>
                          <a:spcPts val="0"/>
                        </a:spcAft>
                        <a:buNone/>
                      </a:pPr>
                      <a:r>
                        <a:rPr lang="en" sz="1000"/>
                        <a:t>-2.613</a:t>
                      </a:r>
                      <a:endParaRPr sz="1000"/>
                    </a:p>
                  </a:txBody>
                  <a:tcPr marT="19050" marB="19050" marR="28575" marL="28575" anchor="b">
                    <a:lnL cap="flat" cmpd="sng" w="9525">
                      <a:solidFill>
                        <a:srgbClr val="000000"/>
                      </a:solidFill>
                      <a:prstDash val="solid"/>
                      <a:round/>
                      <a:headEnd len="sm" w="sm" type="none"/>
                      <a:tailEnd len="sm" w="sm" type="none"/>
                    </a:lnL>
                    <a:solidFill>
                      <a:srgbClr val="E06666"/>
                    </a:solidFill>
                  </a:tcPr>
                </a:tc>
                <a:tc>
                  <a:txBody>
                    <a:bodyPr/>
                    <a:lstStyle/>
                    <a:p>
                      <a:pPr indent="0" lvl="0" marL="0" rtl="0" algn="r">
                        <a:lnSpc>
                          <a:spcPct val="115000"/>
                        </a:lnSpc>
                        <a:spcBef>
                          <a:spcPts val="0"/>
                        </a:spcBef>
                        <a:spcAft>
                          <a:spcPts val="0"/>
                        </a:spcAft>
                        <a:buNone/>
                      </a:pPr>
                      <a:r>
                        <a:rPr lang="en" sz="1000"/>
                        <a:t>3996</a:t>
                      </a:r>
                      <a:endParaRPr sz="1000"/>
                    </a:p>
                  </a:txBody>
                  <a:tcPr marT="19050" marB="19050" marR="28575" marL="28575" anchor="b">
                    <a:solidFill>
                      <a:srgbClr val="E06666"/>
                    </a:solidFill>
                  </a:tcPr>
                </a:tc>
                <a:tc>
                  <a:txBody>
                    <a:bodyPr/>
                    <a:lstStyle/>
                    <a:p>
                      <a:pPr indent="0" lvl="0" marL="0" rtl="0" algn="r">
                        <a:lnSpc>
                          <a:spcPct val="115000"/>
                        </a:lnSpc>
                        <a:spcBef>
                          <a:spcPts val="0"/>
                        </a:spcBef>
                        <a:spcAft>
                          <a:spcPts val="0"/>
                        </a:spcAft>
                        <a:buNone/>
                      </a:pPr>
                      <a:r>
                        <a:rPr lang="en" sz="1000"/>
                        <a:t>28.27</a:t>
                      </a:r>
                      <a:endParaRPr sz="1000"/>
                    </a:p>
                  </a:txBody>
                  <a:tcPr marT="19050" marB="19050" marR="28575" marL="28575" anchor="b">
                    <a:lnR cap="flat" cmpd="sng" w="9525">
                      <a:solidFill>
                        <a:srgbClr val="000000"/>
                      </a:solidFill>
                      <a:prstDash val="solid"/>
                      <a:round/>
                      <a:headEnd len="sm" w="sm" type="none"/>
                      <a:tailEnd len="sm" w="sm" type="none"/>
                    </a:lnR>
                    <a:solidFill>
                      <a:srgbClr val="E06666"/>
                    </a:solidFill>
                  </a:tcPr>
                </a:tc>
              </a:tr>
              <a:tr h="187400">
                <a:tc>
                  <a:txBody>
                    <a:bodyPr/>
                    <a:lstStyle/>
                    <a:p>
                      <a:pPr indent="0" lvl="0" marL="0" rtl="0" algn="r">
                        <a:lnSpc>
                          <a:spcPct val="115000"/>
                        </a:lnSpc>
                        <a:spcBef>
                          <a:spcPts val="0"/>
                        </a:spcBef>
                        <a:spcAft>
                          <a:spcPts val="0"/>
                        </a:spcAft>
                        <a:buNone/>
                      </a:pPr>
                      <a:r>
                        <a:rPr lang="en" sz="1000"/>
                        <a:t>30</a:t>
                      </a:r>
                      <a:endParaRPr sz="1000"/>
                    </a:p>
                  </a:txBody>
                  <a:tcPr marT="19050" marB="19050" marR="28575" marL="28575" anchor="b"/>
                </a:tc>
                <a:tc>
                  <a:txBody>
                    <a:bodyPr/>
                    <a:lstStyle/>
                    <a:p>
                      <a:pPr indent="0" lvl="0" marL="0" rtl="0" algn="r">
                        <a:lnSpc>
                          <a:spcPct val="115000"/>
                        </a:lnSpc>
                        <a:spcBef>
                          <a:spcPts val="0"/>
                        </a:spcBef>
                        <a:spcAft>
                          <a:spcPts val="0"/>
                        </a:spcAft>
                        <a:buNone/>
                      </a:pPr>
                      <a:r>
                        <a:rPr lang="en" sz="1000"/>
                        <a:t>1.972</a:t>
                      </a:r>
                      <a:endParaRPr sz="1000"/>
                    </a:p>
                  </a:txBody>
                  <a:tcPr marT="19050" marB="19050" marR="28575" marL="28575" anchor="b">
                    <a:lnR cap="flat" cmpd="sng" w="9525">
                      <a:solidFill>
                        <a:srgbClr val="000000"/>
                      </a:solidFill>
                      <a:prstDash val="solid"/>
                      <a:round/>
                      <a:headEnd len="sm" w="sm" type="none"/>
                      <a:tailEnd len="sm" w="sm" type="none"/>
                    </a:lnR>
                  </a:tcPr>
                </a:tc>
                <a:tc>
                  <a:txBody>
                    <a:bodyPr/>
                    <a:lstStyle/>
                    <a:p>
                      <a:pPr indent="0" lvl="0" marL="0" rtl="0" algn="r">
                        <a:lnSpc>
                          <a:spcPct val="115000"/>
                        </a:lnSpc>
                        <a:spcBef>
                          <a:spcPts val="0"/>
                        </a:spcBef>
                        <a:spcAft>
                          <a:spcPts val="0"/>
                        </a:spcAft>
                        <a:buNone/>
                      </a:pPr>
                      <a:r>
                        <a:rPr lang="en" sz="1000"/>
                        <a:t>-6.407</a:t>
                      </a:r>
                      <a:endParaRPr sz="1000"/>
                    </a:p>
                  </a:txBody>
                  <a:tcPr marT="19050" marB="19050" marR="28575" marL="28575" anchor="b">
                    <a:lnL cap="flat" cmpd="sng" w="9525">
                      <a:solidFill>
                        <a:srgbClr val="000000"/>
                      </a:solidFill>
                      <a:prstDash val="solid"/>
                      <a:round/>
                      <a:headEnd len="sm" w="sm" type="none"/>
                      <a:tailEnd len="sm" w="sm" type="none"/>
                    </a:lnL>
                    <a:solidFill>
                      <a:srgbClr val="E06666"/>
                    </a:solidFill>
                  </a:tcPr>
                </a:tc>
                <a:tc>
                  <a:txBody>
                    <a:bodyPr/>
                    <a:lstStyle/>
                    <a:p>
                      <a:pPr indent="0" lvl="0" marL="0" rtl="0" algn="r">
                        <a:lnSpc>
                          <a:spcPct val="115000"/>
                        </a:lnSpc>
                        <a:spcBef>
                          <a:spcPts val="0"/>
                        </a:spcBef>
                        <a:spcAft>
                          <a:spcPts val="0"/>
                        </a:spcAft>
                        <a:buNone/>
                      </a:pPr>
                      <a:r>
                        <a:rPr lang="en" sz="1000"/>
                        <a:t>8204</a:t>
                      </a:r>
                      <a:endParaRPr sz="1000"/>
                    </a:p>
                  </a:txBody>
                  <a:tcPr marT="19050" marB="19050" marR="28575" marL="28575" anchor="b">
                    <a:solidFill>
                      <a:srgbClr val="E06666"/>
                    </a:solidFill>
                  </a:tcPr>
                </a:tc>
                <a:tc>
                  <a:txBody>
                    <a:bodyPr/>
                    <a:lstStyle/>
                    <a:p>
                      <a:pPr indent="0" lvl="0" marL="0" rtl="0" algn="r">
                        <a:lnSpc>
                          <a:spcPct val="115000"/>
                        </a:lnSpc>
                        <a:spcBef>
                          <a:spcPts val="0"/>
                        </a:spcBef>
                        <a:spcAft>
                          <a:spcPts val="0"/>
                        </a:spcAft>
                        <a:buNone/>
                      </a:pPr>
                      <a:r>
                        <a:rPr lang="en" sz="1000"/>
                        <a:t>26.32</a:t>
                      </a:r>
                      <a:endParaRPr sz="1000"/>
                    </a:p>
                  </a:txBody>
                  <a:tcPr marT="19050" marB="19050" marR="28575" marL="28575" anchor="b">
                    <a:lnR cap="flat" cmpd="sng" w="9525">
                      <a:solidFill>
                        <a:srgbClr val="000000"/>
                      </a:solidFill>
                      <a:prstDash val="solid"/>
                      <a:round/>
                      <a:headEnd len="sm" w="sm" type="none"/>
                      <a:tailEnd len="sm" w="sm" type="none"/>
                    </a:lnR>
                    <a:solidFill>
                      <a:srgbClr val="E06666"/>
                    </a:solidFill>
                  </a:tcPr>
                </a:tc>
                <a:tc>
                  <a:txBody>
                    <a:bodyPr/>
                    <a:lstStyle/>
                    <a:p>
                      <a:pPr indent="0" lvl="0" marL="0" rtl="0" algn="r">
                        <a:lnSpc>
                          <a:spcPct val="115000"/>
                        </a:lnSpc>
                        <a:spcBef>
                          <a:spcPts val="0"/>
                        </a:spcBef>
                        <a:spcAft>
                          <a:spcPts val="0"/>
                        </a:spcAft>
                        <a:buNone/>
                      </a:pPr>
                      <a:r>
                        <a:rPr lang="en" sz="1000"/>
                        <a:t>-4.26</a:t>
                      </a:r>
                      <a:endParaRPr sz="1000"/>
                    </a:p>
                  </a:txBody>
                  <a:tcPr marT="19050" marB="19050" marR="28575" marL="28575" anchor="b">
                    <a:lnL cap="flat" cmpd="sng" w="9525">
                      <a:solidFill>
                        <a:srgbClr val="000000"/>
                      </a:solidFill>
                      <a:prstDash val="solid"/>
                      <a:round/>
                      <a:headEnd len="sm" w="sm" type="none"/>
                      <a:tailEnd len="sm" w="sm" type="none"/>
                    </a:lnL>
                    <a:solidFill>
                      <a:srgbClr val="E06666"/>
                    </a:solidFill>
                  </a:tcPr>
                </a:tc>
                <a:tc>
                  <a:txBody>
                    <a:bodyPr/>
                    <a:lstStyle/>
                    <a:p>
                      <a:pPr indent="0" lvl="0" marL="0" rtl="0" algn="r">
                        <a:lnSpc>
                          <a:spcPct val="115000"/>
                        </a:lnSpc>
                        <a:spcBef>
                          <a:spcPts val="0"/>
                        </a:spcBef>
                        <a:spcAft>
                          <a:spcPts val="0"/>
                        </a:spcAft>
                        <a:buNone/>
                      </a:pPr>
                      <a:r>
                        <a:rPr lang="en" sz="1000"/>
                        <a:t>6355</a:t>
                      </a:r>
                      <a:endParaRPr sz="1000"/>
                    </a:p>
                  </a:txBody>
                  <a:tcPr marT="19050" marB="19050" marR="28575" marL="28575" anchor="b">
                    <a:solidFill>
                      <a:srgbClr val="E06666"/>
                    </a:solidFill>
                  </a:tcPr>
                </a:tc>
                <a:tc>
                  <a:txBody>
                    <a:bodyPr/>
                    <a:lstStyle/>
                    <a:p>
                      <a:pPr indent="0" lvl="0" marL="0" rtl="0" algn="r">
                        <a:lnSpc>
                          <a:spcPct val="115000"/>
                        </a:lnSpc>
                        <a:spcBef>
                          <a:spcPts val="0"/>
                        </a:spcBef>
                        <a:spcAft>
                          <a:spcPts val="0"/>
                        </a:spcAft>
                        <a:buNone/>
                      </a:pPr>
                      <a:r>
                        <a:rPr lang="en" sz="1000"/>
                        <a:t>20.83</a:t>
                      </a:r>
                      <a:endParaRPr sz="1000"/>
                    </a:p>
                  </a:txBody>
                  <a:tcPr marT="19050" marB="19050" marR="28575" marL="28575" anchor="b">
                    <a:lnR cap="flat" cmpd="sng" w="9525">
                      <a:solidFill>
                        <a:srgbClr val="000000"/>
                      </a:solidFill>
                      <a:prstDash val="solid"/>
                      <a:round/>
                      <a:headEnd len="sm" w="sm" type="none"/>
                      <a:tailEnd len="sm" w="sm" type="none"/>
                    </a:lnR>
                    <a:solidFill>
                      <a:srgbClr val="E06666"/>
                    </a:solidFill>
                  </a:tcPr>
                </a:tc>
                <a:tc>
                  <a:txBody>
                    <a:bodyPr/>
                    <a:lstStyle/>
                    <a:p>
                      <a:pPr indent="0" lvl="0" marL="0" rtl="0" algn="r">
                        <a:lnSpc>
                          <a:spcPct val="115000"/>
                        </a:lnSpc>
                        <a:spcBef>
                          <a:spcPts val="0"/>
                        </a:spcBef>
                        <a:spcAft>
                          <a:spcPts val="0"/>
                        </a:spcAft>
                        <a:buNone/>
                      </a:pPr>
                      <a:r>
                        <a:rPr lang="en" sz="1000"/>
                        <a:t>-3.159</a:t>
                      </a:r>
                      <a:endParaRPr sz="1000"/>
                    </a:p>
                  </a:txBody>
                  <a:tcPr marT="19050" marB="19050" marR="28575" marL="28575" anchor="b">
                    <a:lnL cap="flat" cmpd="sng" w="9525">
                      <a:solidFill>
                        <a:srgbClr val="000000"/>
                      </a:solidFill>
                      <a:prstDash val="solid"/>
                      <a:round/>
                      <a:headEnd len="sm" w="sm" type="none"/>
                      <a:tailEnd len="sm" w="sm" type="none"/>
                    </a:lnL>
                    <a:solidFill>
                      <a:srgbClr val="E06666"/>
                    </a:solidFill>
                  </a:tcPr>
                </a:tc>
                <a:tc>
                  <a:txBody>
                    <a:bodyPr/>
                    <a:lstStyle/>
                    <a:p>
                      <a:pPr indent="0" lvl="0" marL="0" rtl="0" algn="r">
                        <a:lnSpc>
                          <a:spcPct val="115000"/>
                        </a:lnSpc>
                        <a:spcBef>
                          <a:spcPts val="0"/>
                        </a:spcBef>
                        <a:spcAft>
                          <a:spcPts val="0"/>
                        </a:spcAft>
                        <a:buNone/>
                      </a:pPr>
                      <a:r>
                        <a:rPr lang="en" sz="1000"/>
                        <a:t>5407</a:t>
                      </a:r>
                      <a:endParaRPr sz="1000"/>
                    </a:p>
                  </a:txBody>
                  <a:tcPr marT="19050" marB="19050" marR="28575" marL="28575" anchor="b">
                    <a:solidFill>
                      <a:srgbClr val="E06666"/>
                    </a:solidFill>
                  </a:tcPr>
                </a:tc>
                <a:tc>
                  <a:txBody>
                    <a:bodyPr/>
                    <a:lstStyle/>
                    <a:p>
                      <a:pPr indent="0" lvl="0" marL="0" rtl="0" algn="r">
                        <a:lnSpc>
                          <a:spcPct val="115000"/>
                        </a:lnSpc>
                        <a:spcBef>
                          <a:spcPts val="0"/>
                        </a:spcBef>
                        <a:spcAft>
                          <a:spcPts val="0"/>
                        </a:spcAft>
                        <a:buNone/>
                      </a:pPr>
                      <a:r>
                        <a:rPr lang="en" sz="1000"/>
                        <a:t>18.02</a:t>
                      </a:r>
                      <a:endParaRPr sz="1000"/>
                    </a:p>
                  </a:txBody>
                  <a:tcPr marT="19050" marB="19050" marR="28575" marL="28575" anchor="b">
                    <a:lnR cap="flat" cmpd="sng" w="9525">
                      <a:solidFill>
                        <a:srgbClr val="000000"/>
                      </a:solidFill>
                      <a:prstDash val="solid"/>
                      <a:round/>
                      <a:headEnd len="sm" w="sm" type="none"/>
                      <a:tailEnd len="sm" w="sm" type="none"/>
                    </a:lnR>
                    <a:solidFill>
                      <a:srgbClr val="E06666"/>
                    </a:solidFill>
                  </a:tcPr>
                </a:tc>
              </a:tr>
              <a:tr h="187400">
                <a:tc>
                  <a:txBody>
                    <a:bodyPr/>
                    <a:lstStyle/>
                    <a:p>
                      <a:pPr indent="0" lvl="0" marL="0" rtl="0" algn="r">
                        <a:lnSpc>
                          <a:spcPct val="115000"/>
                        </a:lnSpc>
                        <a:spcBef>
                          <a:spcPts val="0"/>
                        </a:spcBef>
                        <a:spcAft>
                          <a:spcPts val="0"/>
                        </a:spcAft>
                        <a:buNone/>
                      </a:pPr>
                      <a:r>
                        <a:rPr lang="en" sz="1000"/>
                        <a:t>40</a:t>
                      </a:r>
                      <a:endParaRPr sz="1000"/>
                    </a:p>
                  </a:txBody>
                  <a:tcPr marT="19050" marB="19050" marR="28575" marL="28575" anchor="b"/>
                </a:tc>
                <a:tc>
                  <a:txBody>
                    <a:bodyPr/>
                    <a:lstStyle/>
                    <a:p>
                      <a:pPr indent="0" lvl="0" marL="0" rtl="0" algn="r">
                        <a:lnSpc>
                          <a:spcPct val="115000"/>
                        </a:lnSpc>
                        <a:spcBef>
                          <a:spcPts val="0"/>
                        </a:spcBef>
                        <a:spcAft>
                          <a:spcPts val="0"/>
                        </a:spcAft>
                        <a:buNone/>
                      </a:pPr>
                      <a:r>
                        <a:rPr lang="en" sz="1000"/>
                        <a:t>1.498</a:t>
                      </a:r>
                      <a:endParaRPr sz="1000"/>
                    </a:p>
                  </a:txBody>
                  <a:tcPr marT="19050" marB="19050" marR="28575" marL="28575" anchor="b">
                    <a:lnR cap="flat" cmpd="sng" w="9525">
                      <a:solidFill>
                        <a:srgbClr val="000000"/>
                      </a:solidFill>
                      <a:prstDash val="solid"/>
                      <a:round/>
                      <a:headEnd len="sm" w="sm" type="none"/>
                      <a:tailEnd len="sm" w="sm" type="none"/>
                    </a:lnR>
                  </a:tcPr>
                </a:tc>
                <a:tc>
                  <a:txBody>
                    <a:bodyPr/>
                    <a:lstStyle/>
                    <a:p>
                      <a:pPr indent="0" lvl="0" marL="0" rtl="0" algn="r">
                        <a:lnSpc>
                          <a:spcPct val="115000"/>
                        </a:lnSpc>
                        <a:spcBef>
                          <a:spcPts val="0"/>
                        </a:spcBef>
                        <a:spcAft>
                          <a:spcPts val="0"/>
                        </a:spcAft>
                        <a:buNone/>
                      </a:pPr>
                      <a:r>
                        <a:rPr lang="en" sz="1000"/>
                        <a:t>-6.98</a:t>
                      </a:r>
                      <a:endParaRPr sz="1000"/>
                    </a:p>
                  </a:txBody>
                  <a:tcPr marT="19050" marB="19050" marR="28575" marL="28575" anchor="b">
                    <a:lnL cap="flat" cmpd="sng" w="9525">
                      <a:solidFill>
                        <a:srgbClr val="000000"/>
                      </a:solidFill>
                      <a:prstDash val="solid"/>
                      <a:round/>
                      <a:headEnd len="sm" w="sm" type="none"/>
                      <a:tailEnd len="sm" w="sm" type="none"/>
                    </a:lnL>
                    <a:solidFill>
                      <a:srgbClr val="E06666"/>
                    </a:solidFill>
                  </a:tcPr>
                </a:tc>
                <a:tc>
                  <a:txBody>
                    <a:bodyPr/>
                    <a:lstStyle/>
                    <a:p>
                      <a:pPr indent="0" lvl="0" marL="0" rtl="0" algn="r">
                        <a:lnSpc>
                          <a:spcPct val="115000"/>
                        </a:lnSpc>
                        <a:spcBef>
                          <a:spcPts val="0"/>
                        </a:spcBef>
                        <a:spcAft>
                          <a:spcPts val="0"/>
                        </a:spcAft>
                        <a:buNone/>
                      </a:pPr>
                      <a:r>
                        <a:rPr lang="en" sz="1000"/>
                        <a:t>10150</a:t>
                      </a:r>
                      <a:endParaRPr sz="1000"/>
                    </a:p>
                  </a:txBody>
                  <a:tcPr marT="19050" marB="19050" marR="28575" marL="28575" anchor="b">
                    <a:solidFill>
                      <a:srgbClr val="B7E1CD"/>
                    </a:solidFill>
                  </a:tcPr>
                </a:tc>
                <a:tc>
                  <a:txBody>
                    <a:bodyPr/>
                    <a:lstStyle/>
                    <a:p>
                      <a:pPr indent="0" lvl="0" marL="0" rtl="0" algn="r">
                        <a:lnSpc>
                          <a:spcPct val="115000"/>
                        </a:lnSpc>
                        <a:spcBef>
                          <a:spcPts val="0"/>
                        </a:spcBef>
                        <a:spcAft>
                          <a:spcPts val="0"/>
                        </a:spcAft>
                        <a:buNone/>
                      </a:pPr>
                      <a:r>
                        <a:rPr lang="en" sz="1000"/>
                        <a:t>18.87</a:t>
                      </a:r>
                      <a:endParaRPr sz="1000"/>
                    </a:p>
                  </a:txBody>
                  <a:tcPr marT="19050" marB="19050" marR="28575" marL="28575" anchor="b">
                    <a:lnR cap="flat" cmpd="sng" w="9525">
                      <a:solidFill>
                        <a:srgbClr val="000000"/>
                      </a:solidFill>
                      <a:prstDash val="solid"/>
                      <a:round/>
                      <a:headEnd len="sm" w="sm" type="none"/>
                      <a:tailEnd len="sm" w="sm" type="none"/>
                    </a:lnR>
                    <a:solidFill>
                      <a:srgbClr val="E06666"/>
                    </a:solidFill>
                  </a:tcPr>
                </a:tc>
                <a:tc>
                  <a:txBody>
                    <a:bodyPr/>
                    <a:lstStyle/>
                    <a:p>
                      <a:pPr indent="0" lvl="0" marL="0" rtl="0" algn="r">
                        <a:lnSpc>
                          <a:spcPct val="115000"/>
                        </a:lnSpc>
                        <a:spcBef>
                          <a:spcPts val="0"/>
                        </a:spcBef>
                        <a:spcAft>
                          <a:spcPts val="0"/>
                        </a:spcAft>
                        <a:buNone/>
                      </a:pPr>
                      <a:r>
                        <a:rPr lang="en" sz="1000"/>
                        <a:t>-4.705</a:t>
                      </a:r>
                      <a:endParaRPr sz="1000"/>
                    </a:p>
                  </a:txBody>
                  <a:tcPr marT="19050" marB="19050" marR="28575" marL="28575" anchor="b">
                    <a:lnL cap="flat" cmpd="sng" w="9525">
                      <a:solidFill>
                        <a:srgbClr val="000000"/>
                      </a:solidFill>
                      <a:prstDash val="solid"/>
                      <a:round/>
                      <a:headEnd len="sm" w="sm" type="none"/>
                      <a:tailEnd len="sm" w="sm" type="none"/>
                    </a:lnL>
                    <a:solidFill>
                      <a:srgbClr val="E06666"/>
                    </a:solidFill>
                  </a:tcPr>
                </a:tc>
                <a:tc>
                  <a:txBody>
                    <a:bodyPr/>
                    <a:lstStyle/>
                    <a:p>
                      <a:pPr indent="0" lvl="0" marL="0" rtl="0" algn="r">
                        <a:lnSpc>
                          <a:spcPct val="115000"/>
                        </a:lnSpc>
                        <a:spcBef>
                          <a:spcPts val="0"/>
                        </a:spcBef>
                        <a:spcAft>
                          <a:spcPts val="0"/>
                        </a:spcAft>
                        <a:buNone/>
                      </a:pPr>
                      <a:r>
                        <a:rPr lang="en" sz="1000"/>
                        <a:t>7785</a:t>
                      </a:r>
                      <a:endParaRPr sz="1000"/>
                    </a:p>
                  </a:txBody>
                  <a:tcPr marT="19050" marB="19050" marR="28575" marL="28575" anchor="b">
                    <a:solidFill>
                      <a:srgbClr val="E06666"/>
                    </a:solidFill>
                  </a:tcPr>
                </a:tc>
                <a:tc>
                  <a:txBody>
                    <a:bodyPr/>
                    <a:lstStyle/>
                    <a:p>
                      <a:pPr indent="0" lvl="0" marL="0" rtl="0" algn="r">
                        <a:lnSpc>
                          <a:spcPct val="115000"/>
                        </a:lnSpc>
                        <a:spcBef>
                          <a:spcPts val="0"/>
                        </a:spcBef>
                        <a:spcAft>
                          <a:spcPts val="0"/>
                        </a:spcAft>
                        <a:buNone/>
                      </a:pPr>
                      <a:r>
                        <a:rPr lang="en" sz="1000"/>
                        <a:t>14.83</a:t>
                      </a:r>
                      <a:endParaRPr sz="1000"/>
                    </a:p>
                  </a:txBody>
                  <a:tcPr marT="19050" marB="19050" marR="28575" marL="28575" anchor="b">
                    <a:lnR cap="flat" cmpd="sng" w="9525">
                      <a:solidFill>
                        <a:srgbClr val="000000"/>
                      </a:solidFill>
                      <a:prstDash val="solid"/>
                      <a:round/>
                      <a:headEnd len="sm" w="sm" type="none"/>
                      <a:tailEnd len="sm" w="sm" type="none"/>
                    </a:lnR>
                    <a:solidFill>
                      <a:srgbClr val="E06666"/>
                    </a:solidFill>
                  </a:tcPr>
                </a:tc>
                <a:tc>
                  <a:txBody>
                    <a:bodyPr/>
                    <a:lstStyle/>
                    <a:p>
                      <a:pPr indent="0" lvl="0" marL="0" rtl="0" algn="r">
                        <a:lnSpc>
                          <a:spcPct val="115000"/>
                        </a:lnSpc>
                        <a:spcBef>
                          <a:spcPts val="0"/>
                        </a:spcBef>
                        <a:spcAft>
                          <a:spcPts val="0"/>
                        </a:spcAft>
                        <a:buNone/>
                      </a:pPr>
                      <a:r>
                        <a:rPr lang="en" sz="1000"/>
                        <a:t>-3.565</a:t>
                      </a:r>
                      <a:endParaRPr sz="1000"/>
                    </a:p>
                  </a:txBody>
                  <a:tcPr marT="19050" marB="19050" marR="28575" marL="28575" anchor="b">
                    <a:lnL cap="flat" cmpd="sng" w="9525">
                      <a:solidFill>
                        <a:srgbClr val="000000"/>
                      </a:solidFill>
                      <a:prstDash val="solid"/>
                      <a:round/>
                      <a:headEnd len="sm" w="sm" type="none"/>
                      <a:tailEnd len="sm" w="sm" type="none"/>
                    </a:lnL>
                    <a:solidFill>
                      <a:srgbClr val="E06666"/>
                    </a:solidFill>
                  </a:tcPr>
                </a:tc>
                <a:tc>
                  <a:txBody>
                    <a:bodyPr/>
                    <a:lstStyle/>
                    <a:p>
                      <a:pPr indent="0" lvl="0" marL="0" rtl="0" algn="r">
                        <a:lnSpc>
                          <a:spcPct val="115000"/>
                        </a:lnSpc>
                        <a:spcBef>
                          <a:spcPts val="0"/>
                        </a:spcBef>
                        <a:spcAft>
                          <a:spcPts val="0"/>
                        </a:spcAft>
                        <a:buNone/>
                      </a:pPr>
                      <a:r>
                        <a:rPr lang="en" sz="1000"/>
                        <a:t>6714</a:t>
                      </a:r>
                      <a:endParaRPr sz="1000"/>
                    </a:p>
                  </a:txBody>
                  <a:tcPr marT="19050" marB="19050" marR="28575" marL="28575" anchor="b">
                    <a:solidFill>
                      <a:srgbClr val="E06666"/>
                    </a:solidFill>
                  </a:tcPr>
                </a:tc>
                <a:tc>
                  <a:txBody>
                    <a:bodyPr/>
                    <a:lstStyle/>
                    <a:p>
                      <a:pPr indent="0" lvl="0" marL="0" rtl="0" algn="r">
                        <a:lnSpc>
                          <a:spcPct val="115000"/>
                        </a:lnSpc>
                        <a:spcBef>
                          <a:spcPts val="0"/>
                        </a:spcBef>
                        <a:spcAft>
                          <a:spcPts val="0"/>
                        </a:spcAft>
                        <a:buNone/>
                      </a:pPr>
                      <a:r>
                        <a:rPr lang="en" sz="1000"/>
                        <a:t>12.99</a:t>
                      </a:r>
                      <a:endParaRPr sz="1000"/>
                    </a:p>
                  </a:txBody>
                  <a:tcPr marT="19050" marB="19050" marR="28575" marL="28575" anchor="b">
                    <a:lnR cap="flat" cmpd="sng" w="9525">
                      <a:solidFill>
                        <a:srgbClr val="000000"/>
                      </a:solidFill>
                      <a:prstDash val="solid"/>
                      <a:round/>
                      <a:headEnd len="sm" w="sm" type="none"/>
                      <a:tailEnd len="sm" w="sm" type="none"/>
                    </a:lnR>
                    <a:solidFill>
                      <a:srgbClr val="E06666"/>
                    </a:solidFill>
                  </a:tcPr>
                </a:tc>
              </a:tr>
              <a:tr h="187400">
                <a:tc>
                  <a:txBody>
                    <a:bodyPr/>
                    <a:lstStyle/>
                    <a:p>
                      <a:pPr indent="0" lvl="0" marL="0" rtl="0" algn="r">
                        <a:lnSpc>
                          <a:spcPct val="115000"/>
                        </a:lnSpc>
                        <a:spcBef>
                          <a:spcPts val="0"/>
                        </a:spcBef>
                        <a:spcAft>
                          <a:spcPts val="0"/>
                        </a:spcAft>
                        <a:buNone/>
                      </a:pPr>
                      <a:r>
                        <a:rPr lang="en" sz="1000"/>
                        <a:t>50</a:t>
                      </a:r>
                      <a:endParaRPr sz="1000"/>
                    </a:p>
                  </a:txBody>
                  <a:tcPr marT="19050" marB="19050" marR="28575" marL="28575" anchor="b"/>
                </a:tc>
                <a:tc>
                  <a:txBody>
                    <a:bodyPr/>
                    <a:lstStyle/>
                    <a:p>
                      <a:pPr indent="0" lvl="0" marL="0" rtl="0" algn="r">
                        <a:lnSpc>
                          <a:spcPct val="115000"/>
                        </a:lnSpc>
                        <a:spcBef>
                          <a:spcPts val="0"/>
                        </a:spcBef>
                        <a:spcAft>
                          <a:spcPts val="0"/>
                        </a:spcAft>
                        <a:buNone/>
                      </a:pPr>
                      <a:r>
                        <a:rPr lang="en" sz="1000"/>
                        <a:t>1.207</a:t>
                      </a:r>
                      <a:endParaRPr sz="1000"/>
                    </a:p>
                  </a:txBody>
                  <a:tcPr marT="19050" marB="19050" marR="28575" marL="28575" anchor="b">
                    <a:lnR cap="flat" cmpd="sng" w="9525">
                      <a:solidFill>
                        <a:srgbClr val="000000"/>
                      </a:solidFill>
                      <a:prstDash val="solid"/>
                      <a:round/>
                      <a:headEnd len="sm" w="sm" type="none"/>
                      <a:tailEnd len="sm" w="sm" type="none"/>
                    </a:lnR>
                  </a:tcPr>
                </a:tc>
                <a:tc>
                  <a:txBody>
                    <a:bodyPr/>
                    <a:lstStyle/>
                    <a:p>
                      <a:pPr indent="0" lvl="0" marL="0" rtl="0" algn="r">
                        <a:lnSpc>
                          <a:spcPct val="115000"/>
                        </a:lnSpc>
                        <a:spcBef>
                          <a:spcPts val="0"/>
                        </a:spcBef>
                        <a:spcAft>
                          <a:spcPts val="0"/>
                        </a:spcAft>
                        <a:buNone/>
                      </a:pPr>
                      <a:r>
                        <a:rPr lang="en" sz="1000"/>
                        <a:t>-7.28</a:t>
                      </a:r>
                      <a:endParaRPr sz="1000"/>
                    </a:p>
                  </a:txBody>
                  <a:tcPr marT="19050" marB="19050" marR="28575" marL="28575" anchor="b">
                    <a:lnL cap="flat" cmpd="sng" w="9525">
                      <a:solidFill>
                        <a:srgbClr val="000000"/>
                      </a:solidFill>
                      <a:prstDash val="solid"/>
                      <a:round/>
                      <a:headEnd len="sm" w="sm" type="none"/>
                      <a:tailEnd len="sm" w="sm" type="none"/>
                    </a:lnL>
                    <a:solidFill>
                      <a:srgbClr val="E06666"/>
                    </a:solidFill>
                  </a:tcPr>
                </a:tc>
                <a:tc>
                  <a:txBody>
                    <a:bodyPr/>
                    <a:lstStyle/>
                    <a:p>
                      <a:pPr indent="0" lvl="0" marL="0" rtl="0" algn="r">
                        <a:lnSpc>
                          <a:spcPct val="115000"/>
                        </a:lnSpc>
                        <a:spcBef>
                          <a:spcPts val="0"/>
                        </a:spcBef>
                        <a:spcAft>
                          <a:spcPts val="0"/>
                        </a:spcAft>
                        <a:buNone/>
                      </a:pPr>
                      <a:r>
                        <a:rPr lang="en" sz="1000"/>
                        <a:t>12000</a:t>
                      </a:r>
                      <a:endParaRPr sz="1000"/>
                    </a:p>
                  </a:txBody>
                  <a:tcPr marT="19050" marB="19050" marR="28575" marL="28575" anchor="b">
                    <a:solidFill>
                      <a:srgbClr val="B7E1CD"/>
                    </a:solidFill>
                  </a:tcPr>
                </a:tc>
                <a:tc>
                  <a:txBody>
                    <a:bodyPr/>
                    <a:lstStyle/>
                    <a:p>
                      <a:pPr indent="0" lvl="0" marL="0" rtl="0" algn="r">
                        <a:lnSpc>
                          <a:spcPct val="115000"/>
                        </a:lnSpc>
                        <a:spcBef>
                          <a:spcPts val="0"/>
                        </a:spcBef>
                        <a:spcAft>
                          <a:spcPts val="0"/>
                        </a:spcAft>
                        <a:buNone/>
                      </a:pPr>
                      <a:r>
                        <a:rPr lang="en" sz="1000"/>
                        <a:t>14.56</a:t>
                      </a:r>
                      <a:endParaRPr sz="1000"/>
                    </a:p>
                  </a:txBody>
                  <a:tcPr marT="19050" marB="19050" marR="28575" marL="28575" anchor="b">
                    <a:lnR cap="flat" cmpd="sng" w="9525">
                      <a:solidFill>
                        <a:srgbClr val="000000"/>
                      </a:solidFill>
                      <a:prstDash val="solid"/>
                      <a:round/>
                      <a:headEnd len="sm" w="sm" type="none"/>
                      <a:tailEnd len="sm" w="sm" type="none"/>
                    </a:lnR>
                    <a:solidFill>
                      <a:srgbClr val="E06666"/>
                    </a:solidFill>
                  </a:tcPr>
                </a:tc>
                <a:tc>
                  <a:txBody>
                    <a:bodyPr/>
                    <a:lstStyle/>
                    <a:p>
                      <a:pPr indent="0" lvl="0" marL="0" rtl="0" algn="r">
                        <a:lnSpc>
                          <a:spcPct val="115000"/>
                        </a:lnSpc>
                        <a:spcBef>
                          <a:spcPts val="0"/>
                        </a:spcBef>
                        <a:spcAft>
                          <a:spcPts val="0"/>
                        </a:spcAft>
                        <a:buNone/>
                      </a:pPr>
                      <a:r>
                        <a:rPr lang="en" sz="1000"/>
                        <a:t>-5.062</a:t>
                      </a:r>
                      <a:endParaRPr sz="1000"/>
                    </a:p>
                  </a:txBody>
                  <a:tcPr marT="19050" marB="19050" marR="28575" marL="28575" anchor="b">
                    <a:lnL cap="flat" cmpd="sng" w="9525">
                      <a:solidFill>
                        <a:srgbClr val="000000"/>
                      </a:solidFill>
                      <a:prstDash val="solid"/>
                      <a:round/>
                      <a:headEnd len="sm" w="sm" type="none"/>
                      <a:tailEnd len="sm" w="sm" type="none"/>
                    </a:lnL>
                    <a:solidFill>
                      <a:srgbClr val="E06666"/>
                    </a:solidFill>
                  </a:tcPr>
                </a:tc>
                <a:tc>
                  <a:txBody>
                    <a:bodyPr/>
                    <a:lstStyle/>
                    <a:p>
                      <a:pPr indent="0" lvl="0" marL="0" rtl="0" algn="r">
                        <a:lnSpc>
                          <a:spcPct val="115000"/>
                        </a:lnSpc>
                        <a:spcBef>
                          <a:spcPts val="0"/>
                        </a:spcBef>
                        <a:spcAft>
                          <a:spcPts val="0"/>
                        </a:spcAft>
                        <a:buNone/>
                      </a:pPr>
                      <a:r>
                        <a:rPr lang="en" sz="1000"/>
                        <a:t>9312</a:t>
                      </a:r>
                      <a:endParaRPr sz="1000"/>
                    </a:p>
                  </a:txBody>
                  <a:tcPr marT="19050" marB="19050" marR="28575" marL="28575" anchor="b">
                    <a:solidFill>
                      <a:srgbClr val="B7E1CD"/>
                    </a:solidFill>
                  </a:tcPr>
                </a:tc>
                <a:tc>
                  <a:txBody>
                    <a:bodyPr/>
                    <a:lstStyle/>
                    <a:p>
                      <a:pPr indent="0" lvl="0" marL="0" rtl="0" algn="r">
                        <a:lnSpc>
                          <a:spcPct val="115000"/>
                        </a:lnSpc>
                        <a:spcBef>
                          <a:spcPts val="0"/>
                        </a:spcBef>
                        <a:spcAft>
                          <a:spcPts val="0"/>
                        </a:spcAft>
                        <a:buNone/>
                      </a:pPr>
                      <a:r>
                        <a:rPr lang="en" sz="1000"/>
                        <a:t>11.57</a:t>
                      </a:r>
                      <a:endParaRPr sz="1000"/>
                    </a:p>
                  </a:txBody>
                  <a:tcPr marT="19050" marB="19050" marR="28575" marL="28575" anchor="b">
                    <a:lnR cap="flat" cmpd="sng" w="9525">
                      <a:solidFill>
                        <a:srgbClr val="000000"/>
                      </a:solidFill>
                      <a:prstDash val="solid"/>
                      <a:round/>
                      <a:headEnd len="sm" w="sm" type="none"/>
                      <a:tailEnd len="sm" w="sm" type="none"/>
                    </a:lnR>
                    <a:solidFill>
                      <a:srgbClr val="E06666"/>
                    </a:solidFill>
                  </a:tcPr>
                </a:tc>
                <a:tc>
                  <a:txBody>
                    <a:bodyPr/>
                    <a:lstStyle/>
                    <a:p>
                      <a:pPr indent="0" lvl="0" marL="0" rtl="0" algn="r">
                        <a:lnSpc>
                          <a:spcPct val="115000"/>
                        </a:lnSpc>
                        <a:spcBef>
                          <a:spcPts val="0"/>
                        </a:spcBef>
                        <a:spcAft>
                          <a:spcPts val="0"/>
                        </a:spcAft>
                        <a:buNone/>
                      </a:pPr>
                      <a:r>
                        <a:rPr lang="en" sz="1000"/>
                        <a:t>-3.896</a:t>
                      </a:r>
                      <a:endParaRPr sz="1000"/>
                    </a:p>
                  </a:txBody>
                  <a:tcPr marT="19050" marB="19050" marR="28575" marL="28575" anchor="b">
                    <a:lnL cap="flat" cmpd="sng" w="9525">
                      <a:solidFill>
                        <a:srgbClr val="000000"/>
                      </a:solidFill>
                      <a:prstDash val="solid"/>
                      <a:round/>
                      <a:headEnd len="sm" w="sm" type="none"/>
                      <a:tailEnd len="sm" w="sm" type="none"/>
                    </a:lnL>
                    <a:solidFill>
                      <a:srgbClr val="E06666"/>
                    </a:solidFill>
                  </a:tcPr>
                </a:tc>
                <a:tc>
                  <a:txBody>
                    <a:bodyPr/>
                    <a:lstStyle/>
                    <a:p>
                      <a:pPr indent="0" lvl="0" marL="0" rtl="0" algn="r">
                        <a:lnSpc>
                          <a:spcPct val="115000"/>
                        </a:lnSpc>
                        <a:spcBef>
                          <a:spcPts val="0"/>
                        </a:spcBef>
                        <a:spcAft>
                          <a:spcPts val="0"/>
                        </a:spcAft>
                        <a:buNone/>
                      </a:pPr>
                      <a:r>
                        <a:rPr lang="en" sz="1000"/>
                        <a:t>7948</a:t>
                      </a:r>
                      <a:endParaRPr sz="1000"/>
                    </a:p>
                  </a:txBody>
                  <a:tcPr marT="19050" marB="19050" marR="28575" marL="28575" anchor="b">
                    <a:solidFill>
                      <a:srgbClr val="E06666"/>
                    </a:solidFill>
                  </a:tcPr>
                </a:tc>
                <a:tc>
                  <a:txBody>
                    <a:bodyPr/>
                    <a:lstStyle/>
                    <a:p>
                      <a:pPr indent="0" lvl="0" marL="0" rtl="0" algn="r">
                        <a:lnSpc>
                          <a:spcPct val="115000"/>
                        </a:lnSpc>
                        <a:spcBef>
                          <a:spcPts val="0"/>
                        </a:spcBef>
                        <a:spcAft>
                          <a:spcPts val="0"/>
                        </a:spcAft>
                        <a:buNone/>
                      </a:pPr>
                      <a:r>
                        <a:rPr lang="en" sz="1000"/>
                        <a:t>10.05</a:t>
                      </a:r>
                      <a:endParaRPr sz="1000"/>
                    </a:p>
                  </a:txBody>
                  <a:tcPr marT="19050" marB="19050" marR="28575" marL="28575" anchor="b">
                    <a:lnR cap="flat" cmpd="sng" w="9525">
                      <a:solidFill>
                        <a:srgbClr val="000000"/>
                      </a:solidFill>
                      <a:prstDash val="solid"/>
                      <a:round/>
                      <a:headEnd len="sm" w="sm" type="none"/>
                      <a:tailEnd len="sm" w="sm" type="none"/>
                    </a:lnR>
                    <a:solidFill>
                      <a:srgbClr val="E06666"/>
                    </a:solidFill>
                  </a:tcPr>
                </a:tc>
              </a:tr>
            </a:tbl>
          </a:graphicData>
        </a:graphic>
      </p:graphicFrame>
      <p:pic>
        <p:nvPicPr>
          <p:cNvPr id="1206" name="Google Shape;1206;p116"/>
          <p:cNvPicPr preferRelativeResize="0"/>
          <p:nvPr/>
        </p:nvPicPr>
        <p:blipFill>
          <a:blip r:embed="rId4">
            <a:alphaModFix/>
          </a:blip>
          <a:stretch>
            <a:fillRect/>
          </a:stretch>
        </p:blipFill>
        <p:spPr>
          <a:xfrm>
            <a:off x="820350" y="3985347"/>
            <a:ext cx="3883026" cy="400675"/>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0" name="Shape 1210"/>
        <p:cNvGrpSpPr/>
        <p:nvPr/>
      </p:nvGrpSpPr>
      <p:grpSpPr>
        <a:xfrm>
          <a:off x="0" y="0"/>
          <a:ext cx="0" cy="0"/>
          <a:chOff x="0" y="0"/>
          <a:chExt cx="0" cy="0"/>
        </a:xfrm>
      </p:grpSpPr>
      <p:sp>
        <p:nvSpPr>
          <p:cNvPr id="1211" name="Google Shape;1211;p117"/>
          <p:cNvSpPr txBox="1"/>
          <p:nvPr>
            <p:ph type="title"/>
          </p:nvPr>
        </p:nvSpPr>
        <p:spPr>
          <a:xfrm>
            <a:off x="774075" y="0"/>
            <a:ext cx="7030500" cy="444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Estimating Power At Different Points in Design for NLA</a:t>
            </a:r>
            <a:endParaRPr/>
          </a:p>
        </p:txBody>
      </p:sp>
      <p:sp>
        <p:nvSpPr>
          <p:cNvPr id="1212" name="Google Shape;1212;p117"/>
          <p:cNvSpPr txBox="1"/>
          <p:nvPr>
            <p:ph idx="1" type="body"/>
          </p:nvPr>
        </p:nvSpPr>
        <p:spPr>
          <a:xfrm>
            <a:off x="774075" y="569025"/>
            <a:ext cx="7560300" cy="396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1213" name="Google Shape;1213;p117"/>
          <p:cNvPicPr preferRelativeResize="0"/>
          <p:nvPr/>
        </p:nvPicPr>
        <p:blipFill>
          <a:blip r:embed="rId3">
            <a:alphaModFix/>
          </a:blip>
          <a:stretch>
            <a:fillRect/>
          </a:stretch>
        </p:blipFill>
        <p:spPr>
          <a:xfrm>
            <a:off x="2071290" y="1135800"/>
            <a:ext cx="5001426" cy="2871901"/>
          </a:xfrm>
          <a:prstGeom prst="rect">
            <a:avLst/>
          </a:prstGeom>
          <a:noFill/>
          <a:ln>
            <a:noFill/>
          </a:ln>
        </p:spPr>
      </p:pic>
      <p:sp>
        <p:nvSpPr>
          <p:cNvPr id="1214" name="Google Shape;1214;p117"/>
          <p:cNvSpPr txBox="1"/>
          <p:nvPr/>
        </p:nvSpPr>
        <p:spPr>
          <a:xfrm>
            <a:off x="2352375" y="1575175"/>
            <a:ext cx="849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10.4mW</a:t>
            </a:r>
            <a:endParaRPr/>
          </a:p>
        </p:txBody>
      </p:sp>
      <p:cxnSp>
        <p:nvCxnSpPr>
          <p:cNvPr id="1215" name="Google Shape;1215;p117"/>
          <p:cNvCxnSpPr/>
          <p:nvPr/>
        </p:nvCxnSpPr>
        <p:spPr>
          <a:xfrm>
            <a:off x="2461275" y="1975375"/>
            <a:ext cx="631800" cy="0"/>
          </a:xfrm>
          <a:prstGeom prst="straightConnector1">
            <a:avLst/>
          </a:prstGeom>
          <a:noFill/>
          <a:ln cap="flat" cmpd="sng" w="9525">
            <a:solidFill>
              <a:schemeClr val="dk2"/>
            </a:solidFill>
            <a:prstDash val="solid"/>
            <a:round/>
            <a:headEnd len="med" w="med" type="triangle"/>
            <a:tailEnd len="med" w="med" type="triangle"/>
          </a:ln>
        </p:spPr>
      </p:cxnSp>
      <p:sp>
        <p:nvSpPr>
          <p:cNvPr id="1216" name="Google Shape;1216;p117"/>
          <p:cNvSpPr txBox="1"/>
          <p:nvPr/>
        </p:nvSpPr>
        <p:spPr>
          <a:xfrm>
            <a:off x="3005500" y="2371650"/>
            <a:ext cx="849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g=5.25</a:t>
            </a:r>
            <a:endParaRPr/>
          </a:p>
        </p:txBody>
      </p:sp>
      <p:sp>
        <p:nvSpPr>
          <p:cNvPr id="1217" name="Google Shape;1217;p117"/>
          <p:cNvSpPr txBox="1"/>
          <p:nvPr/>
        </p:nvSpPr>
        <p:spPr>
          <a:xfrm>
            <a:off x="4097800" y="1281250"/>
            <a:ext cx="849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2.8mW</a:t>
            </a:r>
            <a:endParaRPr/>
          </a:p>
        </p:txBody>
      </p:sp>
      <p:cxnSp>
        <p:nvCxnSpPr>
          <p:cNvPr id="1218" name="Google Shape;1218;p117"/>
          <p:cNvCxnSpPr/>
          <p:nvPr/>
        </p:nvCxnSpPr>
        <p:spPr>
          <a:xfrm rot="10800000">
            <a:off x="4163050" y="1725775"/>
            <a:ext cx="589500" cy="0"/>
          </a:xfrm>
          <a:prstGeom prst="straightConnector1">
            <a:avLst/>
          </a:prstGeom>
          <a:noFill/>
          <a:ln cap="flat" cmpd="sng" w="9525">
            <a:solidFill>
              <a:schemeClr val="dk2"/>
            </a:solidFill>
            <a:prstDash val="solid"/>
            <a:round/>
            <a:headEnd len="med" w="med" type="none"/>
            <a:tailEnd len="med" w="med" type="triangle"/>
          </a:ln>
        </p:spPr>
      </p:cxnSp>
      <p:sp>
        <p:nvSpPr>
          <p:cNvPr id="1219" name="Google Shape;1219;p117"/>
          <p:cNvSpPr txBox="1"/>
          <p:nvPr/>
        </p:nvSpPr>
        <p:spPr>
          <a:xfrm>
            <a:off x="4097800" y="1725775"/>
            <a:ext cx="849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38.6</a:t>
            </a:r>
            <a:r>
              <a:rPr lang="en"/>
              <a:t>mW</a:t>
            </a:r>
            <a:endParaRPr/>
          </a:p>
        </p:txBody>
      </p:sp>
      <p:cxnSp>
        <p:nvCxnSpPr>
          <p:cNvPr id="1220" name="Google Shape;1220;p117"/>
          <p:cNvCxnSpPr/>
          <p:nvPr/>
        </p:nvCxnSpPr>
        <p:spPr>
          <a:xfrm>
            <a:off x="4163050" y="2099424"/>
            <a:ext cx="631800" cy="0"/>
          </a:xfrm>
          <a:prstGeom prst="straightConnector1">
            <a:avLst/>
          </a:prstGeom>
          <a:noFill/>
          <a:ln cap="flat" cmpd="sng" w="9525">
            <a:solidFill>
              <a:schemeClr val="dk2"/>
            </a:solidFill>
            <a:prstDash val="solid"/>
            <a:round/>
            <a:headEnd len="med" w="med" type="none"/>
            <a:tailEnd len="med" w="med" type="triangle"/>
          </a:ln>
        </p:spPr>
      </p:cxnSp>
      <p:cxnSp>
        <p:nvCxnSpPr>
          <p:cNvPr id="1221" name="Google Shape;1221;p117"/>
          <p:cNvCxnSpPr/>
          <p:nvPr/>
        </p:nvCxnSpPr>
        <p:spPr>
          <a:xfrm>
            <a:off x="6021650" y="2099425"/>
            <a:ext cx="377100" cy="0"/>
          </a:xfrm>
          <a:prstGeom prst="straightConnector1">
            <a:avLst/>
          </a:prstGeom>
          <a:noFill/>
          <a:ln cap="flat" cmpd="sng" w="9525">
            <a:solidFill>
              <a:schemeClr val="dk2"/>
            </a:solidFill>
            <a:prstDash val="solid"/>
            <a:round/>
            <a:headEnd len="med" w="med" type="none"/>
            <a:tailEnd len="med" w="med" type="triangle"/>
          </a:ln>
        </p:spPr>
      </p:cxnSp>
      <p:sp>
        <p:nvSpPr>
          <p:cNvPr id="1222" name="Google Shape;1222;p117"/>
          <p:cNvSpPr txBox="1"/>
          <p:nvPr/>
        </p:nvSpPr>
        <p:spPr>
          <a:xfrm>
            <a:off x="5785400" y="1681450"/>
            <a:ext cx="849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12.8</a:t>
            </a:r>
            <a:r>
              <a:rPr lang="en"/>
              <a:t>mW</a:t>
            </a:r>
            <a:endParaRPr/>
          </a:p>
        </p:txBody>
      </p:sp>
      <p:sp>
        <p:nvSpPr>
          <p:cNvPr id="1223" name="Google Shape;1223;p117"/>
          <p:cNvSpPr txBox="1"/>
          <p:nvPr/>
        </p:nvSpPr>
        <p:spPr>
          <a:xfrm>
            <a:off x="5785400" y="1325575"/>
            <a:ext cx="849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8.4</a:t>
            </a:r>
            <a:r>
              <a:rPr lang="en"/>
              <a:t>mW</a:t>
            </a:r>
            <a:endParaRPr/>
          </a:p>
        </p:txBody>
      </p:sp>
      <p:cxnSp>
        <p:nvCxnSpPr>
          <p:cNvPr id="1224" name="Google Shape;1224;p117"/>
          <p:cNvCxnSpPr/>
          <p:nvPr/>
        </p:nvCxnSpPr>
        <p:spPr>
          <a:xfrm rot="10800000">
            <a:off x="6021650" y="1725775"/>
            <a:ext cx="377100" cy="0"/>
          </a:xfrm>
          <a:prstGeom prst="straightConnector1">
            <a:avLst/>
          </a:prstGeom>
          <a:noFill/>
          <a:ln cap="flat" cmpd="sng" w="9525">
            <a:solidFill>
              <a:schemeClr val="dk2"/>
            </a:solidFill>
            <a:prstDash val="solid"/>
            <a:round/>
            <a:headEnd len="med" w="med" type="none"/>
            <a:tailEnd len="med" w="med" type="triangle"/>
          </a:ln>
        </p:spPr>
      </p:cxnSp>
      <p:sp>
        <p:nvSpPr>
          <p:cNvPr id="1225" name="Google Shape;1225;p117"/>
          <p:cNvSpPr txBox="1"/>
          <p:nvPr/>
        </p:nvSpPr>
        <p:spPr>
          <a:xfrm>
            <a:off x="7072725" y="1681450"/>
            <a:ext cx="1299900" cy="1046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r</a:t>
            </a:r>
            <a:r>
              <a:rPr baseline="-25000" lang="en"/>
              <a:t>1</a:t>
            </a:r>
            <a:r>
              <a:rPr lang="en"/>
              <a:t>=5.218um</a:t>
            </a:r>
            <a:endParaRPr/>
          </a:p>
          <a:p>
            <a:pPr indent="0" lvl="0" marL="0" rtl="0" algn="ctr">
              <a:spcBef>
                <a:spcPts val="0"/>
              </a:spcBef>
              <a:spcAft>
                <a:spcPts val="0"/>
              </a:spcAft>
              <a:buNone/>
            </a:pPr>
            <a:r>
              <a:rPr lang="en"/>
              <a:t>r</a:t>
            </a:r>
            <a:r>
              <a:rPr baseline="-25000" lang="en"/>
              <a:t>2</a:t>
            </a:r>
            <a:r>
              <a:rPr lang="en"/>
              <a:t>=1.2*r</a:t>
            </a:r>
            <a:r>
              <a:rPr baseline="-25000" lang="en"/>
              <a:t>1</a:t>
            </a:r>
            <a:endParaRPr baseline="-25000"/>
          </a:p>
          <a:p>
            <a:pPr indent="0" lvl="0" marL="0" rtl="0" algn="ctr">
              <a:spcBef>
                <a:spcPts val="0"/>
              </a:spcBef>
              <a:spcAft>
                <a:spcPts val="0"/>
              </a:spcAft>
              <a:buNone/>
            </a:pPr>
            <a:r>
              <a:rPr lang="en"/>
              <a:t>𝜅</a:t>
            </a:r>
            <a:r>
              <a:rPr baseline="30000" lang="en"/>
              <a:t>2</a:t>
            </a:r>
            <a:r>
              <a:rPr lang="en"/>
              <a:t>=0.25 on bus and drop</a:t>
            </a:r>
            <a:endParaRPr/>
          </a:p>
        </p:txBody>
      </p:sp>
      <p:sp>
        <p:nvSpPr>
          <p:cNvPr id="1226" name="Google Shape;1226;p117"/>
          <p:cNvSpPr txBox="1"/>
          <p:nvPr/>
        </p:nvSpPr>
        <p:spPr>
          <a:xfrm>
            <a:off x="4906525" y="4007700"/>
            <a:ext cx="3000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1"/>
                </a:solidFill>
              </a:rPr>
              <a:t>P</a:t>
            </a:r>
            <a:r>
              <a:rPr baseline="-25000" lang="en">
                <a:solidFill>
                  <a:schemeClr val="dk1"/>
                </a:solidFill>
              </a:rPr>
              <a:t>laser</a:t>
            </a:r>
            <a:r>
              <a:rPr lang="en">
                <a:solidFill>
                  <a:schemeClr val="dk1"/>
                </a:solidFill>
              </a:rPr>
              <a:t>=31.5mW</a:t>
            </a:r>
            <a:endParaRPr>
              <a:solidFill>
                <a:schemeClr val="dk1"/>
              </a:solidFill>
            </a:endParaRPr>
          </a:p>
        </p:txBody>
      </p:sp>
      <p:sp>
        <p:nvSpPr>
          <p:cNvPr id="1227" name="Google Shape;1227;p117"/>
          <p:cNvSpPr txBox="1"/>
          <p:nvPr/>
        </p:nvSpPr>
        <p:spPr>
          <a:xfrm>
            <a:off x="3971900" y="684675"/>
            <a:ext cx="3000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1"/>
                </a:solidFill>
              </a:rPr>
              <a:t>0.665 coupling</a:t>
            </a:r>
            <a:endParaRPr>
              <a:solidFill>
                <a:schemeClr val="dk1"/>
              </a:solidFill>
            </a:endParaRPr>
          </a:p>
        </p:txBody>
      </p:sp>
      <p:cxnSp>
        <p:nvCxnSpPr>
          <p:cNvPr id="1228" name="Google Shape;1228;p117"/>
          <p:cNvCxnSpPr/>
          <p:nvPr/>
        </p:nvCxnSpPr>
        <p:spPr>
          <a:xfrm>
            <a:off x="5412100" y="1098250"/>
            <a:ext cx="0" cy="914400"/>
          </a:xfrm>
          <a:prstGeom prst="straightConnector1">
            <a:avLst/>
          </a:prstGeom>
          <a:noFill/>
          <a:ln cap="flat" cmpd="sng" w="9525">
            <a:solidFill>
              <a:schemeClr val="dk2"/>
            </a:solidFill>
            <a:prstDash val="solid"/>
            <a:round/>
            <a:headEnd len="med" w="med" type="none"/>
            <a:tailEnd len="med" w="med" type="triangle"/>
          </a:ln>
        </p:spPr>
      </p:cxnSp>
      <p:pic>
        <p:nvPicPr>
          <p:cNvPr id="1229" name="Google Shape;1229;p117"/>
          <p:cNvPicPr preferRelativeResize="0"/>
          <p:nvPr/>
        </p:nvPicPr>
        <p:blipFill>
          <a:blip r:embed="rId4">
            <a:alphaModFix/>
          </a:blip>
          <a:stretch>
            <a:fillRect/>
          </a:stretch>
        </p:blipFill>
        <p:spPr>
          <a:xfrm>
            <a:off x="191075" y="3106550"/>
            <a:ext cx="2623300" cy="1776875"/>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3" name="Shape 1233"/>
        <p:cNvGrpSpPr/>
        <p:nvPr/>
      </p:nvGrpSpPr>
      <p:grpSpPr>
        <a:xfrm>
          <a:off x="0" y="0"/>
          <a:ext cx="0" cy="0"/>
          <a:chOff x="0" y="0"/>
          <a:chExt cx="0" cy="0"/>
        </a:xfrm>
      </p:grpSpPr>
      <p:sp>
        <p:nvSpPr>
          <p:cNvPr id="1234" name="Google Shape;1234;p118"/>
          <p:cNvSpPr txBox="1"/>
          <p:nvPr>
            <p:ph type="title"/>
          </p:nvPr>
        </p:nvSpPr>
        <p:spPr>
          <a:xfrm>
            <a:off x="774075" y="0"/>
            <a:ext cx="7030500" cy="444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What about adding more filters? Three rings</a:t>
            </a:r>
            <a:endParaRPr/>
          </a:p>
        </p:txBody>
      </p:sp>
      <p:sp>
        <p:nvSpPr>
          <p:cNvPr id="1235" name="Google Shape;1235;p118"/>
          <p:cNvSpPr txBox="1"/>
          <p:nvPr>
            <p:ph idx="1" type="body"/>
          </p:nvPr>
        </p:nvSpPr>
        <p:spPr>
          <a:xfrm>
            <a:off x="774075" y="569025"/>
            <a:ext cx="7560300" cy="396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3"/>
              </a:rPr>
              <a:t>Analysis here</a:t>
            </a:r>
            <a:endParaRPr/>
          </a:p>
          <a:p>
            <a:pPr indent="0" lvl="0" marL="0" rtl="0" algn="l">
              <a:spcBef>
                <a:spcPts val="0"/>
              </a:spcBef>
              <a:spcAft>
                <a:spcPts val="0"/>
              </a:spcAft>
              <a:buNone/>
            </a:pPr>
            <a:r>
              <a:rPr lang="en"/>
              <a:t>Assume Q is low enough that </a:t>
            </a:r>
            <a:endParaRPr/>
          </a:p>
          <a:p>
            <a:pPr indent="0" lvl="0" marL="0" rtl="0" algn="l">
              <a:spcBef>
                <a:spcPts val="0"/>
              </a:spcBef>
              <a:spcAft>
                <a:spcPts val="0"/>
              </a:spcAft>
              <a:buNone/>
            </a:pPr>
            <a:r>
              <a:rPr lang="en"/>
              <a:t>We would need max ring loss to be 4.17dB / 3 = 1.39dB for three rings</a:t>
            </a:r>
            <a:endParaRPr/>
          </a:p>
          <a:p>
            <a:pPr indent="0" lvl="0" marL="0" rtl="0" algn="l">
              <a:spcBef>
                <a:spcPts val="0"/>
              </a:spcBef>
              <a:spcAft>
                <a:spcPts val="0"/>
              </a:spcAft>
              <a:buNone/>
            </a:pPr>
            <a:r>
              <a:rPr lang="en"/>
              <a:t>Even if Q is lower from coupling, we will still have ~60pm longitudinal FSR from </a:t>
            </a:r>
            <a:r>
              <a:rPr lang="en" u="sng">
                <a:solidFill>
                  <a:schemeClr val="hlink"/>
                </a:solidFill>
                <a:hlinkClick r:id="rId4"/>
              </a:rPr>
              <a:t>extra photon lifetime added by third ring</a:t>
            </a:r>
            <a:endParaRPr/>
          </a:p>
          <a:p>
            <a:pPr indent="0" lvl="0" marL="0" rtl="0" algn="l">
              <a:spcBef>
                <a:spcPts val="0"/>
              </a:spcBef>
              <a:spcAft>
                <a:spcPts val="0"/>
              </a:spcAft>
              <a:buNone/>
            </a:pPr>
            <a:r>
              <a:rPr lang="en"/>
              <a:t>Required Q per ring drops to ~5.5k</a:t>
            </a:r>
            <a:endParaRPr/>
          </a:p>
        </p:txBody>
      </p:sp>
      <p:cxnSp>
        <p:nvCxnSpPr>
          <p:cNvPr id="1236" name="Google Shape;1236;p118"/>
          <p:cNvCxnSpPr/>
          <p:nvPr/>
        </p:nvCxnSpPr>
        <p:spPr>
          <a:xfrm flipH="1" rot="10800000">
            <a:off x="6413300" y="4186875"/>
            <a:ext cx="1110300" cy="517500"/>
          </a:xfrm>
          <a:prstGeom prst="straightConnector1">
            <a:avLst/>
          </a:prstGeom>
          <a:noFill/>
          <a:ln cap="flat" cmpd="sng" w="9525">
            <a:solidFill>
              <a:schemeClr val="dk2"/>
            </a:solidFill>
            <a:prstDash val="solid"/>
            <a:round/>
            <a:headEnd len="med" w="med" type="none"/>
            <a:tailEnd len="med" w="med" type="triangle"/>
          </a:ln>
        </p:spPr>
      </p:cxnSp>
      <p:sp>
        <p:nvSpPr>
          <p:cNvPr id="1237" name="Google Shape;1237;p118"/>
          <p:cNvSpPr txBox="1"/>
          <p:nvPr/>
        </p:nvSpPr>
        <p:spPr>
          <a:xfrm>
            <a:off x="4802300" y="4312200"/>
            <a:ext cx="16110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Could be potential here at higher coupling…</a:t>
            </a:r>
            <a:endParaRPr/>
          </a:p>
        </p:txBody>
      </p:sp>
      <p:graphicFrame>
        <p:nvGraphicFramePr>
          <p:cNvPr id="1238" name="Google Shape;1238;p118"/>
          <p:cNvGraphicFramePr/>
          <p:nvPr/>
        </p:nvGraphicFramePr>
        <p:xfrm>
          <a:off x="289500" y="2048675"/>
          <a:ext cx="3000000" cy="3000000"/>
        </p:xfrm>
        <a:graphic>
          <a:graphicData uri="http://schemas.openxmlformats.org/drawingml/2006/table">
            <a:tbl>
              <a:tblPr>
                <a:noFill/>
                <a:tableStyleId>{96ED18DA-744A-420B-979A-548ECF4F2292}</a:tableStyleId>
              </a:tblPr>
              <a:tblGrid>
                <a:gridCol w="514350"/>
                <a:gridCol w="419100"/>
                <a:gridCol w="752475"/>
                <a:gridCol w="419100"/>
                <a:gridCol w="752475"/>
                <a:gridCol w="752475"/>
                <a:gridCol w="419100"/>
                <a:gridCol w="800100"/>
                <a:gridCol w="800100"/>
                <a:gridCol w="419100"/>
                <a:gridCol w="866775"/>
                <a:gridCol w="771525"/>
                <a:gridCol w="419100"/>
                <a:gridCol w="1009650"/>
              </a:tblGrid>
              <a:tr h="361950">
                <a:tc>
                  <a:txBody>
                    <a:bodyPr/>
                    <a:lstStyle/>
                    <a:p>
                      <a:pPr indent="0" lvl="0" marL="0" rtl="0" algn="l">
                        <a:lnSpc>
                          <a:spcPct val="115000"/>
                        </a:lnSpc>
                        <a:spcBef>
                          <a:spcPts val="0"/>
                        </a:spcBef>
                        <a:spcAft>
                          <a:spcPts val="0"/>
                        </a:spcAft>
                        <a:buNone/>
                      </a:pPr>
                      <a:r>
                        <a:rPr lang="en" sz="1000"/>
                        <a:t>Ring Radius (um)</a:t>
                      </a:r>
                      <a:endParaRPr sz="1000"/>
                    </a:p>
                  </a:txBody>
                  <a:tcPr marT="19050" marB="19050" marR="28575" marL="28575" anchor="b">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FSR (nm)</a:t>
                      </a:r>
                      <a:endParaRPr sz="1000"/>
                    </a:p>
                  </a:txBody>
                  <a:tcPr marT="19050" marB="19050" marR="28575" marL="28575" anchor="b">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Single ring loss (dB), k²=0.1</a:t>
                      </a:r>
                      <a:endParaRPr sz="1000"/>
                    </a:p>
                  </a:txBody>
                  <a:tcPr marT="19050" marB="19050" marR="28575" marL="28575" anchor="b">
                    <a:lnL cap="flat" cmpd="sng" w="9525">
                      <a:solidFill>
                        <a:srgbClr val="000000"/>
                      </a:solidFill>
                      <a:prstDash val="solid"/>
                      <a:round/>
                      <a:headEnd len="sm" w="sm" type="none"/>
                      <a:tailEnd len="sm" w="sm" type="none"/>
                    </a:lnL>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Q, k²=0.1</a:t>
                      </a:r>
                      <a:endParaRPr sz="1000"/>
                    </a:p>
                  </a:txBody>
                  <a:tcPr marT="19050" marB="19050" marR="28575" marL="28575" anchor="b">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Vernier FSR estimate, k²=0.10 (nm)</a:t>
                      </a:r>
                      <a:endParaRPr sz="1000"/>
                    </a:p>
                  </a:txBody>
                  <a:tcPr marT="19050" marB="19050" marR="28575" marL="28575" anchor="b">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Single ring loss (dB), k²=0.15</a:t>
                      </a:r>
                      <a:endParaRPr sz="1000"/>
                    </a:p>
                  </a:txBody>
                  <a:tcPr marT="19050" marB="19050" marR="28575" marL="28575" anchor="b">
                    <a:lnL cap="flat" cmpd="sng" w="9525">
                      <a:solidFill>
                        <a:srgbClr val="000000"/>
                      </a:solidFill>
                      <a:prstDash val="solid"/>
                      <a:round/>
                      <a:headEnd len="sm" w="sm" type="none"/>
                      <a:tailEnd len="sm" w="sm" type="none"/>
                    </a:lnL>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Q, k²=0.15</a:t>
                      </a:r>
                      <a:endParaRPr sz="1000"/>
                    </a:p>
                  </a:txBody>
                  <a:tcPr marT="19050" marB="19050" marR="28575" marL="28575" anchor="b">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Vernier FSR estimate, k²=0.15 (nm)</a:t>
                      </a:r>
                      <a:endParaRPr sz="1000"/>
                    </a:p>
                  </a:txBody>
                  <a:tcPr marT="19050" marB="19050" marR="28575" marL="28575" anchor="b">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Single ring loss (dB), k²=0.2</a:t>
                      </a:r>
                      <a:endParaRPr sz="1000"/>
                    </a:p>
                  </a:txBody>
                  <a:tcPr marT="19050" marB="19050" marR="28575" marL="28575" anchor="b">
                    <a:lnL cap="flat" cmpd="sng" w="9525">
                      <a:solidFill>
                        <a:srgbClr val="000000"/>
                      </a:solidFill>
                      <a:prstDash val="solid"/>
                      <a:round/>
                      <a:headEnd len="sm" w="sm" type="none"/>
                      <a:tailEnd len="sm" w="sm" type="none"/>
                    </a:lnL>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Q, k²=0.2</a:t>
                      </a:r>
                      <a:endParaRPr sz="1000"/>
                    </a:p>
                  </a:txBody>
                  <a:tcPr marT="19050" marB="19050" marR="28575" marL="28575" anchor="b">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Vernier FSR estimate, k²=0.2 (nm)</a:t>
                      </a:r>
                      <a:endParaRPr sz="1000"/>
                    </a:p>
                  </a:txBody>
                  <a:tcPr marT="19050" marB="19050" marR="28575" marL="28575" anchor="b">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Single ring loss (dB), k²=0.3</a:t>
                      </a:r>
                      <a:endParaRPr sz="1000"/>
                    </a:p>
                  </a:txBody>
                  <a:tcPr marT="19050" marB="19050" marR="28575" marL="28575" anchor="b">
                    <a:lnL cap="flat" cmpd="sng" w="9525">
                      <a:solidFill>
                        <a:srgbClr val="000000"/>
                      </a:solidFill>
                      <a:prstDash val="solid"/>
                      <a:round/>
                      <a:headEnd len="sm" w="sm" type="none"/>
                      <a:tailEnd len="sm" w="sm" type="none"/>
                    </a:lnL>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Q, k²=0.3</a:t>
                      </a:r>
                      <a:endParaRPr sz="1000"/>
                    </a:p>
                  </a:txBody>
                  <a:tcPr marT="19050" marB="19050" marR="28575" marL="28575" anchor="b">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Vernier FSR estimate, k²=0.3 (nm)</a:t>
                      </a:r>
                      <a:endParaRPr sz="1000"/>
                    </a:p>
                  </a:txBody>
                  <a:tcPr marT="19050" marB="19050" marR="28575" marL="28575" anchor="b">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00025">
                <a:tc>
                  <a:txBody>
                    <a:bodyPr/>
                    <a:lstStyle/>
                    <a:p>
                      <a:pPr indent="0" lvl="0" marL="0" rtl="0" algn="r">
                        <a:lnSpc>
                          <a:spcPct val="115000"/>
                        </a:lnSpc>
                        <a:spcBef>
                          <a:spcPts val="0"/>
                        </a:spcBef>
                        <a:spcAft>
                          <a:spcPts val="0"/>
                        </a:spcAft>
                        <a:buNone/>
                      </a:pPr>
                      <a:r>
                        <a:rPr lang="en" sz="1000"/>
                        <a:t>3</a:t>
                      </a:r>
                      <a:endParaRPr sz="1000"/>
                    </a:p>
                  </a:txBody>
                  <a:tcPr marT="19050" marB="19050" marR="28575" marL="28575" anchor="b">
                    <a:lnT cap="flat" cmpd="sng" w="9525">
                      <a:solidFill>
                        <a:srgbClr val="000000"/>
                      </a:solidFill>
                      <a:prstDash val="solid"/>
                      <a:round/>
                      <a:headEnd len="sm" w="sm" type="none"/>
                      <a:tailEnd len="sm" w="sm" type="none"/>
                    </a:lnT>
                  </a:tcPr>
                </a:tc>
                <a:tc>
                  <a:txBody>
                    <a:bodyPr/>
                    <a:lstStyle/>
                    <a:p>
                      <a:pPr indent="0" lvl="0" marL="0" rtl="0" algn="r">
                        <a:lnSpc>
                          <a:spcPct val="115000"/>
                        </a:lnSpc>
                        <a:spcBef>
                          <a:spcPts val="0"/>
                        </a:spcBef>
                        <a:spcAft>
                          <a:spcPts val="0"/>
                        </a:spcAft>
                        <a:buNone/>
                      </a:pPr>
                      <a:r>
                        <a:rPr lang="en" sz="1000"/>
                        <a:t>13.565</a:t>
                      </a:r>
                      <a:endParaRPr sz="1000"/>
                    </a:p>
                  </a:txBody>
                  <a:tcPr marT="19050" marB="19050" marR="28575" marL="28575" anchor="b">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tcPr>
                </a:tc>
                <a:tc>
                  <a:txBody>
                    <a:bodyPr/>
                    <a:lstStyle/>
                    <a:p>
                      <a:pPr indent="0" lvl="0" marL="0" rtl="0" algn="r">
                        <a:lnSpc>
                          <a:spcPct val="115000"/>
                        </a:lnSpc>
                        <a:spcBef>
                          <a:spcPts val="0"/>
                        </a:spcBef>
                        <a:spcAft>
                          <a:spcPts val="0"/>
                        </a:spcAft>
                        <a:buNone/>
                      </a:pPr>
                      <a:r>
                        <a:rPr lang="en" sz="1000"/>
                        <a:t>-3.014</a:t>
                      </a:r>
                      <a:endParaRPr sz="1000"/>
                    </a:p>
                  </a:txBody>
                  <a:tcPr marT="19050" marB="19050" marR="28575" marL="28575" anchor="b">
                    <a:lnL cap="flat" cmpd="sng" w="9525">
                      <a:solidFill>
                        <a:srgbClr val="000000"/>
                      </a:solidFill>
                      <a:prstDash val="solid"/>
                      <a:round/>
                      <a:headEnd len="sm" w="sm" type="none"/>
                      <a:tailEnd len="sm" w="sm" type="none"/>
                    </a:lnL>
                    <a:lnT cap="flat" cmpd="sng" w="9525">
                      <a:solidFill>
                        <a:srgbClr val="000000"/>
                      </a:solidFill>
                      <a:prstDash val="solid"/>
                      <a:round/>
                      <a:headEnd len="sm" w="sm" type="none"/>
                      <a:tailEnd len="sm" w="sm" type="none"/>
                    </a:lnT>
                    <a:solidFill>
                      <a:srgbClr val="E06666"/>
                    </a:solidFill>
                  </a:tcPr>
                </a:tc>
                <a:tc>
                  <a:txBody>
                    <a:bodyPr/>
                    <a:lstStyle/>
                    <a:p>
                      <a:pPr indent="0" lvl="0" marL="0" rtl="0" algn="r">
                        <a:lnSpc>
                          <a:spcPct val="115000"/>
                        </a:lnSpc>
                        <a:spcBef>
                          <a:spcPts val="0"/>
                        </a:spcBef>
                        <a:spcAft>
                          <a:spcPts val="0"/>
                        </a:spcAft>
                        <a:buNone/>
                      </a:pPr>
                      <a:r>
                        <a:rPr lang="en" sz="1000"/>
                        <a:t>1896</a:t>
                      </a:r>
                      <a:endParaRPr sz="1000"/>
                    </a:p>
                  </a:txBody>
                  <a:tcPr marT="19050" marB="19050" marR="28575" marL="28575" anchor="b">
                    <a:lnT cap="flat" cmpd="sng" w="9525">
                      <a:solidFill>
                        <a:srgbClr val="000000"/>
                      </a:solidFill>
                      <a:prstDash val="solid"/>
                      <a:round/>
                      <a:headEnd len="sm" w="sm" type="none"/>
                      <a:tailEnd len="sm" w="sm" type="none"/>
                    </a:lnT>
                    <a:solidFill>
                      <a:srgbClr val="E06666"/>
                    </a:solidFill>
                  </a:tcPr>
                </a:tc>
                <a:tc>
                  <a:txBody>
                    <a:bodyPr/>
                    <a:lstStyle/>
                    <a:p>
                      <a:pPr indent="0" lvl="0" marL="0" rtl="0" algn="r">
                        <a:lnSpc>
                          <a:spcPct val="115000"/>
                        </a:lnSpc>
                        <a:spcBef>
                          <a:spcPts val="0"/>
                        </a:spcBef>
                        <a:spcAft>
                          <a:spcPts val="0"/>
                        </a:spcAft>
                        <a:buNone/>
                      </a:pPr>
                      <a:r>
                        <a:rPr lang="en" sz="1000"/>
                        <a:t>279.90</a:t>
                      </a:r>
                      <a:endParaRPr sz="1000"/>
                    </a:p>
                  </a:txBody>
                  <a:tcPr marT="19050" marB="19050" marR="28575" marL="28575" anchor="b">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solidFill>
                      <a:srgbClr val="B7E1CD"/>
                    </a:solidFill>
                  </a:tcPr>
                </a:tc>
                <a:tc>
                  <a:txBody>
                    <a:bodyPr/>
                    <a:lstStyle/>
                    <a:p>
                      <a:pPr indent="0" lvl="0" marL="0" rtl="0" algn="r">
                        <a:lnSpc>
                          <a:spcPct val="115000"/>
                        </a:lnSpc>
                        <a:spcBef>
                          <a:spcPts val="0"/>
                        </a:spcBef>
                        <a:spcAft>
                          <a:spcPts val="0"/>
                        </a:spcAft>
                        <a:buNone/>
                      </a:pPr>
                      <a:r>
                        <a:rPr lang="en" sz="1000"/>
                        <a:t>-1.455</a:t>
                      </a:r>
                      <a:endParaRPr sz="1000"/>
                    </a:p>
                  </a:txBody>
                  <a:tcPr marT="19050" marB="19050" marR="28575" marL="28575" anchor="b">
                    <a:lnL cap="flat" cmpd="sng" w="9525">
                      <a:solidFill>
                        <a:srgbClr val="000000"/>
                      </a:solidFill>
                      <a:prstDash val="solid"/>
                      <a:round/>
                      <a:headEnd len="sm" w="sm" type="none"/>
                      <a:tailEnd len="sm" w="sm" type="none"/>
                    </a:lnL>
                    <a:lnT cap="flat" cmpd="sng" w="9525">
                      <a:solidFill>
                        <a:srgbClr val="000000"/>
                      </a:solidFill>
                      <a:prstDash val="solid"/>
                      <a:round/>
                      <a:headEnd len="sm" w="sm" type="none"/>
                      <a:tailEnd len="sm" w="sm" type="none"/>
                    </a:lnT>
                    <a:solidFill>
                      <a:srgbClr val="E06666"/>
                    </a:solidFill>
                  </a:tcPr>
                </a:tc>
                <a:tc>
                  <a:txBody>
                    <a:bodyPr/>
                    <a:lstStyle/>
                    <a:p>
                      <a:pPr indent="0" lvl="0" marL="0" rtl="0" algn="r">
                        <a:lnSpc>
                          <a:spcPct val="115000"/>
                        </a:lnSpc>
                        <a:spcBef>
                          <a:spcPts val="0"/>
                        </a:spcBef>
                        <a:spcAft>
                          <a:spcPts val="0"/>
                        </a:spcAft>
                        <a:buNone/>
                      </a:pPr>
                      <a:r>
                        <a:rPr lang="en" sz="1000"/>
                        <a:t>1407</a:t>
                      </a:r>
                      <a:endParaRPr sz="1000"/>
                    </a:p>
                  </a:txBody>
                  <a:tcPr marT="19050" marB="19050" marR="28575" marL="28575" anchor="b">
                    <a:lnT cap="flat" cmpd="sng" w="9525">
                      <a:solidFill>
                        <a:srgbClr val="000000"/>
                      </a:solidFill>
                      <a:prstDash val="solid"/>
                      <a:round/>
                      <a:headEnd len="sm" w="sm" type="none"/>
                      <a:tailEnd len="sm" w="sm" type="none"/>
                    </a:lnT>
                    <a:solidFill>
                      <a:srgbClr val="E06666"/>
                    </a:solidFill>
                  </a:tcPr>
                </a:tc>
                <a:tc>
                  <a:txBody>
                    <a:bodyPr/>
                    <a:lstStyle/>
                    <a:p>
                      <a:pPr indent="0" lvl="0" marL="0" rtl="0" algn="r">
                        <a:lnSpc>
                          <a:spcPct val="115000"/>
                        </a:lnSpc>
                        <a:spcBef>
                          <a:spcPts val="0"/>
                        </a:spcBef>
                        <a:spcAft>
                          <a:spcPts val="0"/>
                        </a:spcAft>
                        <a:buNone/>
                      </a:pPr>
                      <a:r>
                        <a:rPr lang="en" sz="1000"/>
                        <a:t>211.21</a:t>
                      </a:r>
                      <a:endParaRPr sz="1000"/>
                    </a:p>
                  </a:txBody>
                  <a:tcPr marT="19050" marB="19050" marR="28575" marL="28575" anchor="b">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solidFill>
                      <a:srgbClr val="B7E1CD"/>
                    </a:solidFill>
                  </a:tcPr>
                </a:tc>
                <a:tc>
                  <a:txBody>
                    <a:bodyPr/>
                    <a:lstStyle/>
                    <a:p>
                      <a:pPr indent="0" lvl="0" marL="0" rtl="0" algn="r">
                        <a:lnSpc>
                          <a:spcPct val="115000"/>
                        </a:lnSpc>
                        <a:spcBef>
                          <a:spcPts val="0"/>
                        </a:spcBef>
                        <a:spcAft>
                          <a:spcPts val="0"/>
                        </a:spcAft>
                        <a:buNone/>
                      </a:pPr>
                      <a:r>
                        <a:rPr lang="en" sz="1000"/>
                        <a:t>-0.841</a:t>
                      </a:r>
                      <a:endParaRPr sz="1000"/>
                    </a:p>
                  </a:txBody>
                  <a:tcPr marT="19050" marB="19050" marR="28575" marL="28575" anchor="b">
                    <a:lnL cap="flat" cmpd="sng" w="9525">
                      <a:solidFill>
                        <a:srgbClr val="000000"/>
                      </a:solidFill>
                      <a:prstDash val="solid"/>
                      <a:round/>
                      <a:headEnd len="sm" w="sm" type="none"/>
                      <a:tailEnd len="sm" w="sm" type="none"/>
                    </a:lnL>
                    <a:lnT cap="flat" cmpd="sng" w="9525">
                      <a:solidFill>
                        <a:srgbClr val="000000"/>
                      </a:solidFill>
                      <a:prstDash val="solid"/>
                      <a:round/>
                      <a:headEnd len="sm" w="sm" type="none"/>
                      <a:tailEnd len="sm" w="sm" type="none"/>
                    </a:lnT>
                    <a:solidFill>
                      <a:srgbClr val="B7E1CD"/>
                    </a:solidFill>
                  </a:tcPr>
                </a:tc>
                <a:tc>
                  <a:txBody>
                    <a:bodyPr/>
                    <a:lstStyle/>
                    <a:p>
                      <a:pPr indent="0" lvl="0" marL="0" rtl="0" algn="r">
                        <a:lnSpc>
                          <a:spcPct val="115000"/>
                        </a:lnSpc>
                        <a:spcBef>
                          <a:spcPts val="0"/>
                        </a:spcBef>
                        <a:spcAft>
                          <a:spcPts val="0"/>
                        </a:spcAft>
                        <a:buNone/>
                      </a:pPr>
                      <a:r>
                        <a:rPr lang="en" sz="1000"/>
                        <a:t>1136</a:t>
                      </a:r>
                      <a:endParaRPr sz="1000"/>
                    </a:p>
                  </a:txBody>
                  <a:tcPr marT="19050" marB="19050" marR="28575" marL="28575" anchor="b">
                    <a:lnT cap="flat" cmpd="sng" w="9525">
                      <a:solidFill>
                        <a:srgbClr val="000000"/>
                      </a:solidFill>
                      <a:prstDash val="solid"/>
                      <a:round/>
                      <a:headEnd len="sm" w="sm" type="none"/>
                      <a:tailEnd len="sm" w="sm" type="none"/>
                    </a:lnT>
                    <a:solidFill>
                      <a:srgbClr val="E06666"/>
                    </a:solidFill>
                  </a:tcPr>
                </a:tc>
                <a:tc>
                  <a:txBody>
                    <a:bodyPr/>
                    <a:lstStyle/>
                    <a:p>
                      <a:pPr indent="0" lvl="0" marL="0" rtl="0" algn="r">
                        <a:lnSpc>
                          <a:spcPct val="115000"/>
                        </a:lnSpc>
                        <a:spcBef>
                          <a:spcPts val="0"/>
                        </a:spcBef>
                        <a:spcAft>
                          <a:spcPts val="0"/>
                        </a:spcAft>
                        <a:buNone/>
                      </a:pPr>
                      <a:r>
                        <a:rPr lang="en" sz="1000"/>
                        <a:t>173.14</a:t>
                      </a:r>
                      <a:endParaRPr sz="1000"/>
                    </a:p>
                  </a:txBody>
                  <a:tcPr marT="19050" marB="19050" marR="28575" marL="28575" anchor="b">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solidFill>
                      <a:srgbClr val="B7E1CD"/>
                    </a:solidFill>
                  </a:tcPr>
                </a:tc>
                <a:tc>
                  <a:txBody>
                    <a:bodyPr/>
                    <a:lstStyle/>
                    <a:p>
                      <a:pPr indent="0" lvl="0" marL="0" rtl="0" algn="r">
                        <a:lnSpc>
                          <a:spcPct val="115000"/>
                        </a:lnSpc>
                        <a:spcBef>
                          <a:spcPts val="0"/>
                        </a:spcBef>
                        <a:spcAft>
                          <a:spcPts val="0"/>
                        </a:spcAft>
                        <a:buNone/>
                      </a:pPr>
                      <a:r>
                        <a:rPr lang="en" sz="1000"/>
                        <a:t>-0.329</a:t>
                      </a:r>
                      <a:endParaRPr sz="1000"/>
                    </a:p>
                  </a:txBody>
                  <a:tcPr marT="19050" marB="19050" marR="28575" marL="28575" anchor="b">
                    <a:lnL cap="flat" cmpd="sng" w="9525">
                      <a:solidFill>
                        <a:srgbClr val="000000"/>
                      </a:solidFill>
                      <a:prstDash val="solid"/>
                      <a:round/>
                      <a:headEnd len="sm" w="sm" type="none"/>
                      <a:tailEnd len="sm" w="sm" type="none"/>
                    </a:lnL>
                    <a:lnT cap="flat" cmpd="sng" w="9525">
                      <a:solidFill>
                        <a:srgbClr val="000000"/>
                      </a:solidFill>
                      <a:prstDash val="solid"/>
                      <a:round/>
                      <a:headEnd len="sm" w="sm" type="none"/>
                      <a:tailEnd len="sm" w="sm" type="none"/>
                    </a:lnT>
                    <a:solidFill>
                      <a:srgbClr val="B7E1CD"/>
                    </a:solidFill>
                  </a:tcPr>
                </a:tc>
                <a:tc>
                  <a:txBody>
                    <a:bodyPr/>
                    <a:lstStyle/>
                    <a:p>
                      <a:pPr indent="0" lvl="0" marL="0" rtl="0" algn="r">
                        <a:lnSpc>
                          <a:spcPct val="115000"/>
                        </a:lnSpc>
                        <a:spcBef>
                          <a:spcPts val="0"/>
                        </a:spcBef>
                        <a:spcAft>
                          <a:spcPts val="0"/>
                        </a:spcAft>
                        <a:buNone/>
                      </a:pPr>
                      <a:r>
                        <a:rPr lang="en" sz="1000"/>
                        <a:t>774</a:t>
                      </a:r>
                      <a:endParaRPr sz="1000"/>
                    </a:p>
                  </a:txBody>
                  <a:tcPr marT="19050" marB="19050" marR="28575" marL="28575" anchor="b">
                    <a:lnT cap="flat" cmpd="sng" w="9525">
                      <a:solidFill>
                        <a:srgbClr val="000000"/>
                      </a:solidFill>
                      <a:prstDash val="solid"/>
                      <a:round/>
                      <a:headEnd len="sm" w="sm" type="none"/>
                      <a:tailEnd len="sm" w="sm" type="none"/>
                    </a:lnT>
                    <a:solidFill>
                      <a:srgbClr val="E06666"/>
                    </a:solidFill>
                  </a:tcPr>
                </a:tc>
                <a:tc>
                  <a:txBody>
                    <a:bodyPr/>
                    <a:lstStyle/>
                    <a:p>
                      <a:pPr indent="0" lvl="0" marL="0" rtl="0" algn="r">
                        <a:lnSpc>
                          <a:spcPct val="115000"/>
                        </a:lnSpc>
                        <a:spcBef>
                          <a:spcPts val="0"/>
                        </a:spcBef>
                        <a:spcAft>
                          <a:spcPts val="0"/>
                        </a:spcAft>
                        <a:buNone/>
                      </a:pPr>
                      <a:r>
                        <a:rPr lang="en" sz="900"/>
                        <a:t>122.29</a:t>
                      </a:r>
                      <a:endParaRPr sz="900"/>
                    </a:p>
                  </a:txBody>
                  <a:tcPr marT="19050" marB="19050" marR="28575" marL="28575" anchor="b">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solidFill>
                      <a:srgbClr val="B7E1CD"/>
                    </a:solidFill>
                  </a:tcPr>
                </a:tc>
              </a:tr>
              <a:tr h="200025">
                <a:tc>
                  <a:txBody>
                    <a:bodyPr/>
                    <a:lstStyle/>
                    <a:p>
                      <a:pPr indent="0" lvl="0" marL="0" rtl="0" algn="r">
                        <a:lnSpc>
                          <a:spcPct val="115000"/>
                        </a:lnSpc>
                        <a:spcBef>
                          <a:spcPts val="0"/>
                        </a:spcBef>
                        <a:spcAft>
                          <a:spcPts val="0"/>
                        </a:spcAft>
                        <a:buNone/>
                      </a:pPr>
                      <a:r>
                        <a:rPr lang="en" sz="1000"/>
                        <a:t>5.218</a:t>
                      </a:r>
                      <a:endParaRPr sz="1000"/>
                    </a:p>
                  </a:txBody>
                  <a:tcPr marT="19050" marB="19050" marR="28575" marL="28575" anchor="b"/>
                </a:tc>
                <a:tc>
                  <a:txBody>
                    <a:bodyPr/>
                    <a:lstStyle/>
                    <a:p>
                      <a:pPr indent="0" lvl="0" marL="0" rtl="0" algn="r">
                        <a:lnSpc>
                          <a:spcPct val="115000"/>
                        </a:lnSpc>
                        <a:spcBef>
                          <a:spcPts val="0"/>
                        </a:spcBef>
                        <a:spcAft>
                          <a:spcPts val="0"/>
                        </a:spcAft>
                        <a:buNone/>
                      </a:pPr>
                      <a:r>
                        <a:rPr lang="en" sz="1000"/>
                        <a:t>9.147</a:t>
                      </a:r>
                      <a:endParaRPr sz="1000"/>
                    </a:p>
                  </a:txBody>
                  <a:tcPr marT="19050" marB="19050" marR="28575" marL="28575" anchor="b">
                    <a:lnR cap="flat" cmpd="sng" w="9525">
                      <a:solidFill>
                        <a:srgbClr val="000000"/>
                      </a:solidFill>
                      <a:prstDash val="solid"/>
                      <a:round/>
                      <a:headEnd len="sm" w="sm" type="none"/>
                      <a:tailEnd len="sm" w="sm" type="none"/>
                    </a:lnR>
                  </a:tcPr>
                </a:tc>
                <a:tc>
                  <a:txBody>
                    <a:bodyPr/>
                    <a:lstStyle/>
                    <a:p>
                      <a:pPr indent="0" lvl="0" marL="0" rtl="0" algn="r">
                        <a:lnSpc>
                          <a:spcPct val="115000"/>
                        </a:lnSpc>
                        <a:spcBef>
                          <a:spcPts val="0"/>
                        </a:spcBef>
                        <a:spcAft>
                          <a:spcPts val="0"/>
                        </a:spcAft>
                        <a:buNone/>
                      </a:pPr>
                      <a:r>
                        <a:rPr lang="en" sz="1000"/>
                        <a:t>-3.747</a:t>
                      </a:r>
                      <a:endParaRPr sz="1000"/>
                    </a:p>
                  </a:txBody>
                  <a:tcPr marT="19050" marB="19050" marR="28575" marL="28575" anchor="b">
                    <a:lnL cap="flat" cmpd="sng" w="9525">
                      <a:solidFill>
                        <a:srgbClr val="000000"/>
                      </a:solidFill>
                      <a:prstDash val="solid"/>
                      <a:round/>
                      <a:headEnd len="sm" w="sm" type="none"/>
                      <a:tailEnd len="sm" w="sm" type="none"/>
                    </a:lnL>
                    <a:solidFill>
                      <a:srgbClr val="E06666"/>
                    </a:solidFill>
                  </a:tcPr>
                </a:tc>
                <a:tc>
                  <a:txBody>
                    <a:bodyPr/>
                    <a:lstStyle/>
                    <a:p>
                      <a:pPr indent="0" lvl="0" marL="0" rtl="0" algn="r">
                        <a:lnSpc>
                          <a:spcPct val="115000"/>
                        </a:lnSpc>
                        <a:spcBef>
                          <a:spcPts val="0"/>
                        </a:spcBef>
                        <a:spcAft>
                          <a:spcPts val="0"/>
                        </a:spcAft>
                        <a:buNone/>
                      </a:pPr>
                      <a:r>
                        <a:rPr lang="en" sz="1000"/>
                        <a:t>2528</a:t>
                      </a:r>
                      <a:endParaRPr sz="1000"/>
                    </a:p>
                  </a:txBody>
                  <a:tcPr marT="19050" marB="19050" marR="28575" marL="28575" anchor="b">
                    <a:solidFill>
                      <a:srgbClr val="E06666"/>
                    </a:solidFill>
                  </a:tcPr>
                </a:tc>
                <a:tc>
                  <a:txBody>
                    <a:bodyPr/>
                    <a:lstStyle/>
                    <a:p>
                      <a:pPr indent="0" lvl="0" marL="0" rtl="0" algn="r">
                        <a:lnSpc>
                          <a:spcPct val="115000"/>
                        </a:lnSpc>
                        <a:spcBef>
                          <a:spcPts val="0"/>
                        </a:spcBef>
                        <a:spcAft>
                          <a:spcPts val="0"/>
                        </a:spcAft>
                        <a:buNone/>
                      </a:pPr>
                      <a:r>
                        <a:rPr lang="en" sz="1000"/>
                        <a:t>170.60</a:t>
                      </a:r>
                      <a:endParaRPr sz="1000"/>
                    </a:p>
                  </a:txBody>
                  <a:tcPr marT="19050" marB="19050" marR="28575" marL="28575" anchor="b">
                    <a:lnR cap="flat" cmpd="sng" w="9525">
                      <a:solidFill>
                        <a:srgbClr val="000000"/>
                      </a:solidFill>
                      <a:prstDash val="solid"/>
                      <a:round/>
                      <a:headEnd len="sm" w="sm" type="none"/>
                      <a:tailEnd len="sm" w="sm" type="none"/>
                    </a:lnR>
                    <a:solidFill>
                      <a:srgbClr val="B7E1CD"/>
                    </a:solidFill>
                  </a:tcPr>
                </a:tc>
                <a:tc>
                  <a:txBody>
                    <a:bodyPr/>
                    <a:lstStyle/>
                    <a:p>
                      <a:pPr indent="0" lvl="0" marL="0" rtl="0" algn="r">
                        <a:lnSpc>
                          <a:spcPct val="115000"/>
                        </a:lnSpc>
                        <a:spcBef>
                          <a:spcPts val="0"/>
                        </a:spcBef>
                        <a:spcAft>
                          <a:spcPts val="0"/>
                        </a:spcAft>
                        <a:buNone/>
                      </a:pPr>
                      <a:r>
                        <a:rPr lang="en" sz="1000"/>
                        <a:t>-1.998</a:t>
                      </a:r>
                      <a:endParaRPr sz="1000"/>
                    </a:p>
                  </a:txBody>
                  <a:tcPr marT="19050" marB="19050" marR="28575" marL="28575" anchor="b">
                    <a:lnL cap="flat" cmpd="sng" w="9525">
                      <a:solidFill>
                        <a:srgbClr val="000000"/>
                      </a:solidFill>
                      <a:prstDash val="solid"/>
                      <a:round/>
                      <a:headEnd len="sm" w="sm" type="none"/>
                      <a:tailEnd len="sm" w="sm" type="none"/>
                    </a:lnL>
                    <a:solidFill>
                      <a:srgbClr val="E06666"/>
                    </a:solidFill>
                  </a:tcPr>
                </a:tc>
                <a:tc>
                  <a:txBody>
                    <a:bodyPr/>
                    <a:lstStyle/>
                    <a:p>
                      <a:pPr indent="0" lvl="0" marL="0" rtl="0" algn="r">
                        <a:lnSpc>
                          <a:spcPct val="115000"/>
                        </a:lnSpc>
                        <a:spcBef>
                          <a:spcPts val="0"/>
                        </a:spcBef>
                        <a:spcAft>
                          <a:spcPts val="0"/>
                        </a:spcAft>
                        <a:buNone/>
                      </a:pPr>
                      <a:r>
                        <a:rPr lang="en" sz="1000"/>
                        <a:t>1911</a:t>
                      </a:r>
                      <a:endParaRPr sz="1000"/>
                    </a:p>
                  </a:txBody>
                  <a:tcPr marT="19050" marB="19050" marR="28575" marL="28575" anchor="b">
                    <a:solidFill>
                      <a:srgbClr val="E06666"/>
                    </a:solidFill>
                  </a:tcPr>
                </a:tc>
                <a:tc>
                  <a:txBody>
                    <a:bodyPr/>
                    <a:lstStyle/>
                    <a:p>
                      <a:pPr indent="0" lvl="0" marL="0" rtl="0" algn="r">
                        <a:lnSpc>
                          <a:spcPct val="115000"/>
                        </a:lnSpc>
                        <a:spcBef>
                          <a:spcPts val="0"/>
                        </a:spcBef>
                        <a:spcAft>
                          <a:spcPts val="0"/>
                        </a:spcAft>
                        <a:buNone/>
                      </a:pPr>
                      <a:r>
                        <a:rPr lang="en" sz="1000"/>
                        <a:t>131.20</a:t>
                      </a:r>
                      <a:endParaRPr sz="1000"/>
                    </a:p>
                  </a:txBody>
                  <a:tcPr marT="19050" marB="19050" marR="28575" marL="28575" anchor="b">
                    <a:lnR cap="flat" cmpd="sng" w="9525">
                      <a:solidFill>
                        <a:srgbClr val="000000"/>
                      </a:solidFill>
                      <a:prstDash val="solid"/>
                      <a:round/>
                      <a:headEnd len="sm" w="sm" type="none"/>
                      <a:tailEnd len="sm" w="sm" type="none"/>
                    </a:lnR>
                    <a:solidFill>
                      <a:srgbClr val="B7E1CD"/>
                    </a:solidFill>
                  </a:tcPr>
                </a:tc>
                <a:tc>
                  <a:txBody>
                    <a:bodyPr/>
                    <a:lstStyle/>
                    <a:p>
                      <a:pPr indent="0" lvl="0" marL="0" rtl="0" algn="r">
                        <a:lnSpc>
                          <a:spcPct val="115000"/>
                        </a:lnSpc>
                        <a:spcBef>
                          <a:spcPts val="0"/>
                        </a:spcBef>
                        <a:spcAft>
                          <a:spcPts val="0"/>
                        </a:spcAft>
                        <a:buNone/>
                      </a:pPr>
                      <a:r>
                        <a:rPr lang="en" sz="1000"/>
                        <a:t>-1.239</a:t>
                      </a:r>
                      <a:endParaRPr sz="1000"/>
                    </a:p>
                  </a:txBody>
                  <a:tcPr marT="19050" marB="19050" marR="28575" marL="28575" anchor="b">
                    <a:lnL cap="flat" cmpd="sng" w="9525">
                      <a:solidFill>
                        <a:srgbClr val="000000"/>
                      </a:solidFill>
                      <a:prstDash val="solid"/>
                      <a:round/>
                      <a:headEnd len="sm" w="sm" type="none"/>
                      <a:tailEnd len="sm" w="sm" type="none"/>
                    </a:lnL>
                    <a:solidFill>
                      <a:srgbClr val="B7E1CD"/>
                    </a:solidFill>
                  </a:tcPr>
                </a:tc>
                <a:tc>
                  <a:txBody>
                    <a:bodyPr/>
                    <a:lstStyle/>
                    <a:p>
                      <a:pPr indent="0" lvl="0" marL="0" rtl="0" algn="r">
                        <a:lnSpc>
                          <a:spcPct val="115000"/>
                        </a:lnSpc>
                        <a:spcBef>
                          <a:spcPts val="0"/>
                        </a:spcBef>
                        <a:spcAft>
                          <a:spcPts val="0"/>
                        </a:spcAft>
                        <a:buNone/>
                      </a:pPr>
                      <a:r>
                        <a:rPr lang="en" sz="1000"/>
                        <a:t>1573</a:t>
                      </a:r>
                      <a:endParaRPr sz="1000"/>
                    </a:p>
                  </a:txBody>
                  <a:tcPr marT="19050" marB="19050" marR="28575" marL="28575" anchor="b">
                    <a:solidFill>
                      <a:srgbClr val="E06666"/>
                    </a:solidFill>
                  </a:tcPr>
                </a:tc>
                <a:tc>
                  <a:txBody>
                    <a:bodyPr/>
                    <a:lstStyle/>
                    <a:p>
                      <a:pPr indent="0" lvl="0" marL="0" rtl="0" algn="r">
                        <a:lnSpc>
                          <a:spcPct val="115000"/>
                        </a:lnSpc>
                        <a:spcBef>
                          <a:spcPts val="0"/>
                        </a:spcBef>
                        <a:spcAft>
                          <a:spcPts val="0"/>
                        </a:spcAft>
                        <a:buNone/>
                      </a:pPr>
                      <a:r>
                        <a:rPr lang="en" sz="1000"/>
                        <a:t>109.61</a:t>
                      </a:r>
                      <a:endParaRPr sz="1000"/>
                    </a:p>
                  </a:txBody>
                  <a:tcPr marT="19050" marB="19050" marR="28575" marL="28575" anchor="b">
                    <a:lnR cap="flat" cmpd="sng" w="9525">
                      <a:solidFill>
                        <a:srgbClr val="000000"/>
                      </a:solidFill>
                      <a:prstDash val="solid"/>
                      <a:round/>
                      <a:headEnd len="sm" w="sm" type="none"/>
                      <a:tailEnd len="sm" w="sm" type="none"/>
                    </a:lnR>
                    <a:solidFill>
                      <a:srgbClr val="B7E1CD"/>
                    </a:solidFill>
                  </a:tcPr>
                </a:tc>
                <a:tc>
                  <a:txBody>
                    <a:bodyPr/>
                    <a:lstStyle/>
                    <a:p>
                      <a:pPr indent="0" lvl="0" marL="0" rtl="0" algn="r">
                        <a:lnSpc>
                          <a:spcPct val="115000"/>
                        </a:lnSpc>
                        <a:spcBef>
                          <a:spcPts val="0"/>
                        </a:spcBef>
                        <a:spcAft>
                          <a:spcPts val="0"/>
                        </a:spcAft>
                        <a:buNone/>
                      </a:pPr>
                      <a:r>
                        <a:rPr lang="en" sz="1000"/>
                        <a:t>-0.531</a:t>
                      </a:r>
                      <a:endParaRPr sz="1000"/>
                    </a:p>
                  </a:txBody>
                  <a:tcPr marT="19050" marB="19050" marR="28575" marL="28575" anchor="b">
                    <a:lnL cap="flat" cmpd="sng" w="9525">
                      <a:solidFill>
                        <a:srgbClr val="000000"/>
                      </a:solidFill>
                      <a:prstDash val="solid"/>
                      <a:round/>
                      <a:headEnd len="sm" w="sm" type="none"/>
                      <a:tailEnd len="sm" w="sm" type="none"/>
                    </a:lnL>
                    <a:solidFill>
                      <a:srgbClr val="B7E1CD"/>
                    </a:solidFill>
                  </a:tcPr>
                </a:tc>
                <a:tc>
                  <a:txBody>
                    <a:bodyPr/>
                    <a:lstStyle/>
                    <a:p>
                      <a:pPr indent="0" lvl="0" marL="0" rtl="0" algn="r">
                        <a:lnSpc>
                          <a:spcPct val="115000"/>
                        </a:lnSpc>
                        <a:spcBef>
                          <a:spcPts val="0"/>
                        </a:spcBef>
                        <a:spcAft>
                          <a:spcPts val="0"/>
                        </a:spcAft>
                        <a:buNone/>
                      </a:pPr>
                      <a:r>
                        <a:rPr lang="en" sz="1000"/>
                        <a:t>1107</a:t>
                      </a:r>
                      <a:endParaRPr sz="1000"/>
                    </a:p>
                  </a:txBody>
                  <a:tcPr marT="19050" marB="19050" marR="28575" marL="28575" anchor="b">
                    <a:solidFill>
                      <a:srgbClr val="E06666"/>
                    </a:solidFill>
                  </a:tcPr>
                </a:tc>
                <a:tc>
                  <a:txBody>
                    <a:bodyPr/>
                    <a:lstStyle/>
                    <a:p>
                      <a:pPr indent="0" lvl="0" marL="0" rtl="0" algn="r">
                        <a:lnSpc>
                          <a:spcPct val="115000"/>
                        </a:lnSpc>
                        <a:spcBef>
                          <a:spcPts val="0"/>
                        </a:spcBef>
                        <a:spcAft>
                          <a:spcPts val="0"/>
                        </a:spcAft>
                        <a:buNone/>
                      </a:pPr>
                      <a:r>
                        <a:rPr lang="en" sz="900"/>
                        <a:t>79.85</a:t>
                      </a:r>
                      <a:endParaRPr sz="900"/>
                    </a:p>
                  </a:txBody>
                  <a:tcPr marT="19050" marB="19050" marR="28575" marL="28575" anchor="b">
                    <a:lnR cap="flat" cmpd="sng" w="9525">
                      <a:solidFill>
                        <a:srgbClr val="000000"/>
                      </a:solidFill>
                      <a:prstDash val="solid"/>
                      <a:round/>
                      <a:headEnd len="sm" w="sm" type="none"/>
                      <a:tailEnd len="sm" w="sm" type="none"/>
                    </a:lnR>
                    <a:solidFill>
                      <a:srgbClr val="B7E1CD"/>
                    </a:solidFill>
                  </a:tcPr>
                </a:tc>
              </a:tr>
              <a:tr h="200025">
                <a:tc>
                  <a:txBody>
                    <a:bodyPr/>
                    <a:lstStyle/>
                    <a:p>
                      <a:pPr indent="0" lvl="0" marL="0" rtl="0" algn="r">
                        <a:lnSpc>
                          <a:spcPct val="115000"/>
                        </a:lnSpc>
                        <a:spcBef>
                          <a:spcPts val="0"/>
                        </a:spcBef>
                        <a:spcAft>
                          <a:spcPts val="0"/>
                        </a:spcAft>
                        <a:buNone/>
                      </a:pPr>
                      <a:r>
                        <a:rPr lang="en" sz="1000"/>
                        <a:t>10</a:t>
                      </a:r>
                      <a:endParaRPr sz="1000"/>
                    </a:p>
                  </a:txBody>
                  <a:tcPr marT="19050" marB="19050" marR="28575" marL="28575" anchor="b"/>
                </a:tc>
                <a:tc>
                  <a:txBody>
                    <a:bodyPr/>
                    <a:lstStyle/>
                    <a:p>
                      <a:pPr indent="0" lvl="0" marL="0" rtl="0" algn="r">
                        <a:lnSpc>
                          <a:spcPct val="115000"/>
                        </a:lnSpc>
                        <a:spcBef>
                          <a:spcPts val="0"/>
                        </a:spcBef>
                        <a:spcAft>
                          <a:spcPts val="0"/>
                        </a:spcAft>
                        <a:buNone/>
                      </a:pPr>
                      <a:r>
                        <a:rPr lang="en" sz="1000"/>
                        <a:t>5.373</a:t>
                      </a:r>
                      <a:endParaRPr sz="1000"/>
                    </a:p>
                  </a:txBody>
                  <a:tcPr marT="19050" marB="19050" marR="28575" marL="28575" anchor="b">
                    <a:lnR cap="flat" cmpd="sng" w="9525">
                      <a:solidFill>
                        <a:srgbClr val="000000"/>
                      </a:solidFill>
                      <a:prstDash val="solid"/>
                      <a:round/>
                      <a:headEnd len="sm" w="sm" type="none"/>
                      <a:tailEnd len="sm" w="sm" type="none"/>
                    </a:lnR>
                  </a:tcPr>
                </a:tc>
                <a:tc>
                  <a:txBody>
                    <a:bodyPr/>
                    <a:lstStyle/>
                    <a:p>
                      <a:pPr indent="0" lvl="0" marL="0" rtl="0" algn="r">
                        <a:lnSpc>
                          <a:spcPct val="115000"/>
                        </a:lnSpc>
                        <a:spcBef>
                          <a:spcPts val="0"/>
                        </a:spcBef>
                        <a:spcAft>
                          <a:spcPts val="0"/>
                        </a:spcAft>
                        <a:buNone/>
                      </a:pPr>
                      <a:r>
                        <a:rPr lang="en" sz="1000"/>
                        <a:t>-4.676</a:t>
                      </a:r>
                      <a:endParaRPr sz="1000"/>
                    </a:p>
                  </a:txBody>
                  <a:tcPr marT="19050" marB="19050" marR="28575" marL="28575" anchor="b">
                    <a:lnL cap="flat" cmpd="sng" w="9525">
                      <a:solidFill>
                        <a:srgbClr val="000000"/>
                      </a:solidFill>
                      <a:prstDash val="solid"/>
                      <a:round/>
                      <a:headEnd len="sm" w="sm" type="none"/>
                      <a:tailEnd len="sm" w="sm" type="none"/>
                    </a:lnL>
                    <a:solidFill>
                      <a:srgbClr val="E06666"/>
                    </a:solidFill>
                  </a:tcPr>
                </a:tc>
                <a:tc>
                  <a:txBody>
                    <a:bodyPr/>
                    <a:lstStyle/>
                    <a:p>
                      <a:pPr indent="0" lvl="0" marL="0" rtl="0" algn="r">
                        <a:lnSpc>
                          <a:spcPct val="115000"/>
                        </a:lnSpc>
                        <a:spcBef>
                          <a:spcPts val="0"/>
                        </a:spcBef>
                        <a:spcAft>
                          <a:spcPts val="0"/>
                        </a:spcAft>
                        <a:buNone/>
                      </a:pPr>
                      <a:r>
                        <a:rPr lang="en" sz="1000"/>
                        <a:t>3782</a:t>
                      </a:r>
                      <a:endParaRPr sz="1000"/>
                    </a:p>
                  </a:txBody>
                  <a:tcPr marT="19050" marB="19050" marR="28575" marL="28575" anchor="b">
                    <a:solidFill>
                      <a:srgbClr val="E06666"/>
                    </a:solidFill>
                  </a:tcPr>
                </a:tc>
                <a:tc>
                  <a:txBody>
                    <a:bodyPr/>
                    <a:lstStyle/>
                    <a:p>
                      <a:pPr indent="0" lvl="0" marL="0" rtl="0" algn="r">
                        <a:lnSpc>
                          <a:spcPct val="115000"/>
                        </a:lnSpc>
                        <a:spcBef>
                          <a:spcPts val="0"/>
                        </a:spcBef>
                        <a:spcAft>
                          <a:spcPts val="0"/>
                        </a:spcAft>
                        <a:buNone/>
                      </a:pPr>
                      <a:r>
                        <a:rPr lang="en" sz="1000"/>
                        <a:t>88.73</a:t>
                      </a:r>
                      <a:endParaRPr sz="1000"/>
                    </a:p>
                  </a:txBody>
                  <a:tcPr marT="19050" marB="19050" marR="28575" marL="28575" anchor="b">
                    <a:lnR cap="flat" cmpd="sng" w="9525">
                      <a:solidFill>
                        <a:srgbClr val="000000"/>
                      </a:solidFill>
                      <a:prstDash val="solid"/>
                      <a:round/>
                      <a:headEnd len="sm" w="sm" type="none"/>
                      <a:tailEnd len="sm" w="sm" type="none"/>
                    </a:lnR>
                    <a:solidFill>
                      <a:srgbClr val="B7E1CD"/>
                    </a:solidFill>
                  </a:tcPr>
                </a:tc>
                <a:tc>
                  <a:txBody>
                    <a:bodyPr/>
                    <a:lstStyle/>
                    <a:p>
                      <a:pPr indent="0" lvl="0" marL="0" rtl="0" algn="r">
                        <a:lnSpc>
                          <a:spcPct val="115000"/>
                        </a:lnSpc>
                        <a:spcBef>
                          <a:spcPts val="0"/>
                        </a:spcBef>
                        <a:spcAft>
                          <a:spcPts val="0"/>
                        </a:spcAft>
                        <a:buNone/>
                      </a:pPr>
                      <a:r>
                        <a:rPr lang="en" sz="1000"/>
                        <a:t>-2.746</a:t>
                      </a:r>
                      <a:endParaRPr sz="1000"/>
                    </a:p>
                  </a:txBody>
                  <a:tcPr marT="19050" marB="19050" marR="28575" marL="28575" anchor="b">
                    <a:lnL cap="flat" cmpd="sng" w="9525">
                      <a:solidFill>
                        <a:srgbClr val="000000"/>
                      </a:solidFill>
                      <a:prstDash val="solid"/>
                      <a:round/>
                      <a:headEnd len="sm" w="sm" type="none"/>
                      <a:tailEnd len="sm" w="sm" type="none"/>
                    </a:lnL>
                    <a:solidFill>
                      <a:srgbClr val="E06666"/>
                    </a:solidFill>
                  </a:tcPr>
                </a:tc>
                <a:tc>
                  <a:txBody>
                    <a:bodyPr/>
                    <a:lstStyle/>
                    <a:p>
                      <a:pPr indent="0" lvl="0" marL="0" rtl="0" algn="r">
                        <a:lnSpc>
                          <a:spcPct val="115000"/>
                        </a:lnSpc>
                        <a:spcBef>
                          <a:spcPts val="0"/>
                        </a:spcBef>
                        <a:spcAft>
                          <a:spcPts val="0"/>
                        </a:spcAft>
                        <a:buNone/>
                      </a:pPr>
                      <a:r>
                        <a:rPr lang="en" sz="1000"/>
                        <a:t>2898</a:t>
                      </a:r>
                      <a:endParaRPr sz="1000"/>
                    </a:p>
                  </a:txBody>
                  <a:tcPr marT="19050" marB="19050" marR="28575" marL="28575" anchor="b">
                    <a:solidFill>
                      <a:srgbClr val="E06666"/>
                    </a:solidFill>
                  </a:tcPr>
                </a:tc>
                <a:tc>
                  <a:txBody>
                    <a:bodyPr/>
                    <a:lstStyle/>
                    <a:p>
                      <a:pPr indent="0" lvl="0" marL="0" rtl="0" algn="r">
                        <a:lnSpc>
                          <a:spcPct val="115000"/>
                        </a:lnSpc>
                        <a:spcBef>
                          <a:spcPts val="0"/>
                        </a:spcBef>
                        <a:spcAft>
                          <a:spcPts val="0"/>
                        </a:spcAft>
                        <a:buNone/>
                      </a:pPr>
                      <a:r>
                        <a:rPr lang="en" sz="1000"/>
                        <a:t>69.25</a:t>
                      </a:r>
                      <a:endParaRPr sz="1000"/>
                    </a:p>
                  </a:txBody>
                  <a:tcPr marT="19050" marB="19050" marR="28575" marL="28575" anchor="b">
                    <a:lnR cap="flat" cmpd="sng" w="9525">
                      <a:solidFill>
                        <a:srgbClr val="000000"/>
                      </a:solidFill>
                      <a:prstDash val="solid"/>
                      <a:round/>
                      <a:headEnd len="sm" w="sm" type="none"/>
                      <a:tailEnd len="sm" w="sm" type="none"/>
                    </a:lnR>
                    <a:solidFill>
                      <a:srgbClr val="B7E1CD"/>
                    </a:solidFill>
                  </a:tcPr>
                </a:tc>
                <a:tc>
                  <a:txBody>
                    <a:bodyPr/>
                    <a:lstStyle/>
                    <a:p>
                      <a:pPr indent="0" lvl="0" marL="0" rtl="0" algn="r">
                        <a:lnSpc>
                          <a:spcPct val="115000"/>
                        </a:lnSpc>
                        <a:spcBef>
                          <a:spcPts val="0"/>
                        </a:spcBef>
                        <a:spcAft>
                          <a:spcPts val="0"/>
                        </a:spcAft>
                        <a:buNone/>
                      </a:pPr>
                      <a:r>
                        <a:rPr lang="en" sz="1000"/>
                        <a:t>-1.838</a:t>
                      </a:r>
                      <a:endParaRPr sz="1000"/>
                    </a:p>
                  </a:txBody>
                  <a:tcPr marT="19050" marB="19050" marR="28575" marL="28575" anchor="b">
                    <a:lnL cap="flat" cmpd="sng" w="9525">
                      <a:solidFill>
                        <a:srgbClr val="000000"/>
                      </a:solidFill>
                      <a:prstDash val="solid"/>
                      <a:round/>
                      <a:headEnd len="sm" w="sm" type="none"/>
                      <a:tailEnd len="sm" w="sm" type="none"/>
                    </a:lnL>
                    <a:solidFill>
                      <a:srgbClr val="E06666"/>
                    </a:solidFill>
                  </a:tcPr>
                </a:tc>
                <a:tc>
                  <a:txBody>
                    <a:bodyPr/>
                    <a:lstStyle/>
                    <a:p>
                      <a:pPr indent="0" lvl="0" marL="0" rtl="0" algn="r">
                        <a:lnSpc>
                          <a:spcPct val="115000"/>
                        </a:lnSpc>
                        <a:spcBef>
                          <a:spcPts val="0"/>
                        </a:spcBef>
                        <a:spcAft>
                          <a:spcPts val="0"/>
                        </a:spcAft>
                        <a:buNone/>
                      </a:pPr>
                      <a:r>
                        <a:rPr lang="en" sz="1000"/>
                        <a:t>2427</a:t>
                      </a:r>
                      <a:endParaRPr sz="1000"/>
                    </a:p>
                  </a:txBody>
                  <a:tcPr marT="19050" marB="19050" marR="28575" marL="28575" anchor="b">
                    <a:solidFill>
                      <a:srgbClr val="E06666"/>
                    </a:solidFill>
                  </a:tcPr>
                </a:tc>
                <a:tc>
                  <a:txBody>
                    <a:bodyPr/>
                    <a:lstStyle/>
                    <a:p>
                      <a:pPr indent="0" lvl="0" marL="0" rtl="0" algn="r">
                        <a:lnSpc>
                          <a:spcPct val="115000"/>
                        </a:lnSpc>
                        <a:spcBef>
                          <a:spcPts val="0"/>
                        </a:spcBef>
                        <a:spcAft>
                          <a:spcPts val="0"/>
                        </a:spcAft>
                        <a:buNone/>
                      </a:pPr>
                      <a:r>
                        <a:rPr lang="en" sz="1000"/>
                        <a:t>58.87</a:t>
                      </a:r>
                      <a:endParaRPr sz="1000"/>
                    </a:p>
                  </a:txBody>
                  <a:tcPr marT="19050" marB="19050" marR="28575" marL="28575" anchor="b">
                    <a:lnR cap="flat" cmpd="sng" w="9525">
                      <a:solidFill>
                        <a:srgbClr val="000000"/>
                      </a:solidFill>
                      <a:prstDash val="solid"/>
                      <a:round/>
                      <a:headEnd len="sm" w="sm" type="none"/>
                      <a:tailEnd len="sm" w="sm" type="none"/>
                    </a:lnR>
                    <a:solidFill>
                      <a:srgbClr val="B7E1CD"/>
                    </a:solidFill>
                  </a:tcPr>
                </a:tc>
                <a:tc>
                  <a:txBody>
                    <a:bodyPr/>
                    <a:lstStyle/>
                    <a:p>
                      <a:pPr indent="0" lvl="0" marL="0" rtl="0" algn="r">
                        <a:lnSpc>
                          <a:spcPct val="115000"/>
                        </a:lnSpc>
                        <a:spcBef>
                          <a:spcPts val="0"/>
                        </a:spcBef>
                        <a:spcAft>
                          <a:spcPts val="0"/>
                        </a:spcAft>
                        <a:buNone/>
                      </a:pPr>
                      <a:r>
                        <a:rPr lang="en" sz="1000"/>
                        <a:t>-0.884</a:t>
                      </a:r>
                      <a:endParaRPr sz="1000"/>
                    </a:p>
                  </a:txBody>
                  <a:tcPr marT="19050" marB="19050" marR="28575" marL="28575" anchor="b">
                    <a:lnL cap="flat" cmpd="sng" w="9525">
                      <a:solidFill>
                        <a:srgbClr val="000000"/>
                      </a:solidFill>
                      <a:prstDash val="solid"/>
                      <a:round/>
                      <a:headEnd len="sm" w="sm" type="none"/>
                      <a:tailEnd len="sm" w="sm" type="none"/>
                    </a:lnL>
                    <a:solidFill>
                      <a:srgbClr val="B7E1CD"/>
                    </a:solidFill>
                  </a:tcPr>
                </a:tc>
                <a:tc>
                  <a:txBody>
                    <a:bodyPr/>
                    <a:lstStyle/>
                    <a:p>
                      <a:pPr indent="0" lvl="0" marL="0" rtl="0" algn="r">
                        <a:lnSpc>
                          <a:spcPct val="115000"/>
                        </a:lnSpc>
                        <a:spcBef>
                          <a:spcPts val="0"/>
                        </a:spcBef>
                        <a:spcAft>
                          <a:spcPts val="0"/>
                        </a:spcAft>
                        <a:buNone/>
                      </a:pPr>
                      <a:r>
                        <a:rPr lang="en" sz="1000"/>
                        <a:t>1770</a:t>
                      </a:r>
                      <a:endParaRPr sz="1000"/>
                    </a:p>
                  </a:txBody>
                  <a:tcPr marT="19050" marB="19050" marR="28575" marL="28575" anchor="b">
                    <a:solidFill>
                      <a:srgbClr val="E06666"/>
                    </a:solidFill>
                  </a:tcPr>
                </a:tc>
                <a:tc>
                  <a:txBody>
                    <a:bodyPr/>
                    <a:lstStyle/>
                    <a:p>
                      <a:pPr indent="0" lvl="0" marL="0" rtl="0" algn="r">
                        <a:lnSpc>
                          <a:spcPct val="115000"/>
                        </a:lnSpc>
                        <a:spcBef>
                          <a:spcPts val="0"/>
                        </a:spcBef>
                        <a:spcAft>
                          <a:spcPts val="0"/>
                        </a:spcAft>
                        <a:buNone/>
                      </a:pPr>
                      <a:r>
                        <a:rPr lang="en" sz="900"/>
                        <a:t>44.39</a:t>
                      </a:r>
                      <a:endParaRPr sz="900"/>
                    </a:p>
                  </a:txBody>
                  <a:tcPr marT="19050" marB="19050" marR="28575" marL="28575" anchor="b">
                    <a:lnR cap="flat" cmpd="sng" w="9525">
                      <a:solidFill>
                        <a:srgbClr val="000000"/>
                      </a:solidFill>
                      <a:prstDash val="solid"/>
                      <a:round/>
                      <a:headEnd len="sm" w="sm" type="none"/>
                      <a:tailEnd len="sm" w="sm" type="none"/>
                    </a:lnR>
                    <a:solidFill>
                      <a:srgbClr val="B7E1CD"/>
                    </a:solidFill>
                  </a:tcPr>
                </a:tc>
              </a:tr>
              <a:tr h="200025">
                <a:tc>
                  <a:txBody>
                    <a:bodyPr/>
                    <a:lstStyle/>
                    <a:p>
                      <a:pPr indent="0" lvl="0" marL="0" rtl="0" algn="r">
                        <a:lnSpc>
                          <a:spcPct val="115000"/>
                        </a:lnSpc>
                        <a:spcBef>
                          <a:spcPts val="0"/>
                        </a:spcBef>
                        <a:spcAft>
                          <a:spcPts val="0"/>
                        </a:spcAft>
                        <a:buNone/>
                      </a:pPr>
                      <a:r>
                        <a:rPr lang="en" sz="1000"/>
                        <a:t>20</a:t>
                      </a:r>
                      <a:endParaRPr sz="1000"/>
                    </a:p>
                  </a:txBody>
                  <a:tcPr marT="19050" marB="19050" marR="28575" marL="28575" anchor="b"/>
                </a:tc>
                <a:tc>
                  <a:txBody>
                    <a:bodyPr/>
                    <a:lstStyle/>
                    <a:p>
                      <a:pPr indent="0" lvl="0" marL="0" rtl="0" algn="r">
                        <a:lnSpc>
                          <a:spcPct val="115000"/>
                        </a:lnSpc>
                        <a:spcBef>
                          <a:spcPts val="0"/>
                        </a:spcBef>
                        <a:spcAft>
                          <a:spcPts val="0"/>
                        </a:spcAft>
                        <a:buNone/>
                      </a:pPr>
                      <a:r>
                        <a:rPr lang="en" sz="1000"/>
                        <a:t>2.885</a:t>
                      </a:r>
                      <a:endParaRPr sz="1000"/>
                    </a:p>
                  </a:txBody>
                  <a:tcPr marT="19050" marB="19050" marR="28575" marL="28575" anchor="b">
                    <a:lnR cap="flat" cmpd="sng" w="9525">
                      <a:solidFill>
                        <a:srgbClr val="000000"/>
                      </a:solidFill>
                      <a:prstDash val="solid"/>
                      <a:round/>
                      <a:headEnd len="sm" w="sm" type="none"/>
                      <a:tailEnd len="sm" w="sm" type="none"/>
                    </a:lnR>
                  </a:tcPr>
                </a:tc>
                <a:tc>
                  <a:txBody>
                    <a:bodyPr/>
                    <a:lstStyle/>
                    <a:p>
                      <a:pPr indent="0" lvl="0" marL="0" rtl="0" algn="r">
                        <a:lnSpc>
                          <a:spcPct val="115000"/>
                        </a:lnSpc>
                        <a:spcBef>
                          <a:spcPts val="0"/>
                        </a:spcBef>
                        <a:spcAft>
                          <a:spcPts val="0"/>
                        </a:spcAft>
                        <a:buNone/>
                      </a:pPr>
                      <a:r>
                        <a:rPr lang="en" sz="1000"/>
                        <a:t>-5.748</a:t>
                      </a:r>
                      <a:endParaRPr sz="1000"/>
                    </a:p>
                  </a:txBody>
                  <a:tcPr marT="19050" marB="19050" marR="28575" marL="28575" anchor="b">
                    <a:lnL cap="flat" cmpd="sng" w="9525">
                      <a:solidFill>
                        <a:srgbClr val="000000"/>
                      </a:solidFill>
                      <a:prstDash val="solid"/>
                      <a:round/>
                      <a:headEnd len="sm" w="sm" type="none"/>
                      <a:tailEnd len="sm" w="sm" type="none"/>
                    </a:lnL>
                    <a:solidFill>
                      <a:srgbClr val="E06666"/>
                    </a:solidFill>
                  </a:tcPr>
                </a:tc>
                <a:tc>
                  <a:txBody>
                    <a:bodyPr/>
                    <a:lstStyle/>
                    <a:p>
                      <a:pPr indent="0" lvl="0" marL="0" rtl="0" algn="r">
                        <a:lnSpc>
                          <a:spcPct val="115000"/>
                        </a:lnSpc>
                        <a:spcBef>
                          <a:spcPts val="0"/>
                        </a:spcBef>
                        <a:spcAft>
                          <a:spcPts val="0"/>
                        </a:spcAft>
                        <a:buNone/>
                      </a:pPr>
                      <a:r>
                        <a:rPr lang="en" sz="1000"/>
                        <a:t>6105</a:t>
                      </a:r>
                      <a:endParaRPr sz="1000"/>
                    </a:p>
                  </a:txBody>
                  <a:tcPr marT="19050" marB="19050" marR="28575" marL="28575" anchor="b">
                    <a:solidFill>
                      <a:srgbClr val="B7E1CD"/>
                    </a:solidFill>
                  </a:tcPr>
                </a:tc>
                <a:tc>
                  <a:txBody>
                    <a:bodyPr/>
                    <a:lstStyle/>
                    <a:p>
                      <a:pPr indent="0" lvl="0" marL="0" rtl="0" algn="r">
                        <a:lnSpc>
                          <a:spcPct val="115000"/>
                        </a:lnSpc>
                        <a:spcBef>
                          <a:spcPts val="0"/>
                        </a:spcBef>
                        <a:spcAft>
                          <a:spcPts val="0"/>
                        </a:spcAft>
                        <a:buNone/>
                      </a:pPr>
                      <a:r>
                        <a:rPr lang="en" sz="1000"/>
                        <a:t>41.67</a:t>
                      </a:r>
                      <a:endParaRPr sz="1000"/>
                    </a:p>
                  </a:txBody>
                  <a:tcPr marT="19050" marB="19050" marR="28575" marL="28575" anchor="b">
                    <a:lnR cap="flat" cmpd="sng" w="9525">
                      <a:solidFill>
                        <a:srgbClr val="000000"/>
                      </a:solidFill>
                      <a:prstDash val="solid"/>
                      <a:round/>
                      <a:headEnd len="sm" w="sm" type="none"/>
                      <a:tailEnd len="sm" w="sm" type="none"/>
                    </a:lnR>
                    <a:solidFill>
                      <a:srgbClr val="B7E1CD"/>
                    </a:solidFill>
                  </a:tcPr>
                </a:tc>
                <a:tc>
                  <a:txBody>
                    <a:bodyPr/>
                    <a:lstStyle/>
                    <a:p>
                      <a:pPr indent="0" lvl="0" marL="0" rtl="0" algn="r">
                        <a:lnSpc>
                          <a:spcPct val="115000"/>
                        </a:lnSpc>
                        <a:spcBef>
                          <a:spcPts val="0"/>
                        </a:spcBef>
                        <a:spcAft>
                          <a:spcPts val="0"/>
                        </a:spcAft>
                        <a:buNone/>
                      </a:pPr>
                      <a:r>
                        <a:rPr lang="en" sz="1000"/>
                        <a:t>-3.671</a:t>
                      </a:r>
                      <a:endParaRPr sz="1000"/>
                    </a:p>
                  </a:txBody>
                  <a:tcPr marT="19050" marB="19050" marR="28575" marL="28575" anchor="b">
                    <a:lnL cap="flat" cmpd="sng" w="9525">
                      <a:solidFill>
                        <a:srgbClr val="000000"/>
                      </a:solidFill>
                      <a:prstDash val="solid"/>
                      <a:round/>
                      <a:headEnd len="sm" w="sm" type="none"/>
                      <a:tailEnd len="sm" w="sm" type="none"/>
                    </a:lnL>
                    <a:solidFill>
                      <a:srgbClr val="E06666"/>
                    </a:solidFill>
                  </a:tcPr>
                </a:tc>
                <a:tc>
                  <a:txBody>
                    <a:bodyPr/>
                    <a:lstStyle/>
                    <a:p>
                      <a:pPr indent="0" lvl="0" marL="0" rtl="0" algn="r">
                        <a:lnSpc>
                          <a:spcPct val="115000"/>
                        </a:lnSpc>
                        <a:spcBef>
                          <a:spcPts val="0"/>
                        </a:spcBef>
                        <a:spcAft>
                          <a:spcPts val="0"/>
                        </a:spcAft>
                        <a:buNone/>
                      </a:pPr>
                      <a:r>
                        <a:rPr lang="en" sz="1000"/>
                        <a:t>4717</a:t>
                      </a:r>
                      <a:endParaRPr sz="1000"/>
                    </a:p>
                  </a:txBody>
                  <a:tcPr marT="19050" marB="19050" marR="28575" marL="28575" anchor="b">
                    <a:solidFill>
                      <a:srgbClr val="E06666"/>
                    </a:solidFill>
                  </a:tcPr>
                </a:tc>
                <a:tc>
                  <a:txBody>
                    <a:bodyPr/>
                    <a:lstStyle/>
                    <a:p>
                      <a:pPr indent="0" lvl="0" marL="0" rtl="0" algn="r">
                        <a:lnSpc>
                          <a:spcPct val="115000"/>
                        </a:lnSpc>
                        <a:spcBef>
                          <a:spcPts val="0"/>
                        </a:spcBef>
                        <a:spcAft>
                          <a:spcPts val="0"/>
                        </a:spcAft>
                        <a:buNone/>
                      </a:pPr>
                      <a:r>
                        <a:rPr lang="en" sz="1000"/>
                        <a:t>32.85</a:t>
                      </a:r>
                      <a:endParaRPr sz="1000"/>
                    </a:p>
                  </a:txBody>
                  <a:tcPr marT="19050" marB="19050" marR="28575" marL="28575" anchor="b">
                    <a:lnR cap="flat" cmpd="sng" w="9525">
                      <a:solidFill>
                        <a:srgbClr val="000000"/>
                      </a:solidFill>
                      <a:prstDash val="solid"/>
                      <a:round/>
                      <a:headEnd len="sm" w="sm" type="none"/>
                      <a:tailEnd len="sm" w="sm" type="none"/>
                    </a:lnR>
                    <a:solidFill>
                      <a:srgbClr val="E06666"/>
                    </a:solidFill>
                  </a:tcPr>
                </a:tc>
                <a:tc>
                  <a:txBody>
                    <a:bodyPr/>
                    <a:lstStyle/>
                    <a:p>
                      <a:pPr indent="0" lvl="0" marL="0" rtl="0" algn="r">
                        <a:lnSpc>
                          <a:spcPct val="115000"/>
                        </a:lnSpc>
                        <a:spcBef>
                          <a:spcPts val="0"/>
                        </a:spcBef>
                        <a:spcAft>
                          <a:spcPts val="0"/>
                        </a:spcAft>
                        <a:buNone/>
                      </a:pPr>
                      <a:r>
                        <a:rPr lang="en" sz="1000"/>
                        <a:t>-2.613</a:t>
                      </a:r>
                      <a:endParaRPr sz="1000"/>
                    </a:p>
                  </a:txBody>
                  <a:tcPr marT="19050" marB="19050" marR="28575" marL="28575" anchor="b">
                    <a:lnL cap="flat" cmpd="sng" w="9525">
                      <a:solidFill>
                        <a:srgbClr val="000000"/>
                      </a:solidFill>
                      <a:prstDash val="solid"/>
                      <a:round/>
                      <a:headEnd len="sm" w="sm" type="none"/>
                      <a:tailEnd len="sm" w="sm" type="none"/>
                    </a:lnL>
                    <a:solidFill>
                      <a:srgbClr val="E06666"/>
                    </a:solidFill>
                  </a:tcPr>
                </a:tc>
                <a:tc>
                  <a:txBody>
                    <a:bodyPr/>
                    <a:lstStyle/>
                    <a:p>
                      <a:pPr indent="0" lvl="0" marL="0" rtl="0" algn="r">
                        <a:lnSpc>
                          <a:spcPct val="115000"/>
                        </a:lnSpc>
                        <a:spcBef>
                          <a:spcPts val="0"/>
                        </a:spcBef>
                        <a:spcAft>
                          <a:spcPts val="0"/>
                        </a:spcAft>
                        <a:buNone/>
                      </a:pPr>
                      <a:r>
                        <a:rPr lang="en" sz="1000"/>
                        <a:t>3996</a:t>
                      </a:r>
                      <a:endParaRPr sz="1000"/>
                    </a:p>
                  </a:txBody>
                  <a:tcPr marT="19050" marB="19050" marR="28575" marL="28575" anchor="b">
                    <a:solidFill>
                      <a:srgbClr val="E06666"/>
                    </a:solidFill>
                  </a:tcPr>
                </a:tc>
                <a:tc>
                  <a:txBody>
                    <a:bodyPr/>
                    <a:lstStyle/>
                    <a:p>
                      <a:pPr indent="0" lvl="0" marL="0" rtl="0" algn="r">
                        <a:lnSpc>
                          <a:spcPct val="115000"/>
                        </a:lnSpc>
                        <a:spcBef>
                          <a:spcPts val="0"/>
                        </a:spcBef>
                        <a:spcAft>
                          <a:spcPts val="0"/>
                        </a:spcAft>
                        <a:buNone/>
                      </a:pPr>
                      <a:r>
                        <a:rPr lang="en" sz="1000"/>
                        <a:t>28.27</a:t>
                      </a:r>
                      <a:endParaRPr sz="1000"/>
                    </a:p>
                  </a:txBody>
                  <a:tcPr marT="19050" marB="19050" marR="28575" marL="28575" anchor="b">
                    <a:lnR cap="flat" cmpd="sng" w="9525">
                      <a:solidFill>
                        <a:srgbClr val="000000"/>
                      </a:solidFill>
                      <a:prstDash val="solid"/>
                      <a:round/>
                      <a:headEnd len="sm" w="sm" type="none"/>
                      <a:tailEnd len="sm" w="sm" type="none"/>
                    </a:lnR>
                    <a:solidFill>
                      <a:srgbClr val="E06666"/>
                    </a:solidFill>
                  </a:tcPr>
                </a:tc>
                <a:tc>
                  <a:txBody>
                    <a:bodyPr/>
                    <a:lstStyle/>
                    <a:p>
                      <a:pPr indent="0" lvl="0" marL="0" rtl="0" algn="r">
                        <a:lnSpc>
                          <a:spcPct val="115000"/>
                        </a:lnSpc>
                        <a:spcBef>
                          <a:spcPts val="0"/>
                        </a:spcBef>
                        <a:spcAft>
                          <a:spcPts val="0"/>
                        </a:spcAft>
                        <a:buNone/>
                      </a:pPr>
                      <a:r>
                        <a:rPr lang="en" sz="1000"/>
                        <a:t>-1.429</a:t>
                      </a:r>
                      <a:endParaRPr sz="1000"/>
                    </a:p>
                  </a:txBody>
                  <a:tcPr marT="19050" marB="19050" marR="28575" marL="28575" anchor="b">
                    <a:lnL cap="flat" cmpd="sng" w="9525">
                      <a:solidFill>
                        <a:srgbClr val="000000"/>
                      </a:solidFill>
                      <a:prstDash val="solid"/>
                      <a:round/>
                      <a:headEnd len="sm" w="sm" type="none"/>
                      <a:tailEnd len="sm" w="sm" type="none"/>
                    </a:lnL>
                    <a:solidFill>
                      <a:srgbClr val="E06666"/>
                    </a:solidFill>
                  </a:tcPr>
                </a:tc>
                <a:tc>
                  <a:txBody>
                    <a:bodyPr/>
                    <a:lstStyle/>
                    <a:p>
                      <a:pPr indent="0" lvl="0" marL="0" rtl="0" algn="r">
                        <a:lnSpc>
                          <a:spcPct val="115000"/>
                        </a:lnSpc>
                        <a:spcBef>
                          <a:spcPts val="0"/>
                        </a:spcBef>
                        <a:spcAft>
                          <a:spcPts val="0"/>
                        </a:spcAft>
                        <a:buNone/>
                      </a:pPr>
                      <a:r>
                        <a:rPr lang="en" sz="1000"/>
                        <a:t>3004</a:t>
                      </a:r>
                      <a:endParaRPr sz="1000"/>
                    </a:p>
                  </a:txBody>
                  <a:tcPr marT="19050" marB="19050" marR="28575" marL="28575" anchor="b">
                    <a:solidFill>
                      <a:srgbClr val="E06666"/>
                    </a:solidFill>
                  </a:tcPr>
                </a:tc>
                <a:tc>
                  <a:txBody>
                    <a:bodyPr/>
                    <a:lstStyle/>
                    <a:p>
                      <a:pPr indent="0" lvl="0" marL="0" rtl="0" algn="r">
                        <a:lnSpc>
                          <a:spcPct val="115000"/>
                        </a:lnSpc>
                        <a:spcBef>
                          <a:spcPts val="0"/>
                        </a:spcBef>
                        <a:spcAft>
                          <a:spcPts val="0"/>
                        </a:spcAft>
                        <a:buNone/>
                      </a:pPr>
                      <a:r>
                        <a:rPr lang="en" sz="900"/>
                        <a:t>21.97</a:t>
                      </a:r>
                      <a:endParaRPr sz="900"/>
                    </a:p>
                  </a:txBody>
                  <a:tcPr marT="19050" marB="19050" marR="28575" marL="28575" anchor="b">
                    <a:lnR cap="flat" cmpd="sng" w="9525">
                      <a:solidFill>
                        <a:srgbClr val="000000"/>
                      </a:solidFill>
                      <a:prstDash val="solid"/>
                      <a:round/>
                      <a:headEnd len="sm" w="sm" type="none"/>
                      <a:tailEnd len="sm" w="sm" type="none"/>
                    </a:lnR>
                    <a:solidFill>
                      <a:srgbClr val="E06666"/>
                    </a:solidFill>
                  </a:tcPr>
                </a:tc>
              </a:tr>
              <a:tr h="200025">
                <a:tc>
                  <a:txBody>
                    <a:bodyPr/>
                    <a:lstStyle/>
                    <a:p>
                      <a:pPr indent="0" lvl="0" marL="0" rtl="0" algn="r">
                        <a:lnSpc>
                          <a:spcPct val="115000"/>
                        </a:lnSpc>
                        <a:spcBef>
                          <a:spcPts val="0"/>
                        </a:spcBef>
                        <a:spcAft>
                          <a:spcPts val="0"/>
                        </a:spcAft>
                        <a:buNone/>
                      </a:pPr>
                      <a:r>
                        <a:rPr lang="en" sz="1000"/>
                        <a:t>30</a:t>
                      </a:r>
                      <a:endParaRPr sz="1000"/>
                    </a:p>
                  </a:txBody>
                  <a:tcPr marT="19050" marB="19050" marR="28575" marL="28575" anchor="b"/>
                </a:tc>
                <a:tc>
                  <a:txBody>
                    <a:bodyPr/>
                    <a:lstStyle/>
                    <a:p>
                      <a:pPr indent="0" lvl="0" marL="0" rtl="0" algn="r">
                        <a:lnSpc>
                          <a:spcPct val="115000"/>
                        </a:lnSpc>
                        <a:spcBef>
                          <a:spcPts val="0"/>
                        </a:spcBef>
                        <a:spcAft>
                          <a:spcPts val="0"/>
                        </a:spcAft>
                        <a:buNone/>
                      </a:pPr>
                      <a:r>
                        <a:rPr lang="en" sz="1000"/>
                        <a:t>1.972</a:t>
                      </a:r>
                      <a:endParaRPr sz="1000"/>
                    </a:p>
                  </a:txBody>
                  <a:tcPr marT="19050" marB="19050" marR="28575" marL="28575" anchor="b">
                    <a:lnR cap="flat" cmpd="sng" w="9525">
                      <a:solidFill>
                        <a:srgbClr val="000000"/>
                      </a:solidFill>
                      <a:prstDash val="solid"/>
                      <a:round/>
                      <a:headEnd len="sm" w="sm" type="none"/>
                      <a:tailEnd len="sm" w="sm" type="none"/>
                    </a:lnR>
                  </a:tcPr>
                </a:tc>
                <a:tc>
                  <a:txBody>
                    <a:bodyPr/>
                    <a:lstStyle/>
                    <a:p>
                      <a:pPr indent="0" lvl="0" marL="0" rtl="0" algn="r">
                        <a:lnSpc>
                          <a:spcPct val="115000"/>
                        </a:lnSpc>
                        <a:spcBef>
                          <a:spcPts val="0"/>
                        </a:spcBef>
                        <a:spcAft>
                          <a:spcPts val="0"/>
                        </a:spcAft>
                        <a:buNone/>
                      </a:pPr>
                      <a:r>
                        <a:rPr lang="en" sz="1000"/>
                        <a:t>-6.407</a:t>
                      </a:r>
                      <a:endParaRPr sz="1000"/>
                    </a:p>
                  </a:txBody>
                  <a:tcPr marT="19050" marB="19050" marR="28575" marL="28575" anchor="b">
                    <a:lnL cap="flat" cmpd="sng" w="9525">
                      <a:solidFill>
                        <a:srgbClr val="000000"/>
                      </a:solidFill>
                      <a:prstDash val="solid"/>
                      <a:round/>
                      <a:headEnd len="sm" w="sm" type="none"/>
                      <a:tailEnd len="sm" w="sm" type="none"/>
                    </a:lnL>
                    <a:solidFill>
                      <a:srgbClr val="E06666"/>
                    </a:solidFill>
                  </a:tcPr>
                </a:tc>
                <a:tc>
                  <a:txBody>
                    <a:bodyPr/>
                    <a:lstStyle/>
                    <a:p>
                      <a:pPr indent="0" lvl="0" marL="0" rtl="0" algn="r">
                        <a:lnSpc>
                          <a:spcPct val="115000"/>
                        </a:lnSpc>
                        <a:spcBef>
                          <a:spcPts val="0"/>
                        </a:spcBef>
                        <a:spcAft>
                          <a:spcPts val="0"/>
                        </a:spcAft>
                        <a:buNone/>
                      </a:pPr>
                      <a:r>
                        <a:rPr lang="en" sz="1000"/>
                        <a:t>8204</a:t>
                      </a:r>
                      <a:endParaRPr sz="1000"/>
                    </a:p>
                  </a:txBody>
                  <a:tcPr marT="19050" marB="19050" marR="28575" marL="28575" anchor="b">
                    <a:solidFill>
                      <a:srgbClr val="B7E1CD"/>
                    </a:solidFill>
                  </a:tcPr>
                </a:tc>
                <a:tc>
                  <a:txBody>
                    <a:bodyPr/>
                    <a:lstStyle/>
                    <a:p>
                      <a:pPr indent="0" lvl="0" marL="0" rtl="0" algn="r">
                        <a:lnSpc>
                          <a:spcPct val="115000"/>
                        </a:lnSpc>
                        <a:spcBef>
                          <a:spcPts val="0"/>
                        </a:spcBef>
                        <a:spcAft>
                          <a:spcPts val="0"/>
                        </a:spcAft>
                        <a:buNone/>
                      </a:pPr>
                      <a:r>
                        <a:rPr lang="en" sz="1000"/>
                        <a:t>26.32</a:t>
                      </a:r>
                      <a:endParaRPr sz="1000"/>
                    </a:p>
                  </a:txBody>
                  <a:tcPr marT="19050" marB="19050" marR="28575" marL="28575" anchor="b">
                    <a:lnR cap="flat" cmpd="sng" w="9525">
                      <a:solidFill>
                        <a:srgbClr val="000000"/>
                      </a:solidFill>
                      <a:prstDash val="solid"/>
                      <a:round/>
                      <a:headEnd len="sm" w="sm" type="none"/>
                      <a:tailEnd len="sm" w="sm" type="none"/>
                    </a:lnR>
                    <a:solidFill>
                      <a:srgbClr val="E06666"/>
                    </a:solidFill>
                  </a:tcPr>
                </a:tc>
                <a:tc>
                  <a:txBody>
                    <a:bodyPr/>
                    <a:lstStyle/>
                    <a:p>
                      <a:pPr indent="0" lvl="0" marL="0" rtl="0" algn="r">
                        <a:lnSpc>
                          <a:spcPct val="115000"/>
                        </a:lnSpc>
                        <a:spcBef>
                          <a:spcPts val="0"/>
                        </a:spcBef>
                        <a:spcAft>
                          <a:spcPts val="0"/>
                        </a:spcAft>
                        <a:buNone/>
                      </a:pPr>
                      <a:r>
                        <a:rPr lang="en" sz="1000"/>
                        <a:t>-4.26</a:t>
                      </a:r>
                      <a:endParaRPr sz="1000"/>
                    </a:p>
                  </a:txBody>
                  <a:tcPr marT="19050" marB="19050" marR="28575" marL="28575" anchor="b">
                    <a:lnL cap="flat" cmpd="sng" w="9525">
                      <a:solidFill>
                        <a:srgbClr val="000000"/>
                      </a:solidFill>
                      <a:prstDash val="solid"/>
                      <a:round/>
                      <a:headEnd len="sm" w="sm" type="none"/>
                      <a:tailEnd len="sm" w="sm" type="none"/>
                    </a:lnL>
                    <a:solidFill>
                      <a:srgbClr val="E06666"/>
                    </a:solidFill>
                  </a:tcPr>
                </a:tc>
                <a:tc>
                  <a:txBody>
                    <a:bodyPr/>
                    <a:lstStyle/>
                    <a:p>
                      <a:pPr indent="0" lvl="0" marL="0" rtl="0" algn="r">
                        <a:lnSpc>
                          <a:spcPct val="115000"/>
                        </a:lnSpc>
                        <a:spcBef>
                          <a:spcPts val="0"/>
                        </a:spcBef>
                        <a:spcAft>
                          <a:spcPts val="0"/>
                        </a:spcAft>
                        <a:buNone/>
                      </a:pPr>
                      <a:r>
                        <a:rPr lang="en" sz="1000"/>
                        <a:t>6355</a:t>
                      </a:r>
                      <a:endParaRPr sz="1000"/>
                    </a:p>
                  </a:txBody>
                  <a:tcPr marT="19050" marB="19050" marR="28575" marL="28575" anchor="b">
                    <a:solidFill>
                      <a:srgbClr val="B7E1CD"/>
                    </a:solidFill>
                  </a:tcPr>
                </a:tc>
                <a:tc>
                  <a:txBody>
                    <a:bodyPr/>
                    <a:lstStyle/>
                    <a:p>
                      <a:pPr indent="0" lvl="0" marL="0" rtl="0" algn="r">
                        <a:lnSpc>
                          <a:spcPct val="115000"/>
                        </a:lnSpc>
                        <a:spcBef>
                          <a:spcPts val="0"/>
                        </a:spcBef>
                        <a:spcAft>
                          <a:spcPts val="0"/>
                        </a:spcAft>
                        <a:buNone/>
                      </a:pPr>
                      <a:r>
                        <a:rPr lang="en" sz="1000"/>
                        <a:t>20.83</a:t>
                      </a:r>
                      <a:endParaRPr sz="1000"/>
                    </a:p>
                  </a:txBody>
                  <a:tcPr marT="19050" marB="19050" marR="28575" marL="28575" anchor="b">
                    <a:lnR cap="flat" cmpd="sng" w="9525">
                      <a:solidFill>
                        <a:srgbClr val="000000"/>
                      </a:solidFill>
                      <a:prstDash val="solid"/>
                      <a:round/>
                      <a:headEnd len="sm" w="sm" type="none"/>
                      <a:tailEnd len="sm" w="sm" type="none"/>
                    </a:lnR>
                    <a:solidFill>
                      <a:srgbClr val="E06666"/>
                    </a:solidFill>
                  </a:tcPr>
                </a:tc>
                <a:tc>
                  <a:txBody>
                    <a:bodyPr/>
                    <a:lstStyle/>
                    <a:p>
                      <a:pPr indent="0" lvl="0" marL="0" rtl="0" algn="r">
                        <a:lnSpc>
                          <a:spcPct val="115000"/>
                        </a:lnSpc>
                        <a:spcBef>
                          <a:spcPts val="0"/>
                        </a:spcBef>
                        <a:spcAft>
                          <a:spcPts val="0"/>
                        </a:spcAft>
                        <a:buNone/>
                      </a:pPr>
                      <a:r>
                        <a:rPr lang="en" sz="1000"/>
                        <a:t>-3.159</a:t>
                      </a:r>
                      <a:endParaRPr sz="1000"/>
                    </a:p>
                  </a:txBody>
                  <a:tcPr marT="19050" marB="19050" marR="28575" marL="28575" anchor="b">
                    <a:lnL cap="flat" cmpd="sng" w="9525">
                      <a:solidFill>
                        <a:srgbClr val="000000"/>
                      </a:solidFill>
                      <a:prstDash val="solid"/>
                      <a:round/>
                      <a:headEnd len="sm" w="sm" type="none"/>
                      <a:tailEnd len="sm" w="sm" type="none"/>
                    </a:lnL>
                    <a:solidFill>
                      <a:srgbClr val="E06666"/>
                    </a:solidFill>
                  </a:tcPr>
                </a:tc>
                <a:tc>
                  <a:txBody>
                    <a:bodyPr/>
                    <a:lstStyle/>
                    <a:p>
                      <a:pPr indent="0" lvl="0" marL="0" rtl="0" algn="r">
                        <a:lnSpc>
                          <a:spcPct val="115000"/>
                        </a:lnSpc>
                        <a:spcBef>
                          <a:spcPts val="0"/>
                        </a:spcBef>
                        <a:spcAft>
                          <a:spcPts val="0"/>
                        </a:spcAft>
                        <a:buNone/>
                      </a:pPr>
                      <a:r>
                        <a:rPr lang="en" sz="1000"/>
                        <a:t>5407</a:t>
                      </a:r>
                      <a:endParaRPr sz="1000"/>
                    </a:p>
                  </a:txBody>
                  <a:tcPr marT="19050" marB="19050" marR="28575" marL="28575" anchor="b">
                    <a:solidFill>
                      <a:srgbClr val="E06666"/>
                    </a:solidFill>
                  </a:tcPr>
                </a:tc>
                <a:tc>
                  <a:txBody>
                    <a:bodyPr/>
                    <a:lstStyle/>
                    <a:p>
                      <a:pPr indent="0" lvl="0" marL="0" rtl="0" algn="r">
                        <a:lnSpc>
                          <a:spcPct val="115000"/>
                        </a:lnSpc>
                        <a:spcBef>
                          <a:spcPts val="0"/>
                        </a:spcBef>
                        <a:spcAft>
                          <a:spcPts val="0"/>
                        </a:spcAft>
                        <a:buNone/>
                      </a:pPr>
                      <a:r>
                        <a:rPr lang="en" sz="1000"/>
                        <a:t>18.02</a:t>
                      </a:r>
                      <a:endParaRPr sz="1000"/>
                    </a:p>
                  </a:txBody>
                  <a:tcPr marT="19050" marB="19050" marR="28575" marL="28575" anchor="b">
                    <a:lnR cap="flat" cmpd="sng" w="9525">
                      <a:solidFill>
                        <a:srgbClr val="000000"/>
                      </a:solidFill>
                      <a:prstDash val="solid"/>
                      <a:round/>
                      <a:headEnd len="sm" w="sm" type="none"/>
                      <a:tailEnd len="sm" w="sm" type="none"/>
                    </a:lnR>
                    <a:solidFill>
                      <a:srgbClr val="E06666"/>
                    </a:solidFill>
                  </a:tcPr>
                </a:tc>
                <a:tc>
                  <a:txBody>
                    <a:bodyPr/>
                    <a:lstStyle/>
                    <a:p>
                      <a:pPr indent="0" lvl="0" marL="0" rtl="0" algn="r">
                        <a:lnSpc>
                          <a:spcPct val="115000"/>
                        </a:lnSpc>
                        <a:spcBef>
                          <a:spcPts val="0"/>
                        </a:spcBef>
                        <a:spcAft>
                          <a:spcPts val="0"/>
                        </a:spcAft>
                        <a:buNone/>
                      </a:pPr>
                      <a:r>
                        <a:rPr lang="en" sz="1000"/>
                        <a:t>-1.83</a:t>
                      </a:r>
                      <a:endParaRPr sz="1000"/>
                    </a:p>
                  </a:txBody>
                  <a:tcPr marT="19050" marB="19050" marR="28575" marL="28575" anchor="b">
                    <a:lnL cap="flat" cmpd="sng" w="9525">
                      <a:solidFill>
                        <a:srgbClr val="000000"/>
                      </a:solidFill>
                      <a:prstDash val="solid"/>
                      <a:round/>
                      <a:headEnd len="sm" w="sm" type="none"/>
                      <a:tailEnd len="sm" w="sm" type="none"/>
                    </a:lnL>
                    <a:solidFill>
                      <a:srgbClr val="E06666"/>
                    </a:solidFill>
                  </a:tcPr>
                </a:tc>
                <a:tc>
                  <a:txBody>
                    <a:bodyPr/>
                    <a:lstStyle/>
                    <a:p>
                      <a:pPr indent="0" lvl="0" marL="0" rtl="0" algn="r">
                        <a:lnSpc>
                          <a:spcPct val="115000"/>
                        </a:lnSpc>
                        <a:spcBef>
                          <a:spcPts val="0"/>
                        </a:spcBef>
                        <a:spcAft>
                          <a:spcPts val="0"/>
                        </a:spcAft>
                        <a:buNone/>
                      </a:pPr>
                      <a:r>
                        <a:rPr lang="en" sz="1000"/>
                        <a:t>4118</a:t>
                      </a:r>
                      <a:endParaRPr sz="1000"/>
                    </a:p>
                  </a:txBody>
                  <a:tcPr marT="19050" marB="19050" marR="28575" marL="28575" anchor="b">
                    <a:solidFill>
                      <a:srgbClr val="E06666"/>
                    </a:solidFill>
                  </a:tcPr>
                </a:tc>
                <a:tc>
                  <a:txBody>
                    <a:bodyPr/>
                    <a:lstStyle/>
                    <a:p>
                      <a:pPr indent="0" lvl="0" marL="0" rtl="0" algn="r">
                        <a:lnSpc>
                          <a:spcPct val="115000"/>
                        </a:lnSpc>
                        <a:spcBef>
                          <a:spcPts val="0"/>
                        </a:spcBef>
                        <a:spcAft>
                          <a:spcPts val="0"/>
                        </a:spcAft>
                        <a:buNone/>
                      </a:pPr>
                      <a:r>
                        <a:rPr lang="en" sz="900"/>
                        <a:t>14.19</a:t>
                      </a:r>
                      <a:endParaRPr sz="900"/>
                    </a:p>
                  </a:txBody>
                  <a:tcPr marT="19050" marB="19050" marR="28575" marL="28575" anchor="b">
                    <a:lnR cap="flat" cmpd="sng" w="9525">
                      <a:solidFill>
                        <a:srgbClr val="000000"/>
                      </a:solidFill>
                      <a:prstDash val="solid"/>
                      <a:round/>
                      <a:headEnd len="sm" w="sm" type="none"/>
                      <a:tailEnd len="sm" w="sm" type="none"/>
                    </a:lnR>
                    <a:solidFill>
                      <a:srgbClr val="E06666"/>
                    </a:solidFill>
                  </a:tcPr>
                </a:tc>
              </a:tr>
              <a:tr h="200025">
                <a:tc>
                  <a:txBody>
                    <a:bodyPr/>
                    <a:lstStyle/>
                    <a:p>
                      <a:pPr indent="0" lvl="0" marL="0" rtl="0" algn="r">
                        <a:lnSpc>
                          <a:spcPct val="115000"/>
                        </a:lnSpc>
                        <a:spcBef>
                          <a:spcPts val="0"/>
                        </a:spcBef>
                        <a:spcAft>
                          <a:spcPts val="0"/>
                        </a:spcAft>
                        <a:buNone/>
                      </a:pPr>
                      <a:r>
                        <a:rPr lang="en" sz="1000"/>
                        <a:t>40</a:t>
                      </a:r>
                      <a:endParaRPr sz="1000"/>
                    </a:p>
                  </a:txBody>
                  <a:tcPr marT="19050" marB="19050" marR="28575" marL="28575" anchor="b"/>
                </a:tc>
                <a:tc>
                  <a:txBody>
                    <a:bodyPr/>
                    <a:lstStyle/>
                    <a:p>
                      <a:pPr indent="0" lvl="0" marL="0" rtl="0" algn="r">
                        <a:lnSpc>
                          <a:spcPct val="115000"/>
                        </a:lnSpc>
                        <a:spcBef>
                          <a:spcPts val="0"/>
                        </a:spcBef>
                        <a:spcAft>
                          <a:spcPts val="0"/>
                        </a:spcAft>
                        <a:buNone/>
                      </a:pPr>
                      <a:r>
                        <a:rPr lang="en" sz="1000"/>
                        <a:t>1.498</a:t>
                      </a:r>
                      <a:endParaRPr sz="1000"/>
                    </a:p>
                  </a:txBody>
                  <a:tcPr marT="19050" marB="19050" marR="28575" marL="28575" anchor="b">
                    <a:lnR cap="flat" cmpd="sng" w="9525">
                      <a:solidFill>
                        <a:srgbClr val="000000"/>
                      </a:solidFill>
                      <a:prstDash val="solid"/>
                      <a:round/>
                      <a:headEnd len="sm" w="sm" type="none"/>
                      <a:tailEnd len="sm" w="sm" type="none"/>
                    </a:lnR>
                  </a:tcPr>
                </a:tc>
                <a:tc>
                  <a:txBody>
                    <a:bodyPr/>
                    <a:lstStyle/>
                    <a:p>
                      <a:pPr indent="0" lvl="0" marL="0" rtl="0" algn="r">
                        <a:lnSpc>
                          <a:spcPct val="115000"/>
                        </a:lnSpc>
                        <a:spcBef>
                          <a:spcPts val="0"/>
                        </a:spcBef>
                        <a:spcAft>
                          <a:spcPts val="0"/>
                        </a:spcAft>
                        <a:buNone/>
                      </a:pPr>
                      <a:r>
                        <a:rPr lang="en" sz="1000"/>
                        <a:t>-6.98</a:t>
                      </a:r>
                      <a:endParaRPr sz="1000"/>
                    </a:p>
                  </a:txBody>
                  <a:tcPr marT="19050" marB="19050" marR="28575" marL="28575" anchor="b">
                    <a:lnL cap="flat" cmpd="sng" w="9525">
                      <a:solidFill>
                        <a:srgbClr val="000000"/>
                      </a:solidFill>
                      <a:prstDash val="solid"/>
                      <a:round/>
                      <a:headEnd len="sm" w="sm" type="none"/>
                      <a:tailEnd len="sm" w="sm" type="none"/>
                    </a:lnL>
                    <a:solidFill>
                      <a:srgbClr val="E06666"/>
                    </a:solidFill>
                  </a:tcPr>
                </a:tc>
                <a:tc>
                  <a:txBody>
                    <a:bodyPr/>
                    <a:lstStyle/>
                    <a:p>
                      <a:pPr indent="0" lvl="0" marL="0" rtl="0" algn="r">
                        <a:lnSpc>
                          <a:spcPct val="115000"/>
                        </a:lnSpc>
                        <a:spcBef>
                          <a:spcPts val="0"/>
                        </a:spcBef>
                        <a:spcAft>
                          <a:spcPts val="0"/>
                        </a:spcAft>
                        <a:buNone/>
                      </a:pPr>
                      <a:r>
                        <a:rPr lang="en" sz="1000"/>
                        <a:t>10150</a:t>
                      </a:r>
                      <a:endParaRPr sz="1000"/>
                    </a:p>
                  </a:txBody>
                  <a:tcPr marT="19050" marB="19050" marR="28575" marL="28575" anchor="b">
                    <a:solidFill>
                      <a:srgbClr val="B7E1CD"/>
                    </a:solidFill>
                  </a:tcPr>
                </a:tc>
                <a:tc>
                  <a:txBody>
                    <a:bodyPr/>
                    <a:lstStyle/>
                    <a:p>
                      <a:pPr indent="0" lvl="0" marL="0" rtl="0" algn="r">
                        <a:lnSpc>
                          <a:spcPct val="115000"/>
                        </a:lnSpc>
                        <a:spcBef>
                          <a:spcPts val="0"/>
                        </a:spcBef>
                        <a:spcAft>
                          <a:spcPts val="0"/>
                        </a:spcAft>
                        <a:buNone/>
                      </a:pPr>
                      <a:r>
                        <a:rPr lang="en" sz="1000"/>
                        <a:t>18.87</a:t>
                      </a:r>
                      <a:endParaRPr sz="1000"/>
                    </a:p>
                  </a:txBody>
                  <a:tcPr marT="19050" marB="19050" marR="28575" marL="28575" anchor="b">
                    <a:lnR cap="flat" cmpd="sng" w="9525">
                      <a:solidFill>
                        <a:srgbClr val="000000"/>
                      </a:solidFill>
                      <a:prstDash val="solid"/>
                      <a:round/>
                      <a:headEnd len="sm" w="sm" type="none"/>
                      <a:tailEnd len="sm" w="sm" type="none"/>
                    </a:lnR>
                    <a:solidFill>
                      <a:srgbClr val="E06666"/>
                    </a:solidFill>
                  </a:tcPr>
                </a:tc>
                <a:tc>
                  <a:txBody>
                    <a:bodyPr/>
                    <a:lstStyle/>
                    <a:p>
                      <a:pPr indent="0" lvl="0" marL="0" rtl="0" algn="r">
                        <a:lnSpc>
                          <a:spcPct val="115000"/>
                        </a:lnSpc>
                        <a:spcBef>
                          <a:spcPts val="0"/>
                        </a:spcBef>
                        <a:spcAft>
                          <a:spcPts val="0"/>
                        </a:spcAft>
                        <a:buNone/>
                      </a:pPr>
                      <a:r>
                        <a:rPr lang="en" sz="1000"/>
                        <a:t>-4.705</a:t>
                      </a:r>
                      <a:endParaRPr sz="1000"/>
                    </a:p>
                  </a:txBody>
                  <a:tcPr marT="19050" marB="19050" marR="28575" marL="28575" anchor="b">
                    <a:lnL cap="flat" cmpd="sng" w="9525">
                      <a:solidFill>
                        <a:srgbClr val="000000"/>
                      </a:solidFill>
                      <a:prstDash val="solid"/>
                      <a:round/>
                      <a:headEnd len="sm" w="sm" type="none"/>
                      <a:tailEnd len="sm" w="sm" type="none"/>
                    </a:lnL>
                    <a:solidFill>
                      <a:srgbClr val="E06666"/>
                    </a:solidFill>
                  </a:tcPr>
                </a:tc>
                <a:tc>
                  <a:txBody>
                    <a:bodyPr/>
                    <a:lstStyle/>
                    <a:p>
                      <a:pPr indent="0" lvl="0" marL="0" rtl="0" algn="r">
                        <a:lnSpc>
                          <a:spcPct val="115000"/>
                        </a:lnSpc>
                        <a:spcBef>
                          <a:spcPts val="0"/>
                        </a:spcBef>
                        <a:spcAft>
                          <a:spcPts val="0"/>
                        </a:spcAft>
                        <a:buNone/>
                      </a:pPr>
                      <a:r>
                        <a:rPr lang="en" sz="1000"/>
                        <a:t>7785</a:t>
                      </a:r>
                      <a:endParaRPr sz="1000"/>
                    </a:p>
                  </a:txBody>
                  <a:tcPr marT="19050" marB="19050" marR="28575" marL="28575" anchor="b">
                    <a:solidFill>
                      <a:srgbClr val="B7E1CD"/>
                    </a:solidFill>
                  </a:tcPr>
                </a:tc>
                <a:tc>
                  <a:txBody>
                    <a:bodyPr/>
                    <a:lstStyle/>
                    <a:p>
                      <a:pPr indent="0" lvl="0" marL="0" rtl="0" algn="r">
                        <a:lnSpc>
                          <a:spcPct val="115000"/>
                        </a:lnSpc>
                        <a:spcBef>
                          <a:spcPts val="0"/>
                        </a:spcBef>
                        <a:spcAft>
                          <a:spcPts val="0"/>
                        </a:spcAft>
                        <a:buNone/>
                      </a:pPr>
                      <a:r>
                        <a:rPr lang="en" sz="1000"/>
                        <a:t>14.83</a:t>
                      </a:r>
                      <a:endParaRPr sz="1000"/>
                    </a:p>
                  </a:txBody>
                  <a:tcPr marT="19050" marB="19050" marR="28575" marL="28575" anchor="b">
                    <a:lnR cap="flat" cmpd="sng" w="9525">
                      <a:solidFill>
                        <a:srgbClr val="000000"/>
                      </a:solidFill>
                      <a:prstDash val="solid"/>
                      <a:round/>
                      <a:headEnd len="sm" w="sm" type="none"/>
                      <a:tailEnd len="sm" w="sm" type="none"/>
                    </a:lnR>
                    <a:solidFill>
                      <a:srgbClr val="E06666"/>
                    </a:solidFill>
                  </a:tcPr>
                </a:tc>
                <a:tc>
                  <a:txBody>
                    <a:bodyPr/>
                    <a:lstStyle/>
                    <a:p>
                      <a:pPr indent="0" lvl="0" marL="0" rtl="0" algn="r">
                        <a:lnSpc>
                          <a:spcPct val="115000"/>
                        </a:lnSpc>
                        <a:spcBef>
                          <a:spcPts val="0"/>
                        </a:spcBef>
                        <a:spcAft>
                          <a:spcPts val="0"/>
                        </a:spcAft>
                        <a:buNone/>
                      </a:pPr>
                      <a:r>
                        <a:rPr lang="en" sz="1000"/>
                        <a:t>-3.565</a:t>
                      </a:r>
                      <a:endParaRPr sz="1000"/>
                    </a:p>
                  </a:txBody>
                  <a:tcPr marT="19050" marB="19050" marR="28575" marL="28575" anchor="b">
                    <a:lnL cap="flat" cmpd="sng" w="9525">
                      <a:solidFill>
                        <a:srgbClr val="000000"/>
                      </a:solidFill>
                      <a:prstDash val="solid"/>
                      <a:round/>
                      <a:headEnd len="sm" w="sm" type="none"/>
                      <a:tailEnd len="sm" w="sm" type="none"/>
                    </a:lnL>
                    <a:solidFill>
                      <a:srgbClr val="E06666"/>
                    </a:solidFill>
                  </a:tcPr>
                </a:tc>
                <a:tc>
                  <a:txBody>
                    <a:bodyPr/>
                    <a:lstStyle/>
                    <a:p>
                      <a:pPr indent="0" lvl="0" marL="0" rtl="0" algn="r">
                        <a:lnSpc>
                          <a:spcPct val="115000"/>
                        </a:lnSpc>
                        <a:spcBef>
                          <a:spcPts val="0"/>
                        </a:spcBef>
                        <a:spcAft>
                          <a:spcPts val="0"/>
                        </a:spcAft>
                        <a:buNone/>
                      </a:pPr>
                      <a:r>
                        <a:rPr lang="en" sz="1000"/>
                        <a:t>6714</a:t>
                      </a:r>
                      <a:endParaRPr sz="1000"/>
                    </a:p>
                  </a:txBody>
                  <a:tcPr marT="19050" marB="19050" marR="28575" marL="28575" anchor="b">
                    <a:solidFill>
                      <a:srgbClr val="B7E1CD"/>
                    </a:solidFill>
                  </a:tcPr>
                </a:tc>
                <a:tc>
                  <a:txBody>
                    <a:bodyPr/>
                    <a:lstStyle/>
                    <a:p>
                      <a:pPr indent="0" lvl="0" marL="0" rtl="0" algn="r">
                        <a:lnSpc>
                          <a:spcPct val="115000"/>
                        </a:lnSpc>
                        <a:spcBef>
                          <a:spcPts val="0"/>
                        </a:spcBef>
                        <a:spcAft>
                          <a:spcPts val="0"/>
                        </a:spcAft>
                        <a:buNone/>
                      </a:pPr>
                      <a:r>
                        <a:rPr lang="en" sz="1000"/>
                        <a:t>12.99</a:t>
                      </a:r>
                      <a:endParaRPr sz="1000"/>
                    </a:p>
                  </a:txBody>
                  <a:tcPr marT="19050" marB="19050" marR="28575" marL="28575" anchor="b">
                    <a:lnR cap="flat" cmpd="sng" w="9525">
                      <a:solidFill>
                        <a:srgbClr val="000000"/>
                      </a:solidFill>
                      <a:prstDash val="solid"/>
                      <a:round/>
                      <a:headEnd len="sm" w="sm" type="none"/>
                      <a:tailEnd len="sm" w="sm" type="none"/>
                    </a:lnR>
                    <a:solidFill>
                      <a:srgbClr val="E06666"/>
                    </a:solidFill>
                  </a:tcPr>
                </a:tc>
                <a:tc>
                  <a:txBody>
                    <a:bodyPr/>
                    <a:lstStyle/>
                    <a:p>
                      <a:pPr indent="0" lvl="0" marL="0" rtl="0" algn="r">
                        <a:lnSpc>
                          <a:spcPct val="115000"/>
                        </a:lnSpc>
                        <a:spcBef>
                          <a:spcPts val="0"/>
                        </a:spcBef>
                        <a:spcAft>
                          <a:spcPts val="0"/>
                        </a:spcAft>
                        <a:buNone/>
                      </a:pPr>
                      <a:r>
                        <a:rPr lang="en" sz="1000"/>
                        <a:t>-2.155</a:t>
                      </a:r>
                      <a:endParaRPr sz="1000"/>
                    </a:p>
                  </a:txBody>
                  <a:tcPr marT="19050" marB="19050" marR="28575" marL="28575" anchor="b">
                    <a:lnL cap="flat" cmpd="sng" w="9525">
                      <a:solidFill>
                        <a:srgbClr val="000000"/>
                      </a:solidFill>
                      <a:prstDash val="solid"/>
                      <a:round/>
                      <a:headEnd len="sm" w="sm" type="none"/>
                      <a:tailEnd len="sm" w="sm" type="none"/>
                    </a:lnL>
                    <a:solidFill>
                      <a:srgbClr val="E06666"/>
                    </a:solidFill>
                  </a:tcPr>
                </a:tc>
                <a:tc>
                  <a:txBody>
                    <a:bodyPr/>
                    <a:lstStyle/>
                    <a:p>
                      <a:pPr indent="0" lvl="0" marL="0" rtl="0" algn="r">
                        <a:lnSpc>
                          <a:spcPct val="115000"/>
                        </a:lnSpc>
                        <a:spcBef>
                          <a:spcPts val="0"/>
                        </a:spcBef>
                        <a:spcAft>
                          <a:spcPts val="0"/>
                        </a:spcAft>
                        <a:buNone/>
                      </a:pPr>
                      <a:r>
                        <a:rPr lang="en" sz="1000"/>
                        <a:t>5150</a:t>
                      </a:r>
                      <a:endParaRPr sz="1000"/>
                    </a:p>
                  </a:txBody>
                  <a:tcPr marT="19050" marB="19050" marR="28575" marL="28575" anchor="b">
                    <a:solidFill>
                      <a:srgbClr val="E06666"/>
                    </a:solidFill>
                  </a:tcPr>
                </a:tc>
                <a:tc>
                  <a:txBody>
                    <a:bodyPr/>
                    <a:lstStyle/>
                    <a:p>
                      <a:pPr indent="0" lvl="0" marL="0" rtl="0" algn="r">
                        <a:lnSpc>
                          <a:spcPct val="115000"/>
                        </a:lnSpc>
                        <a:spcBef>
                          <a:spcPts val="0"/>
                        </a:spcBef>
                        <a:spcAft>
                          <a:spcPts val="0"/>
                        </a:spcAft>
                        <a:buNone/>
                      </a:pPr>
                      <a:r>
                        <a:rPr lang="en" sz="900"/>
                        <a:t>10.31</a:t>
                      </a:r>
                      <a:endParaRPr sz="900"/>
                    </a:p>
                  </a:txBody>
                  <a:tcPr marT="19050" marB="19050" marR="28575" marL="28575" anchor="b">
                    <a:lnR cap="flat" cmpd="sng" w="9525">
                      <a:solidFill>
                        <a:srgbClr val="000000"/>
                      </a:solidFill>
                      <a:prstDash val="solid"/>
                      <a:round/>
                      <a:headEnd len="sm" w="sm" type="none"/>
                      <a:tailEnd len="sm" w="sm" type="none"/>
                    </a:lnR>
                    <a:solidFill>
                      <a:srgbClr val="E06666"/>
                    </a:solidFill>
                  </a:tcPr>
                </a:tc>
              </a:tr>
              <a:tr h="200025">
                <a:tc>
                  <a:txBody>
                    <a:bodyPr/>
                    <a:lstStyle/>
                    <a:p>
                      <a:pPr indent="0" lvl="0" marL="0" rtl="0" algn="r">
                        <a:lnSpc>
                          <a:spcPct val="115000"/>
                        </a:lnSpc>
                        <a:spcBef>
                          <a:spcPts val="0"/>
                        </a:spcBef>
                        <a:spcAft>
                          <a:spcPts val="0"/>
                        </a:spcAft>
                        <a:buNone/>
                      </a:pPr>
                      <a:r>
                        <a:rPr lang="en" sz="1000"/>
                        <a:t>50</a:t>
                      </a:r>
                      <a:endParaRPr sz="1000"/>
                    </a:p>
                  </a:txBody>
                  <a:tcPr marT="19050" marB="19050" marR="28575" marL="28575" anchor="b"/>
                </a:tc>
                <a:tc>
                  <a:txBody>
                    <a:bodyPr/>
                    <a:lstStyle/>
                    <a:p>
                      <a:pPr indent="0" lvl="0" marL="0" rtl="0" algn="r">
                        <a:lnSpc>
                          <a:spcPct val="115000"/>
                        </a:lnSpc>
                        <a:spcBef>
                          <a:spcPts val="0"/>
                        </a:spcBef>
                        <a:spcAft>
                          <a:spcPts val="0"/>
                        </a:spcAft>
                        <a:buNone/>
                      </a:pPr>
                      <a:r>
                        <a:rPr lang="en" sz="1000"/>
                        <a:t>1.207</a:t>
                      </a:r>
                      <a:endParaRPr sz="1000"/>
                    </a:p>
                  </a:txBody>
                  <a:tcPr marT="19050" marB="19050" marR="28575" marL="28575" anchor="b">
                    <a:lnR cap="flat" cmpd="sng" w="9525">
                      <a:solidFill>
                        <a:srgbClr val="000000"/>
                      </a:solidFill>
                      <a:prstDash val="solid"/>
                      <a:round/>
                      <a:headEnd len="sm" w="sm" type="none"/>
                      <a:tailEnd len="sm" w="sm" type="none"/>
                    </a:lnR>
                  </a:tcPr>
                </a:tc>
                <a:tc>
                  <a:txBody>
                    <a:bodyPr/>
                    <a:lstStyle/>
                    <a:p>
                      <a:pPr indent="0" lvl="0" marL="0" rtl="0" algn="r">
                        <a:lnSpc>
                          <a:spcPct val="115000"/>
                        </a:lnSpc>
                        <a:spcBef>
                          <a:spcPts val="0"/>
                        </a:spcBef>
                        <a:spcAft>
                          <a:spcPts val="0"/>
                        </a:spcAft>
                        <a:buNone/>
                      </a:pPr>
                      <a:r>
                        <a:rPr lang="en" sz="1000"/>
                        <a:t>-7.28</a:t>
                      </a:r>
                      <a:endParaRPr sz="1000"/>
                    </a:p>
                  </a:txBody>
                  <a:tcPr marT="19050" marB="19050" marR="28575" marL="28575" anchor="b">
                    <a:lnL cap="flat" cmpd="sng" w="9525">
                      <a:solidFill>
                        <a:srgbClr val="000000"/>
                      </a:solidFill>
                      <a:prstDash val="solid"/>
                      <a:round/>
                      <a:headEnd len="sm" w="sm" type="none"/>
                      <a:tailEnd len="sm" w="sm" type="none"/>
                    </a:lnL>
                    <a:solidFill>
                      <a:srgbClr val="E06666"/>
                    </a:solidFill>
                  </a:tcPr>
                </a:tc>
                <a:tc>
                  <a:txBody>
                    <a:bodyPr/>
                    <a:lstStyle/>
                    <a:p>
                      <a:pPr indent="0" lvl="0" marL="0" rtl="0" algn="r">
                        <a:lnSpc>
                          <a:spcPct val="115000"/>
                        </a:lnSpc>
                        <a:spcBef>
                          <a:spcPts val="0"/>
                        </a:spcBef>
                        <a:spcAft>
                          <a:spcPts val="0"/>
                        </a:spcAft>
                        <a:buNone/>
                      </a:pPr>
                      <a:r>
                        <a:rPr lang="en" sz="1000"/>
                        <a:t>12000</a:t>
                      </a:r>
                      <a:endParaRPr sz="1000"/>
                    </a:p>
                  </a:txBody>
                  <a:tcPr marT="19050" marB="19050" marR="28575" marL="28575" anchor="b">
                    <a:solidFill>
                      <a:srgbClr val="B7E1CD"/>
                    </a:solidFill>
                  </a:tcPr>
                </a:tc>
                <a:tc>
                  <a:txBody>
                    <a:bodyPr/>
                    <a:lstStyle/>
                    <a:p>
                      <a:pPr indent="0" lvl="0" marL="0" rtl="0" algn="r">
                        <a:lnSpc>
                          <a:spcPct val="115000"/>
                        </a:lnSpc>
                        <a:spcBef>
                          <a:spcPts val="0"/>
                        </a:spcBef>
                        <a:spcAft>
                          <a:spcPts val="0"/>
                        </a:spcAft>
                        <a:buNone/>
                      </a:pPr>
                      <a:r>
                        <a:rPr lang="en" sz="1000"/>
                        <a:t>14.56</a:t>
                      </a:r>
                      <a:endParaRPr sz="1000"/>
                    </a:p>
                  </a:txBody>
                  <a:tcPr marT="19050" marB="19050" marR="28575" marL="28575" anchor="b">
                    <a:lnR cap="flat" cmpd="sng" w="9525">
                      <a:solidFill>
                        <a:srgbClr val="000000"/>
                      </a:solidFill>
                      <a:prstDash val="solid"/>
                      <a:round/>
                      <a:headEnd len="sm" w="sm" type="none"/>
                      <a:tailEnd len="sm" w="sm" type="none"/>
                    </a:lnR>
                    <a:solidFill>
                      <a:srgbClr val="E06666"/>
                    </a:solidFill>
                  </a:tcPr>
                </a:tc>
                <a:tc>
                  <a:txBody>
                    <a:bodyPr/>
                    <a:lstStyle/>
                    <a:p>
                      <a:pPr indent="0" lvl="0" marL="0" rtl="0" algn="r">
                        <a:lnSpc>
                          <a:spcPct val="115000"/>
                        </a:lnSpc>
                        <a:spcBef>
                          <a:spcPts val="0"/>
                        </a:spcBef>
                        <a:spcAft>
                          <a:spcPts val="0"/>
                        </a:spcAft>
                        <a:buNone/>
                      </a:pPr>
                      <a:r>
                        <a:rPr lang="en" sz="1000"/>
                        <a:t>-5.062</a:t>
                      </a:r>
                      <a:endParaRPr sz="1000"/>
                    </a:p>
                  </a:txBody>
                  <a:tcPr marT="19050" marB="19050" marR="28575" marL="28575" anchor="b">
                    <a:lnL cap="flat" cmpd="sng" w="9525">
                      <a:solidFill>
                        <a:srgbClr val="000000"/>
                      </a:solidFill>
                      <a:prstDash val="solid"/>
                      <a:round/>
                      <a:headEnd len="sm" w="sm" type="none"/>
                      <a:tailEnd len="sm" w="sm" type="none"/>
                    </a:lnL>
                    <a:solidFill>
                      <a:srgbClr val="E06666"/>
                    </a:solidFill>
                  </a:tcPr>
                </a:tc>
                <a:tc>
                  <a:txBody>
                    <a:bodyPr/>
                    <a:lstStyle/>
                    <a:p>
                      <a:pPr indent="0" lvl="0" marL="0" rtl="0" algn="r">
                        <a:lnSpc>
                          <a:spcPct val="115000"/>
                        </a:lnSpc>
                        <a:spcBef>
                          <a:spcPts val="0"/>
                        </a:spcBef>
                        <a:spcAft>
                          <a:spcPts val="0"/>
                        </a:spcAft>
                        <a:buNone/>
                      </a:pPr>
                      <a:r>
                        <a:rPr lang="en" sz="1000"/>
                        <a:t>9312</a:t>
                      </a:r>
                      <a:endParaRPr sz="1000"/>
                    </a:p>
                  </a:txBody>
                  <a:tcPr marT="19050" marB="19050" marR="28575" marL="28575" anchor="b">
                    <a:solidFill>
                      <a:srgbClr val="B7E1CD"/>
                    </a:solidFill>
                  </a:tcPr>
                </a:tc>
                <a:tc>
                  <a:txBody>
                    <a:bodyPr/>
                    <a:lstStyle/>
                    <a:p>
                      <a:pPr indent="0" lvl="0" marL="0" rtl="0" algn="r">
                        <a:lnSpc>
                          <a:spcPct val="115000"/>
                        </a:lnSpc>
                        <a:spcBef>
                          <a:spcPts val="0"/>
                        </a:spcBef>
                        <a:spcAft>
                          <a:spcPts val="0"/>
                        </a:spcAft>
                        <a:buNone/>
                      </a:pPr>
                      <a:r>
                        <a:rPr lang="en" sz="1000"/>
                        <a:t>11.57</a:t>
                      </a:r>
                      <a:endParaRPr sz="1000"/>
                    </a:p>
                  </a:txBody>
                  <a:tcPr marT="19050" marB="19050" marR="28575" marL="28575" anchor="b">
                    <a:lnR cap="flat" cmpd="sng" w="9525">
                      <a:solidFill>
                        <a:srgbClr val="000000"/>
                      </a:solidFill>
                      <a:prstDash val="solid"/>
                      <a:round/>
                      <a:headEnd len="sm" w="sm" type="none"/>
                      <a:tailEnd len="sm" w="sm" type="none"/>
                    </a:lnR>
                    <a:solidFill>
                      <a:srgbClr val="E06666"/>
                    </a:solidFill>
                  </a:tcPr>
                </a:tc>
                <a:tc>
                  <a:txBody>
                    <a:bodyPr/>
                    <a:lstStyle/>
                    <a:p>
                      <a:pPr indent="0" lvl="0" marL="0" rtl="0" algn="r">
                        <a:lnSpc>
                          <a:spcPct val="115000"/>
                        </a:lnSpc>
                        <a:spcBef>
                          <a:spcPts val="0"/>
                        </a:spcBef>
                        <a:spcAft>
                          <a:spcPts val="0"/>
                        </a:spcAft>
                        <a:buNone/>
                      </a:pPr>
                      <a:r>
                        <a:rPr lang="en" sz="1000"/>
                        <a:t>-3.896</a:t>
                      </a:r>
                      <a:endParaRPr sz="1000"/>
                    </a:p>
                  </a:txBody>
                  <a:tcPr marT="19050" marB="19050" marR="28575" marL="28575" anchor="b">
                    <a:lnL cap="flat" cmpd="sng" w="9525">
                      <a:solidFill>
                        <a:srgbClr val="000000"/>
                      </a:solidFill>
                      <a:prstDash val="solid"/>
                      <a:round/>
                      <a:headEnd len="sm" w="sm" type="none"/>
                      <a:tailEnd len="sm" w="sm" type="none"/>
                    </a:lnL>
                    <a:solidFill>
                      <a:srgbClr val="E06666"/>
                    </a:solidFill>
                  </a:tcPr>
                </a:tc>
                <a:tc>
                  <a:txBody>
                    <a:bodyPr/>
                    <a:lstStyle/>
                    <a:p>
                      <a:pPr indent="0" lvl="0" marL="0" rtl="0" algn="r">
                        <a:lnSpc>
                          <a:spcPct val="115000"/>
                        </a:lnSpc>
                        <a:spcBef>
                          <a:spcPts val="0"/>
                        </a:spcBef>
                        <a:spcAft>
                          <a:spcPts val="0"/>
                        </a:spcAft>
                        <a:buNone/>
                      </a:pPr>
                      <a:r>
                        <a:rPr lang="en" sz="1000"/>
                        <a:t>7948</a:t>
                      </a:r>
                      <a:endParaRPr sz="1000"/>
                    </a:p>
                  </a:txBody>
                  <a:tcPr marT="19050" marB="19050" marR="28575" marL="28575" anchor="b">
                    <a:solidFill>
                      <a:srgbClr val="B7E1CD"/>
                    </a:solidFill>
                  </a:tcPr>
                </a:tc>
                <a:tc>
                  <a:txBody>
                    <a:bodyPr/>
                    <a:lstStyle/>
                    <a:p>
                      <a:pPr indent="0" lvl="0" marL="0" rtl="0" algn="r">
                        <a:lnSpc>
                          <a:spcPct val="115000"/>
                        </a:lnSpc>
                        <a:spcBef>
                          <a:spcPts val="0"/>
                        </a:spcBef>
                        <a:spcAft>
                          <a:spcPts val="0"/>
                        </a:spcAft>
                        <a:buNone/>
                      </a:pPr>
                      <a:r>
                        <a:rPr lang="en" sz="1000"/>
                        <a:t>10.05</a:t>
                      </a:r>
                      <a:endParaRPr sz="1000"/>
                    </a:p>
                  </a:txBody>
                  <a:tcPr marT="19050" marB="19050" marR="28575" marL="28575" anchor="b">
                    <a:lnR cap="flat" cmpd="sng" w="9525">
                      <a:solidFill>
                        <a:srgbClr val="000000"/>
                      </a:solidFill>
                      <a:prstDash val="solid"/>
                      <a:round/>
                      <a:headEnd len="sm" w="sm" type="none"/>
                      <a:tailEnd len="sm" w="sm" type="none"/>
                    </a:lnR>
                    <a:solidFill>
                      <a:srgbClr val="E06666"/>
                    </a:solidFill>
                  </a:tcPr>
                </a:tc>
                <a:tc>
                  <a:txBody>
                    <a:bodyPr/>
                    <a:lstStyle/>
                    <a:p>
                      <a:pPr indent="0" lvl="0" marL="0" rtl="0" algn="r">
                        <a:lnSpc>
                          <a:spcPct val="115000"/>
                        </a:lnSpc>
                        <a:spcBef>
                          <a:spcPts val="0"/>
                        </a:spcBef>
                        <a:spcAft>
                          <a:spcPts val="0"/>
                        </a:spcAft>
                        <a:buNone/>
                      </a:pPr>
                      <a:r>
                        <a:rPr lang="en" sz="1000"/>
                        <a:t>-2.428</a:t>
                      </a:r>
                      <a:endParaRPr sz="1000"/>
                    </a:p>
                  </a:txBody>
                  <a:tcPr marT="19050" marB="19050" marR="28575" marL="28575" anchor="b">
                    <a:lnL cap="flat" cmpd="sng" w="9525">
                      <a:solidFill>
                        <a:srgbClr val="000000"/>
                      </a:solidFill>
                      <a:prstDash val="solid"/>
                      <a:round/>
                      <a:headEnd len="sm" w="sm" type="none"/>
                      <a:tailEnd len="sm" w="sm" type="none"/>
                    </a:lnL>
                    <a:solidFill>
                      <a:srgbClr val="E06666"/>
                    </a:solidFill>
                  </a:tcPr>
                </a:tc>
                <a:tc>
                  <a:txBody>
                    <a:bodyPr/>
                    <a:lstStyle/>
                    <a:p>
                      <a:pPr indent="0" lvl="0" marL="0" rtl="0" algn="r">
                        <a:lnSpc>
                          <a:spcPct val="115000"/>
                        </a:lnSpc>
                        <a:spcBef>
                          <a:spcPts val="0"/>
                        </a:spcBef>
                        <a:spcAft>
                          <a:spcPts val="0"/>
                        </a:spcAft>
                        <a:buNone/>
                      </a:pPr>
                      <a:r>
                        <a:rPr lang="en" sz="1000"/>
                        <a:t>6125</a:t>
                      </a:r>
                      <a:endParaRPr sz="1000"/>
                    </a:p>
                  </a:txBody>
                  <a:tcPr marT="19050" marB="19050" marR="28575" marL="28575" anchor="b">
                    <a:solidFill>
                      <a:srgbClr val="B7E1CD"/>
                    </a:solidFill>
                  </a:tcPr>
                </a:tc>
                <a:tc>
                  <a:txBody>
                    <a:bodyPr/>
                    <a:lstStyle/>
                    <a:p>
                      <a:pPr indent="0" lvl="0" marL="0" rtl="0" algn="r">
                        <a:lnSpc>
                          <a:spcPct val="115000"/>
                        </a:lnSpc>
                        <a:spcBef>
                          <a:spcPts val="0"/>
                        </a:spcBef>
                        <a:spcAft>
                          <a:spcPts val="0"/>
                        </a:spcAft>
                        <a:buNone/>
                      </a:pPr>
                      <a:r>
                        <a:rPr lang="en" sz="900"/>
                        <a:t>8.02</a:t>
                      </a:r>
                      <a:endParaRPr sz="900"/>
                    </a:p>
                  </a:txBody>
                  <a:tcPr marT="19050" marB="19050" marR="28575" marL="28575" anchor="b">
                    <a:lnR cap="flat" cmpd="sng" w="9525">
                      <a:solidFill>
                        <a:srgbClr val="000000"/>
                      </a:solidFill>
                      <a:prstDash val="solid"/>
                      <a:round/>
                      <a:headEnd len="sm" w="sm" type="none"/>
                      <a:tailEnd len="sm" w="sm" type="none"/>
                    </a:lnR>
                    <a:solidFill>
                      <a:srgbClr val="E06666"/>
                    </a:solidFill>
                  </a:tcPr>
                </a:tc>
              </a:tr>
            </a:tbl>
          </a:graphicData>
        </a:graphic>
      </p:graphicFrame>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2" name="Shape 1242"/>
        <p:cNvGrpSpPr/>
        <p:nvPr/>
      </p:nvGrpSpPr>
      <p:grpSpPr>
        <a:xfrm>
          <a:off x="0" y="0"/>
          <a:ext cx="0" cy="0"/>
          <a:chOff x="0" y="0"/>
          <a:chExt cx="0" cy="0"/>
        </a:xfrm>
      </p:grpSpPr>
      <p:sp>
        <p:nvSpPr>
          <p:cNvPr id="1243" name="Google Shape;1243;p119"/>
          <p:cNvSpPr txBox="1"/>
          <p:nvPr>
            <p:ph type="title"/>
          </p:nvPr>
        </p:nvSpPr>
        <p:spPr>
          <a:xfrm>
            <a:off x="774075" y="0"/>
            <a:ext cx="7030500" cy="444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What about adding more filters? Four rings</a:t>
            </a:r>
            <a:endParaRPr/>
          </a:p>
        </p:txBody>
      </p:sp>
      <p:sp>
        <p:nvSpPr>
          <p:cNvPr id="1244" name="Google Shape;1244;p119"/>
          <p:cNvSpPr txBox="1"/>
          <p:nvPr>
            <p:ph idx="1" type="body"/>
          </p:nvPr>
        </p:nvSpPr>
        <p:spPr>
          <a:xfrm>
            <a:off x="774075" y="569025"/>
            <a:ext cx="7560300" cy="396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3"/>
              </a:rPr>
              <a:t>Analysis here</a:t>
            </a:r>
            <a:endParaRPr/>
          </a:p>
          <a:p>
            <a:pPr indent="0" lvl="0" marL="0" rtl="0" algn="l">
              <a:spcBef>
                <a:spcPts val="0"/>
              </a:spcBef>
              <a:spcAft>
                <a:spcPts val="0"/>
              </a:spcAft>
              <a:buNone/>
            </a:pPr>
            <a:r>
              <a:rPr lang="en"/>
              <a:t>Assume Q is low enough that </a:t>
            </a:r>
            <a:endParaRPr/>
          </a:p>
          <a:p>
            <a:pPr indent="0" lvl="0" marL="0" rtl="0" algn="l">
              <a:spcBef>
                <a:spcPts val="0"/>
              </a:spcBef>
              <a:spcAft>
                <a:spcPts val="0"/>
              </a:spcAft>
              <a:buNone/>
            </a:pPr>
            <a:r>
              <a:rPr lang="en"/>
              <a:t>We would need max ring loss to be 4.17dB / 4 = 1.04dB for four rings</a:t>
            </a:r>
            <a:endParaRPr/>
          </a:p>
          <a:p>
            <a:pPr indent="0" lvl="0" marL="0" rtl="0" algn="l">
              <a:spcBef>
                <a:spcPts val="0"/>
              </a:spcBef>
              <a:spcAft>
                <a:spcPts val="0"/>
              </a:spcAft>
              <a:buNone/>
            </a:pPr>
            <a:r>
              <a:rPr lang="en"/>
              <a:t>Assume ~60pm longitudinal FSR </a:t>
            </a:r>
            <a:endParaRPr/>
          </a:p>
          <a:p>
            <a:pPr indent="0" lvl="0" marL="0" rtl="0" algn="l">
              <a:spcBef>
                <a:spcPts val="0"/>
              </a:spcBef>
              <a:spcAft>
                <a:spcPts val="0"/>
              </a:spcAft>
              <a:buNone/>
            </a:pPr>
            <a:r>
              <a:rPr lang="en"/>
              <a:t>Required Q per ring should be ~4750</a:t>
            </a:r>
            <a:endParaRPr/>
          </a:p>
        </p:txBody>
      </p:sp>
      <p:graphicFrame>
        <p:nvGraphicFramePr>
          <p:cNvPr id="1245" name="Google Shape;1245;p119"/>
          <p:cNvGraphicFramePr/>
          <p:nvPr/>
        </p:nvGraphicFramePr>
        <p:xfrm>
          <a:off x="57300" y="1741025"/>
          <a:ext cx="3000000" cy="3000000"/>
        </p:xfrm>
        <a:graphic>
          <a:graphicData uri="http://schemas.openxmlformats.org/drawingml/2006/table">
            <a:tbl>
              <a:tblPr>
                <a:noFill/>
                <a:tableStyleId>{96ED18DA-744A-420B-979A-548ECF4F2292}</a:tableStyleId>
              </a:tblPr>
              <a:tblGrid>
                <a:gridCol w="685800"/>
                <a:gridCol w="561975"/>
                <a:gridCol w="1066800"/>
                <a:gridCol w="561975"/>
                <a:gridCol w="1162050"/>
                <a:gridCol w="1038225"/>
                <a:gridCol w="561975"/>
                <a:gridCol w="1352550"/>
                <a:gridCol w="1009650"/>
                <a:gridCol w="561975"/>
                <a:gridCol w="561975"/>
              </a:tblGrid>
              <a:tr h="361950">
                <a:tc>
                  <a:txBody>
                    <a:bodyPr/>
                    <a:lstStyle/>
                    <a:p>
                      <a:pPr indent="0" lvl="0" marL="0" rtl="0" algn="l">
                        <a:lnSpc>
                          <a:spcPct val="115000"/>
                        </a:lnSpc>
                        <a:spcBef>
                          <a:spcPts val="0"/>
                        </a:spcBef>
                        <a:spcAft>
                          <a:spcPts val="0"/>
                        </a:spcAft>
                        <a:buNone/>
                      </a:pPr>
                      <a:r>
                        <a:rPr lang="en" sz="1000"/>
                        <a:t>Ring Radius (um)</a:t>
                      </a:r>
                      <a:endParaRPr sz="1000"/>
                    </a:p>
                  </a:txBody>
                  <a:tcPr marT="19050" marB="19050" marR="28575" marL="28575" anchor="b">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FSR (nm)</a:t>
                      </a:r>
                      <a:endParaRPr sz="1000"/>
                    </a:p>
                  </a:txBody>
                  <a:tcPr marT="19050" marB="19050" marR="28575" marL="28575" anchor="b">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Single ring loss (dB), k²=0.2</a:t>
                      </a:r>
                      <a:endParaRPr sz="1000"/>
                    </a:p>
                  </a:txBody>
                  <a:tcPr marT="19050" marB="19050" marR="28575" marL="28575" anchor="b">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Q, k²=0.2</a:t>
                      </a:r>
                      <a:endParaRPr sz="1000"/>
                    </a:p>
                  </a:txBody>
                  <a:tcPr marT="19050" marB="19050" marR="28575" marL="28575" anchor="b">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Vernier FSR estimate, k²=0.2 (nm)</a:t>
                      </a:r>
                      <a:endParaRPr sz="1000"/>
                    </a:p>
                  </a:txBody>
                  <a:tcPr marT="19050" marB="19050" marR="28575" marL="28575" anchor="b">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Single ring loss (dB), k²=0.3</a:t>
                      </a:r>
                      <a:endParaRPr sz="1000"/>
                    </a:p>
                  </a:txBody>
                  <a:tcPr marT="19050" marB="19050" marR="28575" marL="28575" anchor="b">
                    <a:lnL cap="flat" cmpd="sng" w="9525">
                      <a:solidFill>
                        <a:srgbClr val="000000"/>
                      </a:solidFill>
                      <a:prstDash val="solid"/>
                      <a:round/>
                      <a:headEnd len="sm" w="sm" type="none"/>
                      <a:tailEnd len="sm" w="sm" type="none"/>
                    </a:lnL>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Q, k²=0.3</a:t>
                      </a:r>
                      <a:endParaRPr sz="1000"/>
                    </a:p>
                  </a:txBody>
                  <a:tcPr marT="19050" marB="19050" marR="28575" marL="28575" anchor="b">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Vernier FSR estimate, k²=0.3 (nm)</a:t>
                      </a:r>
                      <a:endParaRPr sz="1000"/>
                    </a:p>
                  </a:txBody>
                  <a:tcPr marT="19050" marB="19050" marR="28575" marL="28575" anchor="b">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Single ring loss (dB), k²=0.4</a:t>
                      </a:r>
                      <a:endParaRPr sz="1000"/>
                    </a:p>
                  </a:txBody>
                  <a:tcPr marT="19050" marB="19050" marR="28575" marL="28575" anchor="b">
                    <a:lnL cap="flat" cmpd="sng" w="9525">
                      <a:solidFill>
                        <a:srgbClr val="000000"/>
                      </a:solidFill>
                      <a:prstDash val="solid"/>
                      <a:round/>
                      <a:headEnd len="sm" w="sm" type="none"/>
                      <a:tailEnd len="sm" w="sm" type="none"/>
                    </a:lnL>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Q, k²=0.4</a:t>
                      </a:r>
                      <a:endParaRPr sz="1000"/>
                    </a:p>
                  </a:txBody>
                  <a:tcPr marT="19050" marB="19050" marR="28575" marL="28575" anchor="b">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Vernier FSR estimate, k²=0.4 (nm)</a:t>
                      </a:r>
                      <a:endParaRPr sz="1000"/>
                    </a:p>
                  </a:txBody>
                  <a:tcPr marT="19050" marB="19050" marR="28575" marL="28575" anchor="b">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00025">
                <a:tc>
                  <a:txBody>
                    <a:bodyPr/>
                    <a:lstStyle/>
                    <a:p>
                      <a:pPr indent="0" lvl="0" marL="0" rtl="0" algn="r">
                        <a:lnSpc>
                          <a:spcPct val="115000"/>
                        </a:lnSpc>
                        <a:spcBef>
                          <a:spcPts val="0"/>
                        </a:spcBef>
                        <a:spcAft>
                          <a:spcPts val="0"/>
                        </a:spcAft>
                        <a:buNone/>
                      </a:pPr>
                      <a:r>
                        <a:rPr lang="en" sz="1000"/>
                        <a:t>3</a:t>
                      </a:r>
                      <a:endParaRPr sz="1000"/>
                    </a:p>
                  </a:txBody>
                  <a:tcPr marT="19050" marB="19050" marR="28575" marL="28575" anchor="b">
                    <a:lnT cap="flat" cmpd="sng" w="9525">
                      <a:solidFill>
                        <a:srgbClr val="000000"/>
                      </a:solidFill>
                      <a:prstDash val="solid"/>
                      <a:round/>
                      <a:headEnd len="sm" w="sm" type="none"/>
                      <a:tailEnd len="sm" w="sm" type="none"/>
                    </a:lnT>
                  </a:tcPr>
                </a:tc>
                <a:tc>
                  <a:txBody>
                    <a:bodyPr/>
                    <a:lstStyle/>
                    <a:p>
                      <a:pPr indent="0" lvl="0" marL="0" rtl="0" algn="r">
                        <a:lnSpc>
                          <a:spcPct val="115000"/>
                        </a:lnSpc>
                        <a:spcBef>
                          <a:spcPts val="0"/>
                        </a:spcBef>
                        <a:spcAft>
                          <a:spcPts val="0"/>
                        </a:spcAft>
                        <a:buNone/>
                      </a:pPr>
                      <a:r>
                        <a:rPr lang="en" sz="1000"/>
                        <a:t>13.565</a:t>
                      </a:r>
                      <a:endParaRPr sz="1000"/>
                    </a:p>
                  </a:txBody>
                  <a:tcPr marT="19050" marB="19050" marR="28575" marL="28575" anchor="b">
                    <a:lnT cap="flat" cmpd="sng" w="9525">
                      <a:solidFill>
                        <a:srgbClr val="000000"/>
                      </a:solidFill>
                      <a:prstDash val="solid"/>
                      <a:round/>
                      <a:headEnd len="sm" w="sm" type="none"/>
                      <a:tailEnd len="sm" w="sm" type="none"/>
                    </a:lnT>
                  </a:tcPr>
                </a:tc>
                <a:tc>
                  <a:txBody>
                    <a:bodyPr/>
                    <a:lstStyle/>
                    <a:p>
                      <a:pPr indent="0" lvl="0" marL="0" rtl="0" algn="r">
                        <a:lnSpc>
                          <a:spcPct val="115000"/>
                        </a:lnSpc>
                        <a:spcBef>
                          <a:spcPts val="0"/>
                        </a:spcBef>
                        <a:spcAft>
                          <a:spcPts val="0"/>
                        </a:spcAft>
                        <a:buNone/>
                      </a:pPr>
                      <a:r>
                        <a:rPr lang="en" sz="1000"/>
                        <a:t>-0.841</a:t>
                      </a:r>
                      <a:endParaRPr sz="1000"/>
                    </a:p>
                  </a:txBody>
                  <a:tcPr marT="19050" marB="19050" marR="28575" marL="28575" anchor="b">
                    <a:lnT cap="flat" cmpd="sng" w="9525">
                      <a:solidFill>
                        <a:srgbClr val="000000"/>
                      </a:solidFill>
                      <a:prstDash val="solid"/>
                      <a:round/>
                      <a:headEnd len="sm" w="sm" type="none"/>
                      <a:tailEnd len="sm" w="sm" type="none"/>
                    </a:lnT>
                    <a:solidFill>
                      <a:srgbClr val="B7E1CD"/>
                    </a:solidFill>
                  </a:tcPr>
                </a:tc>
                <a:tc>
                  <a:txBody>
                    <a:bodyPr/>
                    <a:lstStyle/>
                    <a:p>
                      <a:pPr indent="0" lvl="0" marL="0" rtl="0" algn="r">
                        <a:lnSpc>
                          <a:spcPct val="115000"/>
                        </a:lnSpc>
                        <a:spcBef>
                          <a:spcPts val="0"/>
                        </a:spcBef>
                        <a:spcAft>
                          <a:spcPts val="0"/>
                        </a:spcAft>
                        <a:buNone/>
                      </a:pPr>
                      <a:r>
                        <a:rPr lang="en" sz="1000"/>
                        <a:t>1136</a:t>
                      </a:r>
                      <a:endParaRPr sz="1000"/>
                    </a:p>
                  </a:txBody>
                  <a:tcPr marT="19050" marB="19050" marR="28575" marL="28575" anchor="b">
                    <a:lnT cap="flat" cmpd="sng" w="9525">
                      <a:solidFill>
                        <a:srgbClr val="000000"/>
                      </a:solidFill>
                      <a:prstDash val="solid"/>
                      <a:round/>
                      <a:headEnd len="sm" w="sm" type="none"/>
                      <a:tailEnd len="sm" w="sm" type="none"/>
                    </a:lnT>
                    <a:solidFill>
                      <a:srgbClr val="E06666"/>
                    </a:solidFill>
                  </a:tcPr>
                </a:tc>
                <a:tc>
                  <a:txBody>
                    <a:bodyPr/>
                    <a:lstStyle/>
                    <a:p>
                      <a:pPr indent="0" lvl="0" marL="0" rtl="0" algn="r">
                        <a:lnSpc>
                          <a:spcPct val="115000"/>
                        </a:lnSpc>
                        <a:spcBef>
                          <a:spcPts val="0"/>
                        </a:spcBef>
                        <a:spcAft>
                          <a:spcPts val="0"/>
                        </a:spcAft>
                        <a:buNone/>
                      </a:pPr>
                      <a:r>
                        <a:rPr lang="en" sz="1000"/>
                        <a:t>173.14</a:t>
                      </a:r>
                      <a:endParaRPr sz="1000"/>
                    </a:p>
                  </a:txBody>
                  <a:tcPr marT="19050" marB="19050" marR="28575" marL="28575" anchor="b">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solidFill>
                      <a:srgbClr val="B7E1CD"/>
                    </a:solidFill>
                  </a:tcPr>
                </a:tc>
                <a:tc>
                  <a:txBody>
                    <a:bodyPr/>
                    <a:lstStyle/>
                    <a:p>
                      <a:pPr indent="0" lvl="0" marL="0" rtl="0" algn="r">
                        <a:lnSpc>
                          <a:spcPct val="115000"/>
                        </a:lnSpc>
                        <a:spcBef>
                          <a:spcPts val="0"/>
                        </a:spcBef>
                        <a:spcAft>
                          <a:spcPts val="0"/>
                        </a:spcAft>
                        <a:buNone/>
                      </a:pPr>
                      <a:r>
                        <a:rPr lang="en" sz="1000"/>
                        <a:t>-0.329</a:t>
                      </a:r>
                      <a:endParaRPr sz="1000"/>
                    </a:p>
                  </a:txBody>
                  <a:tcPr marT="19050" marB="19050" marR="28575" marL="28575" anchor="b">
                    <a:lnL cap="flat" cmpd="sng" w="9525">
                      <a:solidFill>
                        <a:srgbClr val="000000"/>
                      </a:solidFill>
                      <a:prstDash val="solid"/>
                      <a:round/>
                      <a:headEnd len="sm" w="sm" type="none"/>
                      <a:tailEnd len="sm" w="sm" type="none"/>
                    </a:lnL>
                    <a:lnT cap="flat" cmpd="sng" w="9525">
                      <a:solidFill>
                        <a:srgbClr val="000000"/>
                      </a:solidFill>
                      <a:prstDash val="solid"/>
                      <a:round/>
                      <a:headEnd len="sm" w="sm" type="none"/>
                      <a:tailEnd len="sm" w="sm" type="none"/>
                    </a:lnT>
                    <a:solidFill>
                      <a:srgbClr val="B7E1CD"/>
                    </a:solidFill>
                  </a:tcPr>
                </a:tc>
                <a:tc>
                  <a:txBody>
                    <a:bodyPr/>
                    <a:lstStyle/>
                    <a:p>
                      <a:pPr indent="0" lvl="0" marL="0" rtl="0" algn="r">
                        <a:lnSpc>
                          <a:spcPct val="115000"/>
                        </a:lnSpc>
                        <a:spcBef>
                          <a:spcPts val="0"/>
                        </a:spcBef>
                        <a:spcAft>
                          <a:spcPts val="0"/>
                        </a:spcAft>
                        <a:buNone/>
                      </a:pPr>
                      <a:r>
                        <a:rPr lang="en" sz="1000"/>
                        <a:t>774</a:t>
                      </a:r>
                      <a:endParaRPr sz="1000"/>
                    </a:p>
                  </a:txBody>
                  <a:tcPr marT="19050" marB="19050" marR="28575" marL="28575" anchor="b">
                    <a:lnT cap="flat" cmpd="sng" w="9525">
                      <a:solidFill>
                        <a:srgbClr val="000000"/>
                      </a:solidFill>
                      <a:prstDash val="solid"/>
                      <a:round/>
                      <a:headEnd len="sm" w="sm" type="none"/>
                      <a:tailEnd len="sm" w="sm" type="none"/>
                    </a:lnT>
                    <a:solidFill>
                      <a:srgbClr val="E06666"/>
                    </a:solidFill>
                  </a:tcPr>
                </a:tc>
                <a:tc>
                  <a:txBody>
                    <a:bodyPr/>
                    <a:lstStyle/>
                    <a:p>
                      <a:pPr indent="0" lvl="0" marL="0" rtl="0" algn="r">
                        <a:lnSpc>
                          <a:spcPct val="115000"/>
                        </a:lnSpc>
                        <a:spcBef>
                          <a:spcPts val="0"/>
                        </a:spcBef>
                        <a:spcAft>
                          <a:spcPts val="0"/>
                        </a:spcAft>
                        <a:buNone/>
                      </a:pPr>
                      <a:r>
                        <a:rPr lang="en" sz="900"/>
                        <a:t>122.29</a:t>
                      </a:r>
                      <a:endParaRPr sz="900"/>
                    </a:p>
                  </a:txBody>
                  <a:tcPr marT="19050" marB="19050" marR="28575" marL="28575" anchor="b">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solidFill>
                      <a:srgbClr val="B7E1CD"/>
                    </a:solidFill>
                  </a:tcPr>
                </a:tc>
                <a:tc>
                  <a:txBody>
                    <a:bodyPr/>
                    <a:lstStyle/>
                    <a:p>
                      <a:pPr indent="0" lvl="0" marL="0" rtl="0" algn="r">
                        <a:lnSpc>
                          <a:spcPct val="115000"/>
                        </a:lnSpc>
                        <a:spcBef>
                          <a:spcPts val="0"/>
                        </a:spcBef>
                        <a:spcAft>
                          <a:spcPts val="0"/>
                        </a:spcAft>
                        <a:buNone/>
                      </a:pPr>
                      <a:r>
                        <a:rPr lang="en" sz="1000"/>
                        <a:t>-0.157</a:t>
                      </a:r>
                      <a:endParaRPr sz="1000"/>
                    </a:p>
                  </a:txBody>
                  <a:tcPr marT="19050" marB="19050" marR="28575" marL="28575" anchor="b">
                    <a:lnL cap="flat" cmpd="sng" w="9525">
                      <a:solidFill>
                        <a:srgbClr val="000000"/>
                      </a:solidFill>
                      <a:prstDash val="solid"/>
                      <a:round/>
                      <a:headEnd len="sm" w="sm" type="none"/>
                      <a:tailEnd len="sm" w="sm" type="none"/>
                    </a:lnL>
                    <a:lnT cap="flat" cmpd="sng" w="9525">
                      <a:solidFill>
                        <a:srgbClr val="000000"/>
                      </a:solidFill>
                      <a:prstDash val="solid"/>
                      <a:round/>
                      <a:headEnd len="sm" w="sm" type="none"/>
                      <a:tailEnd len="sm" w="sm" type="none"/>
                    </a:lnT>
                    <a:solidFill>
                      <a:srgbClr val="B7E1CD"/>
                    </a:solidFill>
                  </a:tcPr>
                </a:tc>
                <a:tc>
                  <a:txBody>
                    <a:bodyPr/>
                    <a:lstStyle/>
                    <a:p>
                      <a:pPr indent="0" lvl="0" marL="0" rtl="0" algn="r">
                        <a:lnSpc>
                          <a:spcPct val="115000"/>
                        </a:lnSpc>
                        <a:spcBef>
                          <a:spcPts val="0"/>
                        </a:spcBef>
                        <a:spcAft>
                          <a:spcPts val="0"/>
                        </a:spcAft>
                        <a:buNone/>
                      </a:pPr>
                      <a:r>
                        <a:rPr lang="en" sz="1000"/>
                        <a:t>552</a:t>
                      </a:r>
                      <a:endParaRPr sz="1000"/>
                    </a:p>
                  </a:txBody>
                  <a:tcPr marT="19050" marB="19050" marR="28575" marL="28575" anchor="b">
                    <a:lnT cap="flat" cmpd="sng" w="9525">
                      <a:solidFill>
                        <a:srgbClr val="000000"/>
                      </a:solidFill>
                      <a:prstDash val="solid"/>
                      <a:round/>
                      <a:headEnd len="sm" w="sm" type="none"/>
                      <a:tailEnd len="sm" w="sm" type="none"/>
                    </a:lnT>
                    <a:solidFill>
                      <a:srgbClr val="E06666"/>
                    </a:solidFill>
                  </a:tcPr>
                </a:tc>
                <a:tc>
                  <a:txBody>
                    <a:bodyPr/>
                    <a:lstStyle/>
                    <a:p>
                      <a:pPr indent="0" lvl="0" marL="0" rtl="0" algn="r">
                        <a:lnSpc>
                          <a:spcPct val="115000"/>
                        </a:lnSpc>
                        <a:spcBef>
                          <a:spcPts val="0"/>
                        </a:spcBef>
                        <a:spcAft>
                          <a:spcPts val="0"/>
                        </a:spcAft>
                        <a:buNone/>
                      </a:pPr>
                      <a:r>
                        <a:rPr lang="en" sz="900"/>
                        <a:t>91.11</a:t>
                      </a:r>
                      <a:endParaRPr sz="900"/>
                    </a:p>
                  </a:txBody>
                  <a:tcPr marT="19050" marB="19050" marR="28575" marL="28575" anchor="b">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solidFill>
                      <a:srgbClr val="B7E1CD"/>
                    </a:solidFill>
                  </a:tcPr>
                </a:tc>
              </a:tr>
              <a:tr h="200025">
                <a:tc>
                  <a:txBody>
                    <a:bodyPr/>
                    <a:lstStyle/>
                    <a:p>
                      <a:pPr indent="0" lvl="0" marL="0" rtl="0" algn="r">
                        <a:lnSpc>
                          <a:spcPct val="115000"/>
                        </a:lnSpc>
                        <a:spcBef>
                          <a:spcPts val="0"/>
                        </a:spcBef>
                        <a:spcAft>
                          <a:spcPts val="0"/>
                        </a:spcAft>
                        <a:buNone/>
                      </a:pPr>
                      <a:r>
                        <a:rPr lang="en" sz="1000"/>
                        <a:t>5.218</a:t>
                      </a:r>
                      <a:endParaRPr sz="1000"/>
                    </a:p>
                  </a:txBody>
                  <a:tcPr marT="19050" marB="19050" marR="28575" marL="28575" anchor="b"/>
                </a:tc>
                <a:tc>
                  <a:txBody>
                    <a:bodyPr/>
                    <a:lstStyle/>
                    <a:p>
                      <a:pPr indent="0" lvl="0" marL="0" rtl="0" algn="r">
                        <a:lnSpc>
                          <a:spcPct val="115000"/>
                        </a:lnSpc>
                        <a:spcBef>
                          <a:spcPts val="0"/>
                        </a:spcBef>
                        <a:spcAft>
                          <a:spcPts val="0"/>
                        </a:spcAft>
                        <a:buNone/>
                      </a:pPr>
                      <a:r>
                        <a:rPr lang="en" sz="1000"/>
                        <a:t>9.147</a:t>
                      </a:r>
                      <a:endParaRPr sz="1000"/>
                    </a:p>
                  </a:txBody>
                  <a:tcPr marT="19050" marB="19050" marR="28575" marL="28575" anchor="b"/>
                </a:tc>
                <a:tc>
                  <a:txBody>
                    <a:bodyPr/>
                    <a:lstStyle/>
                    <a:p>
                      <a:pPr indent="0" lvl="0" marL="0" rtl="0" algn="r">
                        <a:lnSpc>
                          <a:spcPct val="115000"/>
                        </a:lnSpc>
                        <a:spcBef>
                          <a:spcPts val="0"/>
                        </a:spcBef>
                        <a:spcAft>
                          <a:spcPts val="0"/>
                        </a:spcAft>
                        <a:buNone/>
                      </a:pPr>
                      <a:r>
                        <a:rPr lang="en" sz="1000"/>
                        <a:t>-1.239</a:t>
                      </a:r>
                      <a:endParaRPr sz="1000"/>
                    </a:p>
                  </a:txBody>
                  <a:tcPr marT="19050" marB="19050" marR="28575" marL="28575" anchor="b">
                    <a:solidFill>
                      <a:srgbClr val="E06666"/>
                    </a:solidFill>
                  </a:tcPr>
                </a:tc>
                <a:tc>
                  <a:txBody>
                    <a:bodyPr/>
                    <a:lstStyle/>
                    <a:p>
                      <a:pPr indent="0" lvl="0" marL="0" rtl="0" algn="r">
                        <a:lnSpc>
                          <a:spcPct val="115000"/>
                        </a:lnSpc>
                        <a:spcBef>
                          <a:spcPts val="0"/>
                        </a:spcBef>
                        <a:spcAft>
                          <a:spcPts val="0"/>
                        </a:spcAft>
                        <a:buNone/>
                      </a:pPr>
                      <a:r>
                        <a:rPr lang="en" sz="1000"/>
                        <a:t>1573</a:t>
                      </a:r>
                      <a:endParaRPr sz="1000"/>
                    </a:p>
                  </a:txBody>
                  <a:tcPr marT="19050" marB="19050" marR="28575" marL="28575" anchor="b">
                    <a:solidFill>
                      <a:srgbClr val="E06666"/>
                    </a:solidFill>
                  </a:tcPr>
                </a:tc>
                <a:tc>
                  <a:txBody>
                    <a:bodyPr/>
                    <a:lstStyle/>
                    <a:p>
                      <a:pPr indent="0" lvl="0" marL="0" rtl="0" algn="r">
                        <a:lnSpc>
                          <a:spcPct val="115000"/>
                        </a:lnSpc>
                        <a:spcBef>
                          <a:spcPts val="0"/>
                        </a:spcBef>
                        <a:spcAft>
                          <a:spcPts val="0"/>
                        </a:spcAft>
                        <a:buNone/>
                      </a:pPr>
                      <a:r>
                        <a:rPr lang="en" sz="1000"/>
                        <a:t>109.61</a:t>
                      </a:r>
                      <a:endParaRPr sz="1000"/>
                    </a:p>
                  </a:txBody>
                  <a:tcPr marT="19050" marB="19050" marR="28575" marL="28575" anchor="b">
                    <a:lnR cap="flat" cmpd="sng" w="9525">
                      <a:solidFill>
                        <a:srgbClr val="000000"/>
                      </a:solidFill>
                      <a:prstDash val="solid"/>
                      <a:round/>
                      <a:headEnd len="sm" w="sm" type="none"/>
                      <a:tailEnd len="sm" w="sm" type="none"/>
                    </a:lnR>
                    <a:solidFill>
                      <a:srgbClr val="B7E1CD"/>
                    </a:solidFill>
                  </a:tcPr>
                </a:tc>
                <a:tc>
                  <a:txBody>
                    <a:bodyPr/>
                    <a:lstStyle/>
                    <a:p>
                      <a:pPr indent="0" lvl="0" marL="0" rtl="0" algn="r">
                        <a:lnSpc>
                          <a:spcPct val="115000"/>
                        </a:lnSpc>
                        <a:spcBef>
                          <a:spcPts val="0"/>
                        </a:spcBef>
                        <a:spcAft>
                          <a:spcPts val="0"/>
                        </a:spcAft>
                        <a:buNone/>
                      </a:pPr>
                      <a:r>
                        <a:rPr lang="en" sz="1000"/>
                        <a:t>-0.531</a:t>
                      </a:r>
                      <a:endParaRPr sz="1000"/>
                    </a:p>
                  </a:txBody>
                  <a:tcPr marT="19050" marB="19050" marR="28575" marL="28575" anchor="b">
                    <a:lnL cap="flat" cmpd="sng" w="9525">
                      <a:solidFill>
                        <a:srgbClr val="000000"/>
                      </a:solidFill>
                      <a:prstDash val="solid"/>
                      <a:round/>
                      <a:headEnd len="sm" w="sm" type="none"/>
                      <a:tailEnd len="sm" w="sm" type="none"/>
                    </a:lnL>
                    <a:solidFill>
                      <a:srgbClr val="B7E1CD"/>
                    </a:solidFill>
                  </a:tcPr>
                </a:tc>
                <a:tc>
                  <a:txBody>
                    <a:bodyPr/>
                    <a:lstStyle/>
                    <a:p>
                      <a:pPr indent="0" lvl="0" marL="0" rtl="0" algn="r">
                        <a:lnSpc>
                          <a:spcPct val="115000"/>
                        </a:lnSpc>
                        <a:spcBef>
                          <a:spcPts val="0"/>
                        </a:spcBef>
                        <a:spcAft>
                          <a:spcPts val="0"/>
                        </a:spcAft>
                        <a:buNone/>
                      </a:pPr>
                      <a:r>
                        <a:rPr lang="en" sz="1000"/>
                        <a:t>1107</a:t>
                      </a:r>
                      <a:endParaRPr sz="1000"/>
                    </a:p>
                  </a:txBody>
                  <a:tcPr marT="19050" marB="19050" marR="28575" marL="28575" anchor="b">
                    <a:solidFill>
                      <a:srgbClr val="E06666"/>
                    </a:solidFill>
                  </a:tcPr>
                </a:tc>
                <a:tc>
                  <a:txBody>
                    <a:bodyPr/>
                    <a:lstStyle/>
                    <a:p>
                      <a:pPr indent="0" lvl="0" marL="0" rtl="0" algn="r">
                        <a:lnSpc>
                          <a:spcPct val="115000"/>
                        </a:lnSpc>
                        <a:spcBef>
                          <a:spcPts val="0"/>
                        </a:spcBef>
                        <a:spcAft>
                          <a:spcPts val="0"/>
                        </a:spcAft>
                        <a:buNone/>
                      </a:pPr>
                      <a:r>
                        <a:rPr lang="en" sz="900"/>
                        <a:t>79.85</a:t>
                      </a:r>
                      <a:endParaRPr sz="900"/>
                    </a:p>
                  </a:txBody>
                  <a:tcPr marT="19050" marB="19050" marR="28575" marL="28575" anchor="b">
                    <a:lnR cap="flat" cmpd="sng" w="9525">
                      <a:solidFill>
                        <a:srgbClr val="000000"/>
                      </a:solidFill>
                      <a:prstDash val="solid"/>
                      <a:round/>
                      <a:headEnd len="sm" w="sm" type="none"/>
                      <a:tailEnd len="sm" w="sm" type="none"/>
                    </a:lnR>
                    <a:solidFill>
                      <a:srgbClr val="B7E1CD"/>
                    </a:solidFill>
                  </a:tcPr>
                </a:tc>
                <a:tc>
                  <a:txBody>
                    <a:bodyPr/>
                    <a:lstStyle/>
                    <a:p>
                      <a:pPr indent="0" lvl="0" marL="0" rtl="0" algn="r">
                        <a:lnSpc>
                          <a:spcPct val="115000"/>
                        </a:lnSpc>
                        <a:spcBef>
                          <a:spcPts val="0"/>
                        </a:spcBef>
                        <a:spcAft>
                          <a:spcPts val="0"/>
                        </a:spcAft>
                        <a:buNone/>
                      </a:pPr>
                      <a:r>
                        <a:rPr lang="en" sz="1000"/>
                        <a:t>-0.263</a:t>
                      </a:r>
                      <a:endParaRPr sz="1000"/>
                    </a:p>
                  </a:txBody>
                  <a:tcPr marT="19050" marB="19050" marR="28575" marL="28575" anchor="b">
                    <a:lnL cap="flat" cmpd="sng" w="9525">
                      <a:solidFill>
                        <a:srgbClr val="000000"/>
                      </a:solidFill>
                      <a:prstDash val="solid"/>
                      <a:round/>
                      <a:headEnd len="sm" w="sm" type="none"/>
                      <a:tailEnd len="sm" w="sm" type="none"/>
                    </a:lnL>
                    <a:solidFill>
                      <a:srgbClr val="B7E1CD"/>
                    </a:solidFill>
                  </a:tcPr>
                </a:tc>
                <a:tc>
                  <a:txBody>
                    <a:bodyPr/>
                    <a:lstStyle/>
                    <a:p>
                      <a:pPr indent="0" lvl="0" marL="0" rtl="0" algn="r">
                        <a:lnSpc>
                          <a:spcPct val="115000"/>
                        </a:lnSpc>
                        <a:spcBef>
                          <a:spcPts val="0"/>
                        </a:spcBef>
                        <a:spcAft>
                          <a:spcPts val="0"/>
                        </a:spcAft>
                        <a:buNone/>
                      </a:pPr>
                      <a:r>
                        <a:rPr lang="en" sz="1000"/>
                        <a:t>803</a:t>
                      </a:r>
                      <a:endParaRPr sz="1000"/>
                    </a:p>
                  </a:txBody>
                  <a:tcPr marT="19050" marB="19050" marR="28575" marL="28575" anchor="b">
                    <a:solidFill>
                      <a:srgbClr val="E06666"/>
                    </a:solidFill>
                  </a:tcPr>
                </a:tc>
                <a:tc>
                  <a:txBody>
                    <a:bodyPr/>
                    <a:lstStyle/>
                    <a:p>
                      <a:pPr indent="0" lvl="0" marL="0" rtl="0" algn="r">
                        <a:lnSpc>
                          <a:spcPct val="115000"/>
                        </a:lnSpc>
                        <a:spcBef>
                          <a:spcPts val="0"/>
                        </a:spcBef>
                        <a:spcAft>
                          <a:spcPts val="0"/>
                        </a:spcAft>
                        <a:buNone/>
                      </a:pPr>
                      <a:r>
                        <a:rPr lang="en" sz="900"/>
                        <a:t>60.43</a:t>
                      </a:r>
                      <a:endParaRPr sz="900"/>
                    </a:p>
                  </a:txBody>
                  <a:tcPr marT="19050" marB="19050" marR="28575" marL="28575" anchor="b">
                    <a:lnR cap="flat" cmpd="sng" w="9525">
                      <a:solidFill>
                        <a:srgbClr val="000000"/>
                      </a:solidFill>
                      <a:prstDash val="solid"/>
                      <a:round/>
                      <a:headEnd len="sm" w="sm" type="none"/>
                      <a:tailEnd len="sm" w="sm" type="none"/>
                    </a:lnR>
                    <a:solidFill>
                      <a:srgbClr val="B7E1CD"/>
                    </a:solidFill>
                  </a:tcPr>
                </a:tc>
              </a:tr>
              <a:tr h="200025">
                <a:tc>
                  <a:txBody>
                    <a:bodyPr/>
                    <a:lstStyle/>
                    <a:p>
                      <a:pPr indent="0" lvl="0" marL="0" rtl="0" algn="r">
                        <a:lnSpc>
                          <a:spcPct val="115000"/>
                        </a:lnSpc>
                        <a:spcBef>
                          <a:spcPts val="0"/>
                        </a:spcBef>
                        <a:spcAft>
                          <a:spcPts val="0"/>
                        </a:spcAft>
                        <a:buNone/>
                      </a:pPr>
                      <a:r>
                        <a:rPr lang="en" sz="1000"/>
                        <a:t>10</a:t>
                      </a:r>
                      <a:endParaRPr sz="1000"/>
                    </a:p>
                  </a:txBody>
                  <a:tcPr marT="19050" marB="19050" marR="28575" marL="28575" anchor="b"/>
                </a:tc>
                <a:tc>
                  <a:txBody>
                    <a:bodyPr/>
                    <a:lstStyle/>
                    <a:p>
                      <a:pPr indent="0" lvl="0" marL="0" rtl="0" algn="r">
                        <a:lnSpc>
                          <a:spcPct val="115000"/>
                        </a:lnSpc>
                        <a:spcBef>
                          <a:spcPts val="0"/>
                        </a:spcBef>
                        <a:spcAft>
                          <a:spcPts val="0"/>
                        </a:spcAft>
                        <a:buNone/>
                      </a:pPr>
                      <a:r>
                        <a:rPr lang="en" sz="1000"/>
                        <a:t>5.373</a:t>
                      </a:r>
                      <a:endParaRPr sz="1000"/>
                    </a:p>
                  </a:txBody>
                  <a:tcPr marT="19050" marB="19050" marR="28575" marL="28575" anchor="b"/>
                </a:tc>
                <a:tc>
                  <a:txBody>
                    <a:bodyPr/>
                    <a:lstStyle/>
                    <a:p>
                      <a:pPr indent="0" lvl="0" marL="0" rtl="0" algn="r">
                        <a:lnSpc>
                          <a:spcPct val="115000"/>
                        </a:lnSpc>
                        <a:spcBef>
                          <a:spcPts val="0"/>
                        </a:spcBef>
                        <a:spcAft>
                          <a:spcPts val="0"/>
                        </a:spcAft>
                        <a:buNone/>
                      </a:pPr>
                      <a:r>
                        <a:rPr lang="en" sz="1000"/>
                        <a:t>-1.838</a:t>
                      </a:r>
                      <a:endParaRPr sz="1000"/>
                    </a:p>
                  </a:txBody>
                  <a:tcPr marT="19050" marB="19050" marR="28575" marL="28575" anchor="b">
                    <a:solidFill>
                      <a:srgbClr val="E06666"/>
                    </a:solidFill>
                  </a:tcPr>
                </a:tc>
                <a:tc>
                  <a:txBody>
                    <a:bodyPr/>
                    <a:lstStyle/>
                    <a:p>
                      <a:pPr indent="0" lvl="0" marL="0" rtl="0" algn="r">
                        <a:lnSpc>
                          <a:spcPct val="115000"/>
                        </a:lnSpc>
                        <a:spcBef>
                          <a:spcPts val="0"/>
                        </a:spcBef>
                        <a:spcAft>
                          <a:spcPts val="0"/>
                        </a:spcAft>
                        <a:buNone/>
                      </a:pPr>
                      <a:r>
                        <a:rPr lang="en" sz="1000"/>
                        <a:t>2427</a:t>
                      </a:r>
                      <a:endParaRPr sz="1000"/>
                    </a:p>
                  </a:txBody>
                  <a:tcPr marT="19050" marB="19050" marR="28575" marL="28575" anchor="b">
                    <a:solidFill>
                      <a:srgbClr val="E06666"/>
                    </a:solidFill>
                  </a:tcPr>
                </a:tc>
                <a:tc>
                  <a:txBody>
                    <a:bodyPr/>
                    <a:lstStyle/>
                    <a:p>
                      <a:pPr indent="0" lvl="0" marL="0" rtl="0" algn="r">
                        <a:lnSpc>
                          <a:spcPct val="115000"/>
                        </a:lnSpc>
                        <a:spcBef>
                          <a:spcPts val="0"/>
                        </a:spcBef>
                        <a:spcAft>
                          <a:spcPts val="0"/>
                        </a:spcAft>
                        <a:buNone/>
                      </a:pPr>
                      <a:r>
                        <a:rPr lang="en" sz="1000"/>
                        <a:t>58.87</a:t>
                      </a:r>
                      <a:endParaRPr sz="1000"/>
                    </a:p>
                  </a:txBody>
                  <a:tcPr marT="19050" marB="19050" marR="28575" marL="28575" anchor="b">
                    <a:lnR cap="flat" cmpd="sng" w="9525">
                      <a:solidFill>
                        <a:srgbClr val="000000"/>
                      </a:solidFill>
                      <a:prstDash val="solid"/>
                      <a:round/>
                      <a:headEnd len="sm" w="sm" type="none"/>
                      <a:tailEnd len="sm" w="sm" type="none"/>
                    </a:lnR>
                    <a:solidFill>
                      <a:srgbClr val="B7E1CD"/>
                    </a:solidFill>
                  </a:tcPr>
                </a:tc>
                <a:tc>
                  <a:txBody>
                    <a:bodyPr/>
                    <a:lstStyle/>
                    <a:p>
                      <a:pPr indent="0" lvl="0" marL="0" rtl="0" algn="r">
                        <a:lnSpc>
                          <a:spcPct val="115000"/>
                        </a:lnSpc>
                        <a:spcBef>
                          <a:spcPts val="0"/>
                        </a:spcBef>
                        <a:spcAft>
                          <a:spcPts val="0"/>
                        </a:spcAft>
                        <a:buNone/>
                      </a:pPr>
                      <a:r>
                        <a:rPr lang="en" sz="1000"/>
                        <a:t>-0.884</a:t>
                      </a:r>
                      <a:endParaRPr sz="1000"/>
                    </a:p>
                  </a:txBody>
                  <a:tcPr marT="19050" marB="19050" marR="28575" marL="28575" anchor="b">
                    <a:lnL cap="flat" cmpd="sng" w="9525">
                      <a:solidFill>
                        <a:srgbClr val="000000"/>
                      </a:solidFill>
                      <a:prstDash val="solid"/>
                      <a:round/>
                      <a:headEnd len="sm" w="sm" type="none"/>
                      <a:tailEnd len="sm" w="sm" type="none"/>
                    </a:lnL>
                    <a:solidFill>
                      <a:srgbClr val="B7E1CD"/>
                    </a:solidFill>
                  </a:tcPr>
                </a:tc>
                <a:tc>
                  <a:txBody>
                    <a:bodyPr/>
                    <a:lstStyle/>
                    <a:p>
                      <a:pPr indent="0" lvl="0" marL="0" rtl="0" algn="r">
                        <a:lnSpc>
                          <a:spcPct val="115000"/>
                        </a:lnSpc>
                        <a:spcBef>
                          <a:spcPts val="0"/>
                        </a:spcBef>
                        <a:spcAft>
                          <a:spcPts val="0"/>
                        </a:spcAft>
                        <a:buNone/>
                      </a:pPr>
                      <a:r>
                        <a:rPr lang="en" sz="1000"/>
                        <a:t>1770</a:t>
                      </a:r>
                      <a:endParaRPr sz="1000"/>
                    </a:p>
                  </a:txBody>
                  <a:tcPr marT="19050" marB="19050" marR="28575" marL="28575" anchor="b">
                    <a:solidFill>
                      <a:srgbClr val="E06666"/>
                    </a:solidFill>
                  </a:tcPr>
                </a:tc>
                <a:tc>
                  <a:txBody>
                    <a:bodyPr/>
                    <a:lstStyle/>
                    <a:p>
                      <a:pPr indent="0" lvl="0" marL="0" rtl="0" algn="r">
                        <a:lnSpc>
                          <a:spcPct val="115000"/>
                        </a:lnSpc>
                        <a:spcBef>
                          <a:spcPts val="0"/>
                        </a:spcBef>
                        <a:spcAft>
                          <a:spcPts val="0"/>
                        </a:spcAft>
                        <a:buNone/>
                      </a:pPr>
                      <a:r>
                        <a:rPr lang="en" sz="900"/>
                        <a:t>44.39</a:t>
                      </a:r>
                      <a:endParaRPr sz="900"/>
                    </a:p>
                  </a:txBody>
                  <a:tcPr marT="19050" marB="19050" marR="28575" marL="28575" anchor="b">
                    <a:lnR cap="flat" cmpd="sng" w="9525">
                      <a:solidFill>
                        <a:srgbClr val="000000"/>
                      </a:solidFill>
                      <a:prstDash val="solid"/>
                      <a:round/>
                      <a:headEnd len="sm" w="sm" type="none"/>
                      <a:tailEnd len="sm" w="sm" type="none"/>
                    </a:lnR>
                    <a:solidFill>
                      <a:srgbClr val="B7E1CD"/>
                    </a:solidFill>
                  </a:tcPr>
                </a:tc>
                <a:tc>
                  <a:txBody>
                    <a:bodyPr/>
                    <a:lstStyle/>
                    <a:p>
                      <a:pPr indent="0" lvl="0" marL="0" rtl="0" algn="r">
                        <a:lnSpc>
                          <a:spcPct val="115000"/>
                        </a:lnSpc>
                        <a:spcBef>
                          <a:spcPts val="0"/>
                        </a:spcBef>
                        <a:spcAft>
                          <a:spcPts val="0"/>
                        </a:spcAft>
                        <a:buNone/>
                      </a:pPr>
                      <a:r>
                        <a:rPr lang="en" sz="1000"/>
                        <a:t>-0.468</a:t>
                      </a:r>
                      <a:endParaRPr sz="1000"/>
                    </a:p>
                  </a:txBody>
                  <a:tcPr marT="19050" marB="19050" marR="28575" marL="28575" anchor="b">
                    <a:lnL cap="flat" cmpd="sng" w="9525">
                      <a:solidFill>
                        <a:srgbClr val="000000"/>
                      </a:solidFill>
                      <a:prstDash val="solid"/>
                      <a:round/>
                      <a:headEnd len="sm" w="sm" type="none"/>
                      <a:tailEnd len="sm" w="sm" type="none"/>
                    </a:lnL>
                    <a:solidFill>
                      <a:srgbClr val="B7E1CD"/>
                    </a:solidFill>
                  </a:tcPr>
                </a:tc>
                <a:tc>
                  <a:txBody>
                    <a:bodyPr/>
                    <a:lstStyle/>
                    <a:p>
                      <a:pPr indent="0" lvl="0" marL="0" rtl="0" algn="r">
                        <a:lnSpc>
                          <a:spcPct val="115000"/>
                        </a:lnSpc>
                        <a:spcBef>
                          <a:spcPts val="0"/>
                        </a:spcBef>
                        <a:spcAft>
                          <a:spcPts val="0"/>
                        </a:spcAft>
                        <a:buNone/>
                      </a:pPr>
                      <a:r>
                        <a:rPr lang="en" sz="1000"/>
                        <a:t>1316</a:t>
                      </a:r>
                      <a:endParaRPr sz="1000"/>
                    </a:p>
                  </a:txBody>
                  <a:tcPr marT="19050" marB="19050" marR="28575" marL="28575" anchor="b">
                    <a:solidFill>
                      <a:srgbClr val="E06666"/>
                    </a:solidFill>
                  </a:tcPr>
                </a:tc>
                <a:tc>
                  <a:txBody>
                    <a:bodyPr/>
                    <a:lstStyle/>
                    <a:p>
                      <a:pPr indent="0" lvl="0" marL="0" rtl="0" algn="r">
                        <a:lnSpc>
                          <a:spcPct val="115000"/>
                        </a:lnSpc>
                        <a:spcBef>
                          <a:spcPts val="0"/>
                        </a:spcBef>
                        <a:spcAft>
                          <a:spcPts val="0"/>
                        </a:spcAft>
                        <a:buNone/>
                      </a:pPr>
                      <a:r>
                        <a:rPr lang="en" sz="900"/>
                        <a:t>34.38</a:t>
                      </a:r>
                      <a:endParaRPr sz="900"/>
                    </a:p>
                  </a:txBody>
                  <a:tcPr marT="19050" marB="19050" marR="28575" marL="28575" anchor="b">
                    <a:lnR cap="flat" cmpd="sng" w="9525">
                      <a:solidFill>
                        <a:srgbClr val="000000"/>
                      </a:solidFill>
                      <a:prstDash val="solid"/>
                      <a:round/>
                      <a:headEnd len="sm" w="sm" type="none"/>
                      <a:tailEnd len="sm" w="sm" type="none"/>
                    </a:lnR>
                    <a:solidFill>
                      <a:srgbClr val="E06666"/>
                    </a:solidFill>
                  </a:tcPr>
                </a:tc>
              </a:tr>
              <a:tr h="200025">
                <a:tc>
                  <a:txBody>
                    <a:bodyPr/>
                    <a:lstStyle/>
                    <a:p>
                      <a:pPr indent="0" lvl="0" marL="0" rtl="0" algn="r">
                        <a:lnSpc>
                          <a:spcPct val="115000"/>
                        </a:lnSpc>
                        <a:spcBef>
                          <a:spcPts val="0"/>
                        </a:spcBef>
                        <a:spcAft>
                          <a:spcPts val="0"/>
                        </a:spcAft>
                        <a:buNone/>
                      </a:pPr>
                      <a:r>
                        <a:rPr lang="en" sz="1000"/>
                        <a:t>20</a:t>
                      </a:r>
                      <a:endParaRPr sz="1000"/>
                    </a:p>
                  </a:txBody>
                  <a:tcPr marT="19050" marB="19050" marR="28575" marL="28575" anchor="b"/>
                </a:tc>
                <a:tc>
                  <a:txBody>
                    <a:bodyPr/>
                    <a:lstStyle/>
                    <a:p>
                      <a:pPr indent="0" lvl="0" marL="0" rtl="0" algn="r">
                        <a:lnSpc>
                          <a:spcPct val="115000"/>
                        </a:lnSpc>
                        <a:spcBef>
                          <a:spcPts val="0"/>
                        </a:spcBef>
                        <a:spcAft>
                          <a:spcPts val="0"/>
                        </a:spcAft>
                        <a:buNone/>
                      </a:pPr>
                      <a:r>
                        <a:rPr lang="en" sz="1000"/>
                        <a:t>2.885</a:t>
                      </a:r>
                      <a:endParaRPr sz="1000"/>
                    </a:p>
                  </a:txBody>
                  <a:tcPr marT="19050" marB="19050" marR="28575" marL="28575" anchor="b"/>
                </a:tc>
                <a:tc>
                  <a:txBody>
                    <a:bodyPr/>
                    <a:lstStyle/>
                    <a:p>
                      <a:pPr indent="0" lvl="0" marL="0" rtl="0" algn="r">
                        <a:lnSpc>
                          <a:spcPct val="115000"/>
                        </a:lnSpc>
                        <a:spcBef>
                          <a:spcPts val="0"/>
                        </a:spcBef>
                        <a:spcAft>
                          <a:spcPts val="0"/>
                        </a:spcAft>
                        <a:buNone/>
                      </a:pPr>
                      <a:r>
                        <a:rPr lang="en" sz="1000"/>
                        <a:t>-2.613</a:t>
                      </a:r>
                      <a:endParaRPr sz="1000"/>
                    </a:p>
                  </a:txBody>
                  <a:tcPr marT="19050" marB="19050" marR="28575" marL="28575" anchor="b">
                    <a:solidFill>
                      <a:srgbClr val="E06666"/>
                    </a:solidFill>
                  </a:tcPr>
                </a:tc>
                <a:tc>
                  <a:txBody>
                    <a:bodyPr/>
                    <a:lstStyle/>
                    <a:p>
                      <a:pPr indent="0" lvl="0" marL="0" rtl="0" algn="r">
                        <a:lnSpc>
                          <a:spcPct val="115000"/>
                        </a:lnSpc>
                        <a:spcBef>
                          <a:spcPts val="0"/>
                        </a:spcBef>
                        <a:spcAft>
                          <a:spcPts val="0"/>
                        </a:spcAft>
                        <a:buNone/>
                      </a:pPr>
                      <a:r>
                        <a:rPr lang="en" sz="1000"/>
                        <a:t>3996</a:t>
                      </a:r>
                      <a:endParaRPr sz="1000"/>
                    </a:p>
                  </a:txBody>
                  <a:tcPr marT="19050" marB="19050" marR="28575" marL="28575" anchor="b">
                    <a:solidFill>
                      <a:srgbClr val="E06666"/>
                    </a:solidFill>
                  </a:tcPr>
                </a:tc>
                <a:tc>
                  <a:txBody>
                    <a:bodyPr/>
                    <a:lstStyle/>
                    <a:p>
                      <a:pPr indent="0" lvl="0" marL="0" rtl="0" algn="r">
                        <a:lnSpc>
                          <a:spcPct val="115000"/>
                        </a:lnSpc>
                        <a:spcBef>
                          <a:spcPts val="0"/>
                        </a:spcBef>
                        <a:spcAft>
                          <a:spcPts val="0"/>
                        </a:spcAft>
                        <a:buNone/>
                      </a:pPr>
                      <a:r>
                        <a:rPr lang="en" sz="1000"/>
                        <a:t>28.27</a:t>
                      </a:r>
                      <a:endParaRPr sz="1000"/>
                    </a:p>
                  </a:txBody>
                  <a:tcPr marT="19050" marB="19050" marR="28575" marL="28575" anchor="b">
                    <a:lnR cap="flat" cmpd="sng" w="9525">
                      <a:solidFill>
                        <a:srgbClr val="000000"/>
                      </a:solidFill>
                      <a:prstDash val="solid"/>
                      <a:round/>
                      <a:headEnd len="sm" w="sm" type="none"/>
                      <a:tailEnd len="sm" w="sm" type="none"/>
                    </a:lnR>
                    <a:solidFill>
                      <a:srgbClr val="E06666"/>
                    </a:solidFill>
                  </a:tcPr>
                </a:tc>
                <a:tc>
                  <a:txBody>
                    <a:bodyPr/>
                    <a:lstStyle/>
                    <a:p>
                      <a:pPr indent="0" lvl="0" marL="0" rtl="0" algn="r">
                        <a:lnSpc>
                          <a:spcPct val="115000"/>
                        </a:lnSpc>
                        <a:spcBef>
                          <a:spcPts val="0"/>
                        </a:spcBef>
                        <a:spcAft>
                          <a:spcPts val="0"/>
                        </a:spcAft>
                        <a:buNone/>
                      </a:pPr>
                      <a:r>
                        <a:rPr lang="en" sz="1000"/>
                        <a:t>-1.429</a:t>
                      </a:r>
                      <a:endParaRPr sz="1000"/>
                    </a:p>
                  </a:txBody>
                  <a:tcPr marT="19050" marB="19050" marR="28575" marL="28575" anchor="b">
                    <a:lnL cap="flat" cmpd="sng" w="9525">
                      <a:solidFill>
                        <a:srgbClr val="000000"/>
                      </a:solidFill>
                      <a:prstDash val="solid"/>
                      <a:round/>
                      <a:headEnd len="sm" w="sm" type="none"/>
                      <a:tailEnd len="sm" w="sm" type="none"/>
                    </a:lnL>
                    <a:solidFill>
                      <a:srgbClr val="E06666"/>
                    </a:solidFill>
                  </a:tcPr>
                </a:tc>
                <a:tc>
                  <a:txBody>
                    <a:bodyPr/>
                    <a:lstStyle/>
                    <a:p>
                      <a:pPr indent="0" lvl="0" marL="0" rtl="0" algn="r">
                        <a:lnSpc>
                          <a:spcPct val="115000"/>
                        </a:lnSpc>
                        <a:spcBef>
                          <a:spcPts val="0"/>
                        </a:spcBef>
                        <a:spcAft>
                          <a:spcPts val="0"/>
                        </a:spcAft>
                        <a:buNone/>
                      </a:pPr>
                      <a:r>
                        <a:rPr lang="en" sz="1000"/>
                        <a:t>3004</a:t>
                      </a:r>
                      <a:endParaRPr sz="1000"/>
                    </a:p>
                  </a:txBody>
                  <a:tcPr marT="19050" marB="19050" marR="28575" marL="28575" anchor="b">
                    <a:solidFill>
                      <a:srgbClr val="E06666"/>
                    </a:solidFill>
                  </a:tcPr>
                </a:tc>
                <a:tc>
                  <a:txBody>
                    <a:bodyPr/>
                    <a:lstStyle/>
                    <a:p>
                      <a:pPr indent="0" lvl="0" marL="0" rtl="0" algn="r">
                        <a:lnSpc>
                          <a:spcPct val="115000"/>
                        </a:lnSpc>
                        <a:spcBef>
                          <a:spcPts val="0"/>
                        </a:spcBef>
                        <a:spcAft>
                          <a:spcPts val="0"/>
                        </a:spcAft>
                        <a:buNone/>
                      </a:pPr>
                      <a:r>
                        <a:rPr lang="en" sz="900"/>
                        <a:t>21.97</a:t>
                      </a:r>
                      <a:endParaRPr sz="900"/>
                    </a:p>
                  </a:txBody>
                  <a:tcPr marT="19050" marB="19050" marR="28575" marL="28575" anchor="b">
                    <a:lnR cap="flat" cmpd="sng" w="9525">
                      <a:solidFill>
                        <a:srgbClr val="000000"/>
                      </a:solidFill>
                      <a:prstDash val="solid"/>
                      <a:round/>
                      <a:headEnd len="sm" w="sm" type="none"/>
                      <a:tailEnd len="sm" w="sm" type="none"/>
                    </a:lnR>
                    <a:solidFill>
                      <a:srgbClr val="E06666"/>
                    </a:solidFill>
                  </a:tcPr>
                </a:tc>
                <a:tc>
                  <a:txBody>
                    <a:bodyPr/>
                    <a:lstStyle/>
                    <a:p>
                      <a:pPr indent="0" lvl="0" marL="0" rtl="0" algn="r">
                        <a:lnSpc>
                          <a:spcPct val="115000"/>
                        </a:lnSpc>
                        <a:spcBef>
                          <a:spcPts val="0"/>
                        </a:spcBef>
                        <a:spcAft>
                          <a:spcPts val="0"/>
                        </a:spcAft>
                        <a:buNone/>
                      </a:pPr>
                      <a:r>
                        <a:rPr lang="en" sz="1000"/>
                        <a:t>-0.823</a:t>
                      </a:r>
                      <a:endParaRPr sz="1000"/>
                    </a:p>
                  </a:txBody>
                  <a:tcPr marT="19050" marB="19050" marR="28575" marL="28575" anchor="b">
                    <a:lnL cap="flat" cmpd="sng" w="9525">
                      <a:solidFill>
                        <a:srgbClr val="000000"/>
                      </a:solidFill>
                      <a:prstDash val="solid"/>
                      <a:round/>
                      <a:headEnd len="sm" w="sm" type="none"/>
                      <a:tailEnd len="sm" w="sm" type="none"/>
                    </a:lnL>
                    <a:solidFill>
                      <a:srgbClr val="B7E1CD"/>
                    </a:solidFill>
                  </a:tcPr>
                </a:tc>
                <a:tc>
                  <a:txBody>
                    <a:bodyPr/>
                    <a:lstStyle/>
                    <a:p>
                      <a:pPr indent="0" lvl="0" marL="0" rtl="0" algn="r">
                        <a:lnSpc>
                          <a:spcPct val="115000"/>
                        </a:lnSpc>
                        <a:spcBef>
                          <a:spcPts val="0"/>
                        </a:spcBef>
                        <a:spcAft>
                          <a:spcPts val="0"/>
                        </a:spcAft>
                        <a:buNone/>
                      </a:pPr>
                      <a:r>
                        <a:rPr lang="en" sz="1000"/>
                        <a:t>2300</a:t>
                      </a:r>
                      <a:endParaRPr sz="1000"/>
                    </a:p>
                  </a:txBody>
                  <a:tcPr marT="19050" marB="19050" marR="28575" marL="28575" anchor="b">
                    <a:solidFill>
                      <a:srgbClr val="E06666"/>
                    </a:solidFill>
                  </a:tcPr>
                </a:tc>
                <a:tc>
                  <a:txBody>
                    <a:bodyPr/>
                    <a:lstStyle/>
                    <a:p>
                      <a:pPr indent="0" lvl="0" marL="0" rtl="0" algn="r">
                        <a:lnSpc>
                          <a:spcPct val="115000"/>
                        </a:lnSpc>
                        <a:spcBef>
                          <a:spcPts val="0"/>
                        </a:spcBef>
                        <a:spcAft>
                          <a:spcPts val="0"/>
                        </a:spcAft>
                        <a:buNone/>
                      </a:pPr>
                      <a:r>
                        <a:rPr lang="en" sz="900"/>
                        <a:t>17.50</a:t>
                      </a:r>
                      <a:endParaRPr sz="900"/>
                    </a:p>
                  </a:txBody>
                  <a:tcPr marT="19050" marB="19050" marR="28575" marL="28575" anchor="b">
                    <a:lnR cap="flat" cmpd="sng" w="9525">
                      <a:solidFill>
                        <a:srgbClr val="000000"/>
                      </a:solidFill>
                      <a:prstDash val="solid"/>
                      <a:round/>
                      <a:headEnd len="sm" w="sm" type="none"/>
                      <a:tailEnd len="sm" w="sm" type="none"/>
                    </a:lnR>
                    <a:solidFill>
                      <a:srgbClr val="E06666"/>
                    </a:solidFill>
                  </a:tcPr>
                </a:tc>
              </a:tr>
              <a:tr h="200025">
                <a:tc>
                  <a:txBody>
                    <a:bodyPr/>
                    <a:lstStyle/>
                    <a:p>
                      <a:pPr indent="0" lvl="0" marL="0" rtl="0" algn="r">
                        <a:lnSpc>
                          <a:spcPct val="115000"/>
                        </a:lnSpc>
                        <a:spcBef>
                          <a:spcPts val="0"/>
                        </a:spcBef>
                        <a:spcAft>
                          <a:spcPts val="0"/>
                        </a:spcAft>
                        <a:buNone/>
                      </a:pPr>
                      <a:r>
                        <a:rPr lang="en" sz="1000"/>
                        <a:t>30</a:t>
                      </a:r>
                      <a:endParaRPr sz="1000"/>
                    </a:p>
                  </a:txBody>
                  <a:tcPr marT="19050" marB="19050" marR="28575" marL="28575" anchor="b"/>
                </a:tc>
                <a:tc>
                  <a:txBody>
                    <a:bodyPr/>
                    <a:lstStyle/>
                    <a:p>
                      <a:pPr indent="0" lvl="0" marL="0" rtl="0" algn="r">
                        <a:lnSpc>
                          <a:spcPct val="115000"/>
                        </a:lnSpc>
                        <a:spcBef>
                          <a:spcPts val="0"/>
                        </a:spcBef>
                        <a:spcAft>
                          <a:spcPts val="0"/>
                        </a:spcAft>
                        <a:buNone/>
                      </a:pPr>
                      <a:r>
                        <a:rPr lang="en" sz="1000"/>
                        <a:t>1.972</a:t>
                      </a:r>
                      <a:endParaRPr sz="1000"/>
                    </a:p>
                  </a:txBody>
                  <a:tcPr marT="19050" marB="19050" marR="28575" marL="28575" anchor="b"/>
                </a:tc>
                <a:tc>
                  <a:txBody>
                    <a:bodyPr/>
                    <a:lstStyle/>
                    <a:p>
                      <a:pPr indent="0" lvl="0" marL="0" rtl="0" algn="r">
                        <a:lnSpc>
                          <a:spcPct val="115000"/>
                        </a:lnSpc>
                        <a:spcBef>
                          <a:spcPts val="0"/>
                        </a:spcBef>
                        <a:spcAft>
                          <a:spcPts val="0"/>
                        </a:spcAft>
                        <a:buNone/>
                      </a:pPr>
                      <a:r>
                        <a:rPr lang="en" sz="1000"/>
                        <a:t>-3.159</a:t>
                      </a:r>
                      <a:endParaRPr sz="1000"/>
                    </a:p>
                  </a:txBody>
                  <a:tcPr marT="19050" marB="19050" marR="28575" marL="28575" anchor="b">
                    <a:solidFill>
                      <a:srgbClr val="E06666"/>
                    </a:solidFill>
                  </a:tcPr>
                </a:tc>
                <a:tc>
                  <a:txBody>
                    <a:bodyPr/>
                    <a:lstStyle/>
                    <a:p>
                      <a:pPr indent="0" lvl="0" marL="0" rtl="0" algn="r">
                        <a:lnSpc>
                          <a:spcPct val="115000"/>
                        </a:lnSpc>
                        <a:spcBef>
                          <a:spcPts val="0"/>
                        </a:spcBef>
                        <a:spcAft>
                          <a:spcPts val="0"/>
                        </a:spcAft>
                        <a:buNone/>
                      </a:pPr>
                      <a:r>
                        <a:rPr lang="en" sz="1000"/>
                        <a:t>5407</a:t>
                      </a:r>
                      <a:endParaRPr sz="1000"/>
                    </a:p>
                  </a:txBody>
                  <a:tcPr marT="19050" marB="19050" marR="28575" marL="28575" anchor="b">
                    <a:solidFill>
                      <a:srgbClr val="B7E1CD"/>
                    </a:solidFill>
                  </a:tcPr>
                </a:tc>
                <a:tc>
                  <a:txBody>
                    <a:bodyPr/>
                    <a:lstStyle/>
                    <a:p>
                      <a:pPr indent="0" lvl="0" marL="0" rtl="0" algn="r">
                        <a:lnSpc>
                          <a:spcPct val="115000"/>
                        </a:lnSpc>
                        <a:spcBef>
                          <a:spcPts val="0"/>
                        </a:spcBef>
                        <a:spcAft>
                          <a:spcPts val="0"/>
                        </a:spcAft>
                        <a:buNone/>
                      </a:pPr>
                      <a:r>
                        <a:rPr lang="en" sz="1000"/>
                        <a:t>18.02</a:t>
                      </a:r>
                      <a:endParaRPr sz="1000"/>
                    </a:p>
                  </a:txBody>
                  <a:tcPr marT="19050" marB="19050" marR="28575" marL="28575" anchor="b">
                    <a:lnR cap="flat" cmpd="sng" w="9525">
                      <a:solidFill>
                        <a:srgbClr val="000000"/>
                      </a:solidFill>
                      <a:prstDash val="solid"/>
                      <a:round/>
                      <a:headEnd len="sm" w="sm" type="none"/>
                      <a:tailEnd len="sm" w="sm" type="none"/>
                    </a:lnR>
                    <a:solidFill>
                      <a:srgbClr val="E06666"/>
                    </a:solidFill>
                  </a:tcPr>
                </a:tc>
                <a:tc>
                  <a:txBody>
                    <a:bodyPr/>
                    <a:lstStyle/>
                    <a:p>
                      <a:pPr indent="0" lvl="0" marL="0" rtl="0" algn="r">
                        <a:lnSpc>
                          <a:spcPct val="115000"/>
                        </a:lnSpc>
                        <a:spcBef>
                          <a:spcPts val="0"/>
                        </a:spcBef>
                        <a:spcAft>
                          <a:spcPts val="0"/>
                        </a:spcAft>
                        <a:buNone/>
                      </a:pPr>
                      <a:r>
                        <a:rPr lang="en" sz="1000"/>
                        <a:t>-1.83</a:t>
                      </a:r>
                      <a:endParaRPr sz="1000"/>
                    </a:p>
                  </a:txBody>
                  <a:tcPr marT="19050" marB="19050" marR="28575" marL="28575" anchor="b">
                    <a:lnL cap="flat" cmpd="sng" w="9525">
                      <a:solidFill>
                        <a:srgbClr val="000000"/>
                      </a:solidFill>
                      <a:prstDash val="solid"/>
                      <a:round/>
                      <a:headEnd len="sm" w="sm" type="none"/>
                      <a:tailEnd len="sm" w="sm" type="none"/>
                    </a:lnL>
                    <a:solidFill>
                      <a:srgbClr val="E06666"/>
                    </a:solidFill>
                  </a:tcPr>
                </a:tc>
                <a:tc>
                  <a:txBody>
                    <a:bodyPr/>
                    <a:lstStyle/>
                    <a:p>
                      <a:pPr indent="0" lvl="0" marL="0" rtl="0" algn="r">
                        <a:lnSpc>
                          <a:spcPct val="115000"/>
                        </a:lnSpc>
                        <a:spcBef>
                          <a:spcPts val="0"/>
                        </a:spcBef>
                        <a:spcAft>
                          <a:spcPts val="0"/>
                        </a:spcAft>
                        <a:buNone/>
                      </a:pPr>
                      <a:r>
                        <a:rPr lang="en" sz="1000"/>
                        <a:t>4118</a:t>
                      </a:r>
                      <a:endParaRPr sz="1000"/>
                    </a:p>
                  </a:txBody>
                  <a:tcPr marT="19050" marB="19050" marR="28575" marL="28575" anchor="b">
                    <a:solidFill>
                      <a:srgbClr val="E06666"/>
                    </a:solidFill>
                  </a:tcPr>
                </a:tc>
                <a:tc>
                  <a:txBody>
                    <a:bodyPr/>
                    <a:lstStyle/>
                    <a:p>
                      <a:pPr indent="0" lvl="0" marL="0" rtl="0" algn="r">
                        <a:lnSpc>
                          <a:spcPct val="115000"/>
                        </a:lnSpc>
                        <a:spcBef>
                          <a:spcPts val="0"/>
                        </a:spcBef>
                        <a:spcAft>
                          <a:spcPts val="0"/>
                        </a:spcAft>
                        <a:buNone/>
                      </a:pPr>
                      <a:r>
                        <a:rPr lang="en" sz="900"/>
                        <a:t>14.19</a:t>
                      </a:r>
                      <a:endParaRPr sz="900"/>
                    </a:p>
                  </a:txBody>
                  <a:tcPr marT="19050" marB="19050" marR="28575" marL="28575" anchor="b">
                    <a:lnR cap="flat" cmpd="sng" w="9525">
                      <a:solidFill>
                        <a:srgbClr val="000000"/>
                      </a:solidFill>
                      <a:prstDash val="solid"/>
                      <a:round/>
                      <a:headEnd len="sm" w="sm" type="none"/>
                      <a:tailEnd len="sm" w="sm" type="none"/>
                    </a:lnR>
                    <a:solidFill>
                      <a:srgbClr val="E06666"/>
                    </a:solidFill>
                  </a:tcPr>
                </a:tc>
                <a:tc>
                  <a:txBody>
                    <a:bodyPr/>
                    <a:lstStyle/>
                    <a:p>
                      <a:pPr indent="0" lvl="0" marL="0" rtl="0" algn="r">
                        <a:lnSpc>
                          <a:spcPct val="115000"/>
                        </a:lnSpc>
                        <a:spcBef>
                          <a:spcPts val="0"/>
                        </a:spcBef>
                        <a:spcAft>
                          <a:spcPts val="0"/>
                        </a:spcAft>
                        <a:buNone/>
                      </a:pPr>
                      <a:r>
                        <a:rPr lang="en" sz="1000"/>
                        <a:t>-1.112</a:t>
                      </a:r>
                      <a:endParaRPr sz="1000"/>
                    </a:p>
                  </a:txBody>
                  <a:tcPr marT="19050" marB="19050" marR="28575" marL="28575" anchor="b">
                    <a:lnL cap="flat" cmpd="sng" w="9525">
                      <a:solidFill>
                        <a:srgbClr val="000000"/>
                      </a:solidFill>
                      <a:prstDash val="solid"/>
                      <a:round/>
                      <a:headEnd len="sm" w="sm" type="none"/>
                      <a:tailEnd len="sm" w="sm" type="none"/>
                    </a:lnL>
                    <a:solidFill>
                      <a:srgbClr val="E06666"/>
                    </a:solidFill>
                  </a:tcPr>
                </a:tc>
                <a:tc>
                  <a:txBody>
                    <a:bodyPr/>
                    <a:lstStyle/>
                    <a:p>
                      <a:pPr indent="0" lvl="0" marL="0" rtl="0" algn="r">
                        <a:lnSpc>
                          <a:spcPct val="115000"/>
                        </a:lnSpc>
                        <a:spcBef>
                          <a:spcPts val="0"/>
                        </a:spcBef>
                        <a:spcAft>
                          <a:spcPts val="0"/>
                        </a:spcAft>
                        <a:buNone/>
                      </a:pPr>
                      <a:r>
                        <a:rPr lang="en" sz="1000"/>
                        <a:t>3201</a:t>
                      </a:r>
                      <a:endParaRPr sz="1000"/>
                    </a:p>
                  </a:txBody>
                  <a:tcPr marT="19050" marB="19050" marR="28575" marL="28575" anchor="b">
                    <a:solidFill>
                      <a:srgbClr val="E06666"/>
                    </a:solidFill>
                  </a:tcPr>
                </a:tc>
                <a:tc>
                  <a:txBody>
                    <a:bodyPr/>
                    <a:lstStyle/>
                    <a:p>
                      <a:pPr indent="0" lvl="0" marL="0" rtl="0" algn="r">
                        <a:lnSpc>
                          <a:spcPct val="115000"/>
                        </a:lnSpc>
                        <a:spcBef>
                          <a:spcPts val="0"/>
                        </a:spcBef>
                        <a:spcAft>
                          <a:spcPts val="0"/>
                        </a:spcAft>
                        <a:buNone/>
                      </a:pPr>
                      <a:r>
                        <a:rPr lang="en" sz="900"/>
                        <a:t>11.47</a:t>
                      </a:r>
                      <a:endParaRPr sz="900"/>
                    </a:p>
                  </a:txBody>
                  <a:tcPr marT="19050" marB="19050" marR="28575" marL="28575" anchor="b">
                    <a:lnR cap="flat" cmpd="sng" w="9525">
                      <a:solidFill>
                        <a:srgbClr val="000000"/>
                      </a:solidFill>
                      <a:prstDash val="solid"/>
                      <a:round/>
                      <a:headEnd len="sm" w="sm" type="none"/>
                      <a:tailEnd len="sm" w="sm" type="none"/>
                    </a:lnR>
                    <a:solidFill>
                      <a:srgbClr val="E06666"/>
                    </a:solidFill>
                  </a:tcPr>
                </a:tc>
              </a:tr>
              <a:tr h="200025">
                <a:tc>
                  <a:txBody>
                    <a:bodyPr/>
                    <a:lstStyle/>
                    <a:p>
                      <a:pPr indent="0" lvl="0" marL="0" rtl="0" algn="r">
                        <a:lnSpc>
                          <a:spcPct val="115000"/>
                        </a:lnSpc>
                        <a:spcBef>
                          <a:spcPts val="0"/>
                        </a:spcBef>
                        <a:spcAft>
                          <a:spcPts val="0"/>
                        </a:spcAft>
                        <a:buNone/>
                      </a:pPr>
                      <a:r>
                        <a:rPr lang="en" sz="1000"/>
                        <a:t>40</a:t>
                      </a:r>
                      <a:endParaRPr sz="1000"/>
                    </a:p>
                  </a:txBody>
                  <a:tcPr marT="19050" marB="19050" marR="28575" marL="28575" anchor="b"/>
                </a:tc>
                <a:tc>
                  <a:txBody>
                    <a:bodyPr/>
                    <a:lstStyle/>
                    <a:p>
                      <a:pPr indent="0" lvl="0" marL="0" rtl="0" algn="r">
                        <a:lnSpc>
                          <a:spcPct val="115000"/>
                        </a:lnSpc>
                        <a:spcBef>
                          <a:spcPts val="0"/>
                        </a:spcBef>
                        <a:spcAft>
                          <a:spcPts val="0"/>
                        </a:spcAft>
                        <a:buNone/>
                      </a:pPr>
                      <a:r>
                        <a:rPr lang="en" sz="1000"/>
                        <a:t>1.498</a:t>
                      </a:r>
                      <a:endParaRPr sz="1000"/>
                    </a:p>
                  </a:txBody>
                  <a:tcPr marT="19050" marB="19050" marR="28575" marL="28575" anchor="b"/>
                </a:tc>
                <a:tc>
                  <a:txBody>
                    <a:bodyPr/>
                    <a:lstStyle/>
                    <a:p>
                      <a:pPr indent="0" lvl="0" marL="0" rtl="0" algn="r">
                        <a:lnSpc>
                          <a:spcPct val="115000"/>
                        </a:lnSpc>
                        <a:spcBef>
                          <a:spcPts val="0"/>
                        </a:spcBef>
                        <a:spcAft>
                          <a:spcPts val="0"/>
                        </a:spcAft>
                        <a:buNone/>
                      </a:pPr>
                      <a:r>
                        <a:rPr lang="en" sz="1000"/>
                        <a:t>-3.565</a:t>
                      </a:r>
                      <a:endParaRPr sz="1000"/>
                    </a:p>
                  </a:txBody>
                  <a:tcPr marT="19050" marB="19050" marR="28575" marL="28575" anchor="b">
                    <a:solidFill>
                      <a:srgbClr val="E06666"/>
                    </a:solidFill>
                  </a:tcPr>
                </a:tc>
                <a:tc>
                  <a:txBody>
                    <a:bodyPr/>
                    <a:lstStyle/>
                    <a:p>
                      <a:pPr indent="0" lvl="0" marL="0" rtl="0" algn="r">
                        <a:lnSpc>
                          <a:spcPct val="115000"/>
                        </a:lnSpc>
                        <a:spcBef>
                          <a:spcPts val="0"/>
                        </a:spcBef>
                        <a:spcAft>
                          <a:spcPts val="0"/>
                        </a:spcAft>
                        <a:buNone/>
                      </a:pPr>
                      <a:r>
                        <a:rPr lang="en" sz="1000"/>
                        <a:t>6714</a:t>
                      </a:r>
                      <a:endParaRPr sz="1000"/>
                    </a:p>
                  </a:txBody>
                  <a:tcPr marT="19050" marB="19050" marR="28575" marL="28575" anchor="b">
                    <a:solidFill>
                      <a:srgbClr val="B7E1CD"/>
                    </a:solidFill>
                  </a:tcPr>
                </a:tc>
                <a:tc>
                  <a:txBody>
                    <a:bodyPr/>
                    <a:lstStyle/>
                    <a:p>
                      <a:pPr indent="0" lvl="0" marL="0" rtl="0" algn="r">
                        <a:lnSpc>
                          <a:spcPct val="115000"/>
                        </a:lnSpc>
                        <a:spcBef>
                          <a:spcPts val="0"/>
                        </a:spcBef>
                        <a:spcAft>
                          <a:spcPts val="0"/>
                        </a:spcAft>
                        <a:buNone/>
                      </a:pPr>
                      <a:r>
                        <a:rPr lang="en" sz="1000"/>
                        <a:t>12.99</a:t>
                      </a:r>
                      <a:endParaRPr sz="1000"/>
                    </a:p>
                  </a:txBody>
                  <a:tcPr marT="19050" marB="19050" marR="28575" marL="28575" anchor="b">
                    <a:lnR cap="flat" cmpd="sng" w="9525">
                      <a:solidFill>
                        <a:srgbClr val="000000"/>
                      </a:solidFill>
                      <a:prstDash val="solid"/>
                      <a:round/>
                      <a:headEnd len="sm" w="sm" type="none"/>
                      <a:tailEnd len="sm" w="sm" type="none"/>
                    </a:lnR>
                    <a:solidFill>
                      <a:srgbClr val="E06666"/>
                    </a:solidFill>
                  </a:tcPr>
                </a:tc>
                <a:tc>
                  <a:txBody>
                    <a:bodyPr/>
                    <a:lstStyle/>
                    <a:p>
                      <a:pPr indent="0" lvl="0" marL="0" rtl="0" algn="r">
                        <a:lnSpc>
                          <a:spcPct val="115000"/>
                        </a:lnSpc>
                        <a:spcBef>
                          <a:spcPts val="0"/>
                        </a:spcBef>
                        <a:spcAft>
                          <a:spcPts val="0"/>
                        </a:spcAft>
                        <a:buNone/>
                      </a:pPr>
                      <a:r>
                        <a:rPr lang="en" sz="1000"/>
                        <a:t>-2.155</a:t>
                      </a:r>
                      <a:endParaRPr sz="1000"/>
                    </a:p>
                  </a:txBody>
                  <a:tcPr marT="19050" marB="19050" marR="28575" marL="28575" anchor="b">
                    <a:lnL cap="flat" cmpd="sng" w="9525">
                      <a:solidFill>
                        <a:srgbClr val="000000"/>
                      </a:solidFill>
                      <a:prstDash val="solid"/>
                      <a:round/>
                      <a:headEnd len="sm" w="sm" type="none"/>
                      <a:tailEnd len="sm" w="sm" type="none"/>
                    </a:lnL>
                    <a:solidFill>
                      <a:srgbClr val="E06666"/>
                    </a:solidFill>
                  </a:tcPr>
                </a:tc>
                <a:tc>
                  <a:txBody>
                    <a:bodyPr/>
                    <a:lstStyle/>
                    <a:p>
                      <a:pPr indent="0" lvl="0" marL="0" rtl="0" algn="r">
                        <a:lnSpc>
                          <a:spcPct val="115000"/>
                        </a:lnSpc>
                        <a:spcBef>
                          <a:spcPts val="0"/>
                        </a:spcBef>
                        <a:spcAft>
                          <a:spcPts val="0"/>
                        </a:spcAft>
                        <a:buNone/>
                      </a:pPr>
                      <a:r>
                        <a:rPr lang="en" sz="1000"/>
                        <a:t>5150</a:t>
                      </a:r>
                      <a:endParaRPr sz="1000"/>
                    </a:p>
                  </a:txBody>
                  <a:tcPr marT="19050" marB="19050" marR="28575" marL="28575" anchor="b">
                    <a:solidFill>
                      <a:srgbClr val="B7E1CD"/>
                    </a:solidFill>
                  </a:tcPr>
                </a:tc>
                <a:tc>
                  <a:txBody>
                    <a:bodyPr/>
                    <a:lstStyle/>
                    <a:p>
                      <a:pPr indent="0" lvl="0" marL="0" rtl="0" algn="r">
                        <a:lnSpc>
                          <a:spcPct val="115000"/>
                        </a:lnSpc>
                        <a:spcBef>
                          <a:spcPts val="0"/>
                        </a:spcBef>
                        <a:spcAft>
                          <a:spcPts val="0"/>
                        </a:spcAft>
                        <a:buNone/>
                      </a:pPr>
                      <a:r>
                        <a:rPr lang="en" sz="900"/>
                        <a:t>10.31</a:t>
                      </a:r>
                      <a:endParaRPr sz="900"/>
                    </a:p>
                  </a:txBody>
                  <a:tcPr marT="19050" marB="19050" marR="28575" marL="28575" anchor="b">
                    <a:lnR cap="flat" cmpd="sng" w="9525">
                      <a:solidFill>
                        <a:srgbClr val="000000"/>
                      </a:solidFill>
                      <a:prstDash val="solid"/>
                      <a:round/>
                      <a:headEnd len="sm" w="sm" type="none"/>
                      <a:tailEnd len="sm" w="sm" type="none"/>
                    </a:lnR>
                    <a:solidFill>
                      <a:srgbClr val="E06666"/>
                    </a:solidFill>
                  </a:tcPr>
                </a:tc>
                <a:tc>
                  <a:txBody>
                    <a:bodyPr/>
                    <a:lstStyle/>
                    <a:p>
                      <a:pPr indent="0" lvl="0" marL="0" rtl="0" algn="r">
                        <a:lnSpc>
                          <a:spcPct val="115000"/>
                        </a:lnSpc>
                        <a:spcBef>
                          <a:spcPts val="0"/>
                        </a:spcBef>
                        <a:spcAft>
                          <a:spcPts val="0"/>
                        </a:spcAft>
                        <a:buNone/>
                      </a:pPr>
                      <a:r>
                        <a:rPr lang="en" sz="1000"/>
                        <a:t>-1.358</a:t>
                      </a:r>
                      <a:endParaRPr sz="1000"/>
                    </a:p>
                  </a:txBody>
                  <a:tcPr marT="19050" marB="19050" marR="28575" marL="28575" anchor="b">
                    <a:lnL cap="flat" cmpd="sng" w="9525">
                      <a:solidFill>
                        <a:srgbClr val="000000"/>
                      </a:solidFill>
                      <a:prstDash val="solid"/>
                      <a:round/>
                      <a:headEnd len="sm" w="sm" type="none"/>
                      <a:tailEnd len="sm" w="sm" type="none"/>
                    </a:lnL>
                    <a:solidFill>
                      <a:srgbClr val="E06666"/>
                    </a:solidFill>
                  </a:tcPr>
                </a:tc>
                <a:tc>
                  <a:txBody>
                    <a:bodyPr/>
                    <a:lstStyle/>
                    <a:p>
                      <a:pPr indent="0" lvl="0" marL="0" rtl="0" algn="r">
                        <a:lnSpc>
                          <a:spcPct val="115000"/>
                        </a:lnSpc>
                        <a:spcBef>
                          <a:spcPts val="0"/>
                        </a:spcBef>
                        <a:spcAft>
                          <a:spcPts val="0"/>
                        </a:spcAft>
                        <a:buNone/>
                      </a:pPr>
                      <a:r>
                        <a:rPr lang="en" sz="1000"/>
                        <a:t>4042</a:t>
                      </a:r>
                      <a:endParaRPr sz="1000"/>
                    </a:p>
                  </a:txBody>
                  <a:tcPr marT="19050" marB="19050" marR="28575" marL="28575" anchor="b">
                    <a:solidFill>
                      <a:srgbClr val="E06666"/>
                    </a:solidFill>
                  </a:tcPr>
                </a:tc>
                <a:tc>
                  <a:txBody>
                    <a:bodyPr/>
                    <a:lstStyle/>
                    <a:p>
                      <a:pPr indent="0" lvl="0" marL="0" rtl="0" algn="r">
                        <a:lnSpc>
                          <a:spcPct val="115000"/>
                        </a:lnSpc>
                        <a:spcBef>
                          <a:spcPts val="0"/>
                        </a:spcBef>
                        <a:spcAft>
                          <a:spcPts val="0"/>
                        </a:spcAft>
                        <a:buNone/>
                      </a:pPr>
                      <a:r>
                        <a:rPr lang="en" sz="900"/>
                        <a:t>8.42</a:t>
                      </a:r>
                      <a:endParaRPr sz="900"/>
                    </a:p>
                  </a:txBody>
                  <a:tcPr marT="19050" marB="19050" marR="28575" marL="28575" anchor="b">
                    <a:lnR cap="flat" cmpd="sng" w="9525">
                      <a:solidFill>
                        <a:srgbClr val="000000"/>
                      </a:solidFill>
                      <a:prstDash val="solid"/>
                      <a:round/>
                      <a:headEnd len="sm" w="sm" type="none"/>
                      <a:tailEnd len="sm" w="sm" type="none"/>
                    </a:lnR>
                    <a:solidFill>
                      <a:srgbClr val="E06666"/>
                    </a:solidFill>
                  </a:tcPr>
                </a:tc>
              </a:tr>
              <a:tr h="200025">
                <a:tc>
                  <a:txBody>
                    <a:bodyPr/>
                    <a:lstStyle/>
                    <a:p>
                      <a:pPr indent="0" lvl="0" marL="0" rtl="0" algn="r">
                        <a:lnSpc>
                          <a:spcPct val="115000"/>
                        </a:lnSpc>
                        <a:spcBef>
                          <a:spcPts val="0"/>
                        </a:spcBef>
                        <a:spcAft>
                          <a:spcPts val="0"/>
                        </a:spcAft>
                        <a:buNone/>
                      </a:pPr>
                      <a:r>
                        <a:rPr lang="en" sz="1000"/>
                        <a:t>50</a:t>
                      </a:r>
                      <a:endParaRPr sz="1000"/>
                    </a:p>
                  </a:txBody>
                  <a:tcPr marT="19050" marB="19050" marR="28575" marL="28575" anchor="b"/>
                </a:tc>
                <a:tc>
                  <a:txBody>
                    <a:bodyPr/>
                    <a:lstStyle/>
                    <a:p>
                      <a:pPr indent="0" lvl="0" marL="0" rtl="0" algn="r">
                        <a:lnSpc>
                          <a:spcPct val="115000"/>
                        </a:lnSpc>
                        <a:spcBef>
                          <a:spcPts val="0"/>
                        </a:spcBef>
                        <a:spcAft>
                          <a:spcPts val="0"/>
                        </a:spcAft>
                        <a:buNone/>
                      </a:pPr>
                      <a:r>
                        <a:rPr lang="en" sz="1000"/>
                        <a:t>1.207</a:t>
                      </a:r>
                      <a:endParaRPr sz="1000"/>
                    </a:p>
                  </a:txBody>
                  <a:tcPr marT="19050" marB="19050" marR="28575" marL="28575" anchor="b"/>
                </a:tc>
                <a:tc>
                  <a:txBody>
                    <a:bodyPr/>
                    <a:lstStyle/>
                    <a:p>
                      <a:pPr indent="0" lvl="0" marL="0" rtl="0" algn="r">
                        <a:lnSpc>
                          <a:spcPct val="115000"/>
                        </a:lnSpc>
                        <a:spcBef>
                          <a:spcPts val="0"/>
                        </a:spcBef>
                        <a:spcAft>
                          <a:spcPts val="0"/>
                        </a:spcAft>
                        <a:buNone/>
                      </a:pPr>
                      <a:r>
                        <a:rPr lang="en" sz="1000"/>
                        <a:t>-3.896</a:t>
                      </a:r>
                      <a:endParaRPr sz="1000"/>
                    </a:p>
                  </a:txBody>
                  <a:tcPr marT="19050" marB="19050" marR="28575" marL="28575" anchor="b">
                    <a:solidFill>
                      <a:srgbClr val="E06666"/>
                    </a:solidFill>
                  </a:tcPr>
                </a:tc>
                <a:tc>
                  <a:txBody>
                    <a:bodyPr/>
                    <a:lstStyle/>
                    <a:p>
                      <a:pPr indent="0" lvl="0" marL="0" rtl="0" algn="r">
                        <a:lnSpc>
                          <a:spcPct val="115000"/>
                        </a:lnSpc>
                        <a:spcBef>
                          <a:spcPts val="0"/>
                        </a:spcBef>
                        <a:spcAft>
                          <a:spcPts val="0"/>
                        </a:spcAft>
                        <a:buNone/>
                      </a:pPr>
                      <a:r>
                        <a:rPr lang="en" sz="1000"/>
                        <a:t>7948</a:t>
                      </a:r>
                      <a:endParaRPr sz="1000"/>
                    </a:p>
                  </a:txBody>
                  <a:tcPr marT="19050" marB="19050" marR="28575" marL="28575" anchor="b">
                    <a:solidFill>
                      <a:srgbClr val="B7E1CD"/>
                    </a:solidFill>
                  </a:tcPr>
                </a:tc>
                <a:tc>
                  <a:txBody>
                    <a:bodyPr/>
                    <a:lstStyle/>
                    <a:p>
                      <a:pPr indent="0" lvl="0" marL="0" rtl="0" algn="r">
                        <a:lnSpc>
                          <a:spcPct val="115000"/>
                        </a:lnSpc>
                        <a:spcBef>
                          <a:spcPts val="0"/>
                        </a:spcBef>
                        <a:spcAft>
                          <a:spcPts val="0"/>
                        </a:spcAft>
                        <a:buNone/>
                      </a:pPr>
                      <a:r>
                        <a:rPr lang="en" sz="1000"/>
                        <a:t>10.05</a:t>
                      </a:r>
                      <a:endParaRPr sz="1000"/>
                    </a:p>
                  </a:txBody>
                  <a:tcPr marT="19050" marB="19050" marR="28575" marL="28575" anchor="b">
                    <a:lnR cap="flat" cmpd="sng" w="9525">
                      <a:solidFill>
                        <a:srgbClr val="000000"/>
                      </a:solidFill>
                      <a:prstDash val="solid"/>
                      <a:round/>
                      <a:headEnd len="sm" w="sm" type="none"/>
                      <a:tailEnd len="sm" w="sm" type="none"/>
                    </a:lnR>
                    <a:solidFill>
                      <a:srgbClr val="E06666"/>
                    </a:solidFill>
                  </a:tcPr>
                </a:tc>
                <a:tc>
                  <a:txBody>
                    <a:bodyPr/>
                    <a:lstStyle/>
                    <a:p>
                      <a:pPr indent="0" lvl="0" marL="0" rtl="0" algn="r">
                        <a:lnSpc>
                          <a:spcPct val="115000"/>
                        </a:lnSpc>
                        <a:spcBef>
                          <a:spcPts val="0"/>
                        </a:spcBef>
                        <a:spcAft>
                          <a:spcPts val="0"/>
                        </a:spcAft>
                        <a:buNone/>
                      </a:pPr>
                      <a:r>
                        <a:rPr lang="en" sz="1000"/>
                        <a:t>-2.428</a:t>
                      </a:r>
                      <a:endParaRPr sz="1000"/>
                    </a:p>
                  </a:txBody>
                  <a:tcPr marT="19050" marB="19050" marR="28575" marL="28575" anchor="b">
                    <a:lnL cap="flat" cmpd="sng" w="9525">
                      <a:solidFill>
                        <a:srgbClr val="000000"/>
                      </a:solidFill>
                      <a:prstDash val="solid"/>
                      <a:round/>
                      <a:headEnd len="sm" w="sm" type="none"/>
                      <a:tailEnd len="sm" w="sm" type="none"/>
                    </a:lnL>
                    <a:solidFill>
                      <a:srgbClr val="E06666"/>
                    </a:solidFill>
                  </a:tcPr>
                </a:tc>
                <a:tc>
                  <a:txBody>
                    <a:bodyPr/>
                    <a:lstStyle/>
                    <a:p>
                      <a:pPr indent="0" lvl="0" marL="0" rtl="0" algn="r">
                        <a:lnSpc>
                          <a:spcPct val="115000"/>
                        </a:lnSpc>
                        <a:spcBef>
                          <a:spcPts val="0"/>
                        </a:spcBef>
                        <a:spcAft>
                          <a:spcPts val="0"/>
                        </a:spcAft>
                        <a:buNone/>
                      </a:pPr>
                      <a:r>
                        <a:rPr lang="en" sz="1000"/>
                        <a:t>6125</a:t>
                      </a:r>
                      <a:endParaRPr sz="1000"/>
                    </a:p>
                  </a:txBody>
                  <a:tcPr marT="19050" marB="19050" marR="28575" marL="28575" anchor="b">
                    <a:solidFill>
                      <a:srgbClr val="B7E1CD"/>
                    </a:solidFill>
                  </a:tcPr>
                </a:tc>
                <a:tc>
                  <a:txBody>
                    <a:bodyPr/>
                    <a:lstStyle/>
                    <a:p>
                      <a:pPr indent="0" lvl="0" marL="0" rtl="0" algn="r">
                        <a:lnSpc>
                          <a:spcPct val="115000"/>
                        </a:lnSpc>
                        <a:spcBef>
                          <a:spcPts val="0"/>
                        </a:spcBef>
                        <a:spcAft>
                          <a:spcPts val="0"/>
                        </a:spcAft>
                        <a:buNone/>
                      </a:pPr>
                      <a:r>
                        <a:rPr lang="en" sz="900"/>
                        <a:t>8.02</a:t>
                      </a:r>
                      <a:endParaRPr sz="900"/>
                    </a:p>
                  </a:txBody>
                  <a:tcPr marT="19050" marB="19050" marR="28575" marL="28575" anchor="b">
                    <a:lnR cap="flat" cmpd="sng" w="9525">
                      <a:solidFill>
                        <a:srgbClr val="000000"/>
                      </a:solidFill>
                      <a:prstDash val="solid"/>
                      <a:round/>
                      <a:headEnd len="sm" w="sm" type="none"/>
                      <a:tailEnd len="sm" w="sm" type="none"/>
                    </a:lnR>
                    <a:solidFill>
                      <a:srgbClr val="E06666"/>
                    </a:solidFill>
                  </a:tcPr>
                </a:tc>
                <a:tc>
                  <a:txBody>
                    <a:bodyPr/>
                    <a:lstStyle/>
                    <a:p>
                      <a:pPr indent="0" lvl="0" marL="0" rtl="0" algn="r">
                        <a:lnSpc>
                          <a:spcPct val="115000"/>
                        </a:lnSpc>
                        <a:spcBef>
                          <a:spcPts val="0"/>
                        </a:spcBef>
                        <a:spcAft>
                          <a:spcPts val="0"/>
                        </a:spcAft>
                        <a:buNone/>
                      </a:pPr>
                      <a:r>
                        <a:rPr lang="en" sz="1000"/>
                        <a:t>-1.574</a:t>
                      </a:r>
                      <a:endParaRPr sz="1000"/>
                    </a:p>
                  </a:txBody>
                  <a:tcPr marT="19050" marB="19050" marR="28575" marL="28575" anchor="b">
                    <a:lnL cap="flat" cmpd="sng" w="9525">
                      <a:solidFill>
                        <a:srgbClr val="000000"/>
                      </a:solidFill>
                      <a:prstDash val="solid"/>
                      <a:round/>
                      <a:headEnd len="sm" w="sm" type="none"/>
                      <a:tailEnd len="sm" w="sm" type="none"/>
                    </a:lnL>
                    <a:solidFill>
                      <a:srgbClr val="E06666"/>
                    </a:solidFill>
                  </a:tcPr>
                </a:tc>
                <a:tc>
                  <a:txBody>
                    <a:bodyPr/>
                    <a:lstStyle/>
                    <a:p>
                      <a:pPr indent="0" lvl="0" marL="0" rtl="0" algn="r">
                        <a:lnSpc>
                          <a:spcPct val="115000"/>
                        </a:lnSpc>
                        <a:spcBef>
                          <a:spcPts val="0"/>
                        </a:spcBef>
                        <a:spcAft>
                          <a:spcPts val="0"/>
                        </a:spcAft>
                        <a:buNone/>
                      </a:pPr>
                      <a:r>
                        <a:rPr lang="en" sz="1000"/>
                        <a:t>4838</a:t>
                      </a:r>
                      <a:endParaRPr sz="1000"/>
                    </a:p>
                  </a:txBody>
                  <a:tcPr marT="19050" marB="19050" marR="28575" marL="28575" anchor="b">
                    <a:solidFill>
                      <a:srgbClr val="B7E1CD"/>
                    </a:solidFill>
                  </a:tcPr>
                </a:tc>
                <a:tc>
                  <a:txBody>
                    <a:bodyPr/>
                    <a:lstStyle/>
                    <a:p>
                      <a:pPr indent="0" lvl="0" marL="0" rtl="0" algn="r">
                        <a:lnSpc>
                          <a:spcPct val="115000"/>
                        </a:lnSpc>
                        <a:spcBef>
                          <a:spcPts val="0"/>
                        </a:spcBef>
                        <a:spcAft>
                          <a:spcPts val="0"/>
                        </a:spcAft>
                        <a:buNone/>
                      </a:pPr>
                      <a:r>
                        <a:rPr lang="en" sz="900"/>
                        <a:t>6.59</a:t>
                      </a:r>
                      <a:endParaRPr sz="900"/>
                    </a:p>
                  </a:txBody>
                  <a:tcPr marT="19050" marB="19050" marR="28575" marL="28575" anchor="b">
                    <a:lnR cap="flat" cmpd="sng" w="9525">
                      <a:solidFill>
                        <a:srgbClr val="000000"/>
                      </a:solidFill>
                      <a:prstDash val="solid"/>
                      <a:round/>
                      <a:headEnd len="sm" w="sm" type="none"/>
                      <a:tailEnd len="sm" w="sm" type="none"/>
                    </a:lnR>
                    <a:solidFill>
                      <a:srgbClr val="E06666"/>
                    </a:solidFill>
                  </a:tcPr>
                </a:tc>
              </a:tr>
            </a:tbl>
          </a:graphicData>
        </a:graphic>
      </p:graphicFrame>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9" name="Shape 1249"/>
        <p:cNvGrpSpPr/>
        <p:nvPr/>
      </p:nvGrpSpPr>
      <p:grpSpPr>
        <a:xfrm>
          <a:off x="0" y="0"/>
          <a:ext cx="0" cy="0"/>
          <a:chOff x="0" y="0"/>
          <a:chExt cx="0" cy="0"/>
        </a:xfrm>
      </p:grpSpPr>
      <p:sp>
        <p:nvSpPr>
          <p:cNvPr id="1250" name="Google Shape;1250;p120"/>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Silicon Nitride + XPS Ring</a:t>
            </a:r>
            <a:endParaRPr/>
          </a:p>
        </p:txBody>
      </p:sp>
      <p:sp>
        <p:nvSpPr>
          <p:cNvPr id="1251" name="Google Shape;1251;p120"/>
          <p:cNvSpPr txBox="1"/>
          <p:nvPr>
            <p:ph idx="1" type="subTitle"/>
          </p:nvPr>
        </p:nvSpPr>
        <p:spPr>
          <a:xfrm>
            <a:off x="311700" y="2834125"/>
            <a:ext cx="8520600" cy="792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Lightmatter Theme">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